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4" r:id="rId9"/>
    <p:sldId id="283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FE8C4-452A-47E1-9131-B2F70747462B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F37EB-7A74-4C07-9D7C-1C24F5831B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2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37EB-7A74-4C07-9D7C-1C24F5831B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27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53CE90D-E3A2-4500-A0CC-A4FDB0F4AB36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C9D0CC6-63B3-49BD-A043-E9A9588C285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6400800" cy="576064"/>
          </a:xfrm>
        </p:spPr>
        <p:txBody>
          <a:bodyPr>
            <a:noAutofit/>
          </a:bodyPr>
          <a:lstStyle/>
          <a:p>
            <a:r>
              <a:rPr lang="en-GB" sz="2800" dirty="0" smtClean="0"/>
              <a:t>Mohammed Shazad (IT Lecturer)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28192"/>
          </a:xfrm>
        </p:spPr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 Planning and Management of Computing Projects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5616" y="4365104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</a:p>
          <a:p>
            <a:endParaRPr lang="en-GB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741" y="4653136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3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forecast of project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The justification, which is likely to be presented in a report or paper, will need to include a forecast of project success.</a:t>
            </a:r>
          </a:p>
          <a:p>
            <a:endParaRPr lang="en-GB" sz="2000" dirty="0"/>
          </a:p>
          <a:p>
            <a:r>
              <a:rPr lang="en-GB" sz="2000" dirty="0" smtClean="0"/>
              <a:t>This forecast will include the expected return on investment and will shape the success criteria that will be used to plan the aims and objectives of the project.</a:t>
            </a:r>
          </a:p>
          <a:p>
            <a:endParaRPr lang="en-GB" sz="2000" dirty="0"/>
          </a:p>
          <a:p>
            <a:r>
              <a:rPr lang="en-GB" sz="2000" dirty="0" smtClean="0"/>
              <a:t>It will be used to measure the progress of the project against the milestones and aims of the project.</a:t>
            </a:r>
          </a:p>
          <a:p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5445224"/>
            <a:ext cx="7776864" cy="864096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Example a software development project might be measured in terms of financial savings such as reduced costs or increased profit</a:t>
            </a:r>
            <a:r>
              <a:rPr lang="en-GB" sz="2000" b="1" dirty="0" smtClean="0">
                <a:solidFill>
                  <a:schemeClr val="bg1"/>
                </a:solidFill>
              </a:rPr>
              <a:t>.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29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1. </a:t>
            </a:r>
            <a:r>
              <a:rPr lang="en-GB" sz="2000" dirty="0" smtClean="0"/>
              <a:t>Using </a:t>
            </a:r>
            <a:r>
              <a:rPr lang="en-GB" sz="2000" dirty="0" smtClean="0"/>
              <a:t>the information you have received create a poster to discuss the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key benefits of a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project.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10893"/>
            <a:ext cx="2520280" cy="248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398" y="116632"/>
            <a:ext cx="1738098" cy="165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11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Once you have completed, please upload your work to </a:t>
            </a:r>
            <a:r>
              <a:rPr lang="en-GB" sz="2000" dirty="0" err="1" smtClean="0"/>
              <a:t>moodle</a:t>
            </a:r>
            <a:r>
              <a:rPr lang="en-GB" sz="2000" dirty="0" smtClean="0"/>
              <a:t>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384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Objectives – In this section you will explore some of the key benefits of a project for an organisation and its stakeholders and how to establish a measurement of </a:t>
            </a:r>
            <a:r>
              <a:rPr lang="en-GB" sz="1600" b="1" dirty="0" smtClean="0"/>
              <a:t>success.</a:t>
            </a:r>
            <a:endParaRPr lang="en-GB" sz="1600" b="1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/>
              <a:t>• </a:t>
            </a:r>
            <a:r>
              <a:rPr lang="en-GB" sz="1600" b="1" dirty="0"/>
              <a:t>Business benefits:</a:t>
            </a:r>
          </a:p>
          <a:p>
            <a:pPr marL="0" indent="0">
              <a:buNone/>
            </a:pPr>
            <a:r>
              <a:rPr lang="en-GB" sz="1600" b="1" dirty="0" smtClean="0"/>
              <a:t> 	- saving </a:t>
            </a:r>
            <a:r>
              <a:rPr lang="en-GB" sz="1600" b="1" dirty="0"/>
              <a:t>money</a:t>
            </a:r>
          </a:p>
          <a:p>
            <a:pPr marL="0" indent="0">
              <a:buNone/>
            </a:pPr>
            <a:r>
              <a:rPr lang="en-US" sz="1600" b="1" dirty="0" smtClean="0"/>
              <a:t>	- maintaining </a:t>
            </a:r>
            <a:r>
              <a:rPr lang="en-US" sz="1600" b="1" dirty="0"/>
              <a:t>or increasing profits</a:t>
            </a:r>
          </a:p>
          <a:p>
            <a:pPr marL="0" indent="0">
              <a:buNone/>
            </a:pPr>
            <a:r>
              <a:rPr lang="en-GB" sz="1600" b="1" dirty="0" smtClean="0"/>
              <a:t> 	- improving </a:t>
            </a:r>
            <a:r>
              <a:rPr lang="en-GB" sz="1600" b="1" dirty="0"/>
              <a:t>services</a:t>
            </a:r>
          </a:p>
          <a:p>
            <a:pPr marL="0" indent="0">
              <a:buNone/>
            </a:pPr>
            <a:r>
              <a:rPr lang="en-GB" sz="1600" b="1" dirty="0" smtClean="0"/>
              <a:t>	- growing </a:t>
            </a:r>
            <a:r>
              <a:rPr lang="en-GB" sz="1600" b="1" dirty="0"/>
              <a:t>the business</a:t>
            </a:r>
          </a:p>
          <a:p>
            <a:pPr marL="0" indent="0"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- increasing </a:t>
            </a:r>
            <a:r>
              <a:rPr lang="en-GB" sz="1600" b="1" dirty="0"/>
              <a:t>market share</a:t>
            </a:r>
          </a:p>
          <a:p>
            <a:pPr marL="0" indent="0"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- improving </a:t>
            </a:r>
            <a:r>
              <a:rPr lang="en-GB" sz="1600" b="1" dirty="0"/>
              <a:t>productivity.</a:t>
            </a:r>
          </a:p>
          <a:p>
            <a:pPr marL="0" indent="0">
              <a:buNone/>
            </a:pPr>
            <a:r>
              <a:rPr lang="en-US" sz="1600" b="1" dirty="0"/>
              <a:t>• Expected return on investment </a:t>
            </a:r>
            <a:r>
              <a:rPr lang="en-US" sz="1600" b="1" dirty="0" smtClean="0"/>
              <a:t>as: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- justification </a:t>
            </a:r>
            <a:r>
              <a:rPr lang="en-US" sz="1600" b="1" dirty="0"/>
              <a:t>for the project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- a </a:t>
            </a:r>
            <a:r>
              <a:rPr lang="en-US" sz="1600" b="1" dirty="0"/>
              <a:t>forecast of project success.</a:t>
            </a:r>
            <a:endParaRPr lang="en-GB" sz="16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86754"/>
            <a:ext cx="792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objectives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775" y="2708920"/>
            <a:ext cx="321448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1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000" b="1" dirty="0" smtClean="0"/>
              <a:t>Any project should be built around success criteria otherwise it should not be carried out, because there must be a benefit to the organisation.</a:t>
            </a:r>
          </a:p>
          <a:p>
            <a:endParaRPr lang="en-GB" sz="2000" b="1" dirty="0"/>
          </a:p>
          <a:p>
            <a:r>
              <a:rPr lang="en-GB" sz="2000" b="1" dirty="0" smtClean="0"/>
              <a:t>The success criteria will ensure that you know what you are trying to achieve, how you will achieve it and how you will know when you have been successful. </a:t>
            </a:r>
          </a:p>
          <a:p>
            <a:endParaRPr lang="en-GB" sz="2000" b="1" dirty="0"/>
          </a:p>
          <a:p>
            <a:r>
              <a:rPr lang="en-GB" sz="2000" b="1" dirty="0" smtClean="0"/>
              <a:t>When you produce an action plan for your studies, it helps you to remain focused and enables you to measure your progress against the milestones you have set.</a:t>
            </a:r>
            <a:endParaRPr lang="en-GB" sz="2000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58939" cy="130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82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 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Success can also be measured in terms of the amount of money saved.</a:t>
            </a:r>
          </a:p>
          <a:p>
            <a:endParaRPr lang="en-GB" sz="2000" dirty="0" smtClean="0"/>
          </a:p>
          <a:p>
            <a:r>
              <a:rPr lang="en-GB" sz="2000" dirty="0" smtClean="0"/>
              <a:t>Probably one of the most important reasons for any business to embark on a computing project is to save money and, as a result, to increase profits.</a:t>
            </a:r>
          </a:p>
          <a:p>
            <a:endParaRPr lang="en-GB" sz="2000" dirty="0"/>
          </a:p>
          <a:p>
            <a:r>
              <a:rPr lang="en-GB" sz="2000" dirty="0" smtClean="0"/>
              <a:t>Savings can be measured not only in direct costs but also in other ways, such as increased productivity, which allows a business to produce more and increase profits.</a:t>
            </a:r>
          </a:p>
          <a:p>
            <a:endParaRPr lang="en-GB" sz="2000" dirty="0" smtClean="0"/>
          </a:p>
          <a:p>
            <a:r>
              <a:rPr lang="en-GB" sz="2000" dirty="0" smtClean="0"/>
              <a:t>One obvious example is by replacing  human resources with computers, such as robots used in factories in the car industry</a:t>
            </a:r>
            <a:r>
              <a:rPr lang="en-GB" sz="20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07877" cy="13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78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MAINTAINING OR INCREASING PROFITS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 business might embark on a project to increase their profits or they may need to maintain their current profits if there is a risk of decline or little chance for profit growth.</a:t>
            </a:r>
          </a:p>
          <a:p>
            <a:endParaRPr lang="en-GB" sz="2000" dirty="0"/>
          </a:p>
          <a:p>
            <a:r>
              <a:rPr lang="en-GB" sz="2000" dirty="0" smtClean="0"/>
              <a:t>For example, a small, independent retailer might find their profits declining due to new competition from a major supermarket chain.</a:t>
            </a:r>
          </a:p>
          <a:p>
            <a:endParaRPr lang="en-GB" sz="2000" dirty="0"/>
          </a:p>
          <a:p>
            <a:r>
              <a:rPr lang="en-GB" sz="2000" dirty="0" smtClean="0"/>
              <a:t>To reduce the decline and maintain their current profits, the owner might embark on a project to put in place systems that will improve their productivity.</a:t>
            </a:r>
            <a:endParaRPr lang="en-GB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597719" cy="106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7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72816"/>
            <a:ext cx="7924800" cy="394218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aim of a project might be to improve services to the customer, which should benefit a business by improving customer satisfaction.</a:t>
            </a:r>
          </a:p>
          <a:p>
            <a:r>
              <a:rPr lang="en-GB" sz="2000" dirty="0" smtClean="0"/>
              <a:t>The introduction of contactless payment and </a:t>
            </a:r>
            <a:r>
              <a:rPr lang="en-GB" sz="2000" dirty="0" err="1" smtClean="0"/>
              <a:t>ApplePay</a:t>
            </a:r>
            <a:r>
              <a:rPr lang="en-GB" sz="2000" dirty="0" smtClean="0"/>
              <a:t> have sped up the process for customers purchasing low priced items, such as take – away snacks and drinks, newspapers and some travel tickets.</a:t>
            </a:r>
          </a:p>
          <a:p>
            <a:r>
              <a:rPr lang="en-GB" sz="2000" dirty="0" smtClean="0"/>
              <a:t>By speeding up the process, a business can also increase profits because they can serve more customers in the same time and because customers are more likely to come back.</a:t>
            </a:r>
            <a:endParaRPr lang="en-GB" sz="2000" dirty="0"/>
          </a:p>
          <a:p>
            <a:r>
              <a:rPr lang="en-GB" sz="2000" dirty="0" smtClean="0"/>
              <a:t>Other examples include customer click and collect services such as those provided by major retailers.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0"/>
            <a:ext cx="2012429" cy="166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50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growing the </a:t>
            </a:r>
            <a:r>
              <a:rPr lang="en-GB" dirty="0" smtClean="0"/>
              <a:t>business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The motive for a project might be to grow the business.</a:t>
            </a:r>
            <a:r>
              <a:rPr lang="en-GB" sz="2000" dirty="0"/>
              <a:t> </a:t>
            </a:r>
            <a:r>
              <a:rPr lang="en-GB" sz="2000" dirty="0" smtClean="0"/>
              <a:t>Growth does not necessarily result in an instant increase in profits but could bring longer term benefits by: </a:t>
            </a:r>
          </a:p>
          <a:p>
            <a:endParaRPr lang="en-GB" sz="2000" dirty="0" smtClean="0"/>
          </a:p>
          <a:p>
            <a:pPr lvl="1"/>
            <a:r>
              <a:rPr lang="en-GB" sz="2000" dirty="0" smtClean="0"/>
              <a:t>Increasing market share by extending the way in which customer can purchase products or services, increasing promotion through social media, introducing reward systems and gathering customer feedback.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 smtClean="0"/>
              <a:t>Improving productivity by streamlining processes, such as automated packing, customer self service systems or use of adaptive technology.</a:t>
            </a:r>
          </a:p>
          <a:p>
            <a:pPr lvl="1"/>
            <a:endParaRPr lang="en-GB" sz="20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745" y="188639"/>
            <a:ext cx="2019190" cy="117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64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return on investment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Every business  would expect to make a return on the investment put into a project. </a:t>
            </a:r>
          </a:p>
          <a:p>
            <a:endParaRPr lang="en-GB" sz="2000" dirty="0"/>
          </a:p>
          <a:p>
            <a:r>
              <a:rPr lang="en-GB" sz="2000" dirty="0" smtClean="0"/>
              <a:t>An expected return on investment is both justification for the project and a forecast of project success.</a:t>
            </a:r>
            <a:endParaRPr lang="en-GB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49080"/>
            <a:ext cx="468052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57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 for the project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The justification for the project would be a rationale stating the reasons why the project should go ahead and identifying the benefits as a result of the project, including the expected return on investment. </a:t>
            </a:r>
          </a:p>
          <a:p>
            <a:endParaRPr lang="en-GB" sz="2000" dirty="0"/>
          </a:p>
          <a:p>
            <a:r>
              <a:rPr lang="en-GB" sz="2000" dirty="0" smtClean="0"/>
              <a:t>The justification is likely to be presented by the project instigator to the key decision makers, such as the business directors and other stakeholders.</a:t>
            </a:r>
          </a:p>
          <a:p>
            <a:endParaRPr lang="en-GB" sz="2000" dirty="0"/>
          </a:p>
          <a:p>
            <a:r>
              <a:rPr lang="en-GB" sz="2000" dirty="0" smtClean="0"/>
              <a:t>Businesses distribute the authority to spend against a predetermined budget and, depending on the policies of each business, individuals will know the procedure for progressing a project through to the sign off process.</a:t>
            </a:r>
            <a:endParaRPr lang="en-GB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44827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876" y="6381329"/>
            <a:ext cx="514774" cy="43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92320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1166</TotalTime>
  <Words>797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Unit 3 Planning and Management of Computing Projects</vt:lpstr>
      <vt:lpstr>objectives</vt:lpstr>
      <vt:lpstr>Benefits </vt:lpstr>
      <vt:lpstr>Saving MONEY</vt:lpstr>
      <vt:lpstr>MAINTAINING OR INCREASING PROFITS</vt:lpstr>
      <vt:lpstr>Improving services</vt:lpstr>
      <vt:lpstr>growing the business </vt:lpstr>
      <vt:lpstr>Expected return on investment</vt:lpstr>
      <vt:lpstr>justification for the project </vt:lpstr>
      <vt:lpstr>a forecast of project success</vt:lpstr>
      <vt:lpstr>Remote Task </vt:lpstr>
      <vt:lpstr>Completion </vt:lpstr>
    </vt:vector>
  </TitlesOfParts>
  <Company>Calderdale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Planning and Management of Computing Projects</dc:title>
  <dc:creator>Mohammed Bhatti</dc:creator>
  <cp:lastModifiedBy>Mohammed Bhatti</cp:lastModifiedBy>
  <cp:revision>64</cp:revision>
  <dcterms:created xsi:type="dcterms:W3CDTF">2019-07-17T09:24:06Z</dcterms:created>
  <dcterms:modified xsi:type="dcterms:W3CDTF">2020-09-16T08:01:06Z</dcterms:modified>
</cp:coreProperties>
</file>