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28" y="-8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r">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7086600" cy="1752600"/>
          </a:xfrm>
          <a:ln>
            <a:noFill/>
          </a:ln>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810549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69230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206900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none"/>
        </p:style>
        <p:txBody>
          <a:bodyPr/>
          <a:lstStyle>
            <a:lvl1pPr>
              <a:defRPr>
                <a:solidFill>
                  <a:srgbClr val="002060"/>
                </a:solidFill>
              </a:defRPr>
            </a:lvl1pPr>
          </a:lstStyle>
          <a:p>
            <a:r>
              <a:rPr lang="en-US" dirty="0" smtClean="0"/>
              <a:t>Click to edit Master title style</a:t>
            </a:r>
            <a:endParaRPr lang="en-GB" dirty="0"/>
          </a:p>
        </p:txBody>
      </p:sp>
      <p:sp>
        <p:nvSpPr>
          <p:cNvPr id="3" name="Content Placeholder 2"/>
          <p:cNvSpPr>
            <a:spLocks noGrp="1"/>
          </p:cNvSpPr>
          <p:nvPr>
            <p:ph idx="1"/>
          </p:nvPr>
        </p:nvSpPr>
        <p:spPr>
          <a:solidFill>
            <a:schemeClr val="lt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pic>
        <p:nvPicPr>
          <p:cNvPr id="7" name="Picture 2"/>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backgroundRemoval t="0" b="77479" l="0" r="100000">
                        <a14:foregroundMark x1="56776" y1="53950" x2="72118" y2="51765"/>
                        <a14:foregroundMark x1="58333" y1="70756" x2="58333" y2="34790"/>
                        <a14:foregroundMark x1="72664" y1="71933" x2="64330" y2="56807"/>
                        <a14:foregroundMark x1="58879" y1="33782" x2="69782" y2="33782"/>
                        <a14:foregroundMark x1="71651" y1="38151" x2="72897" y2="46723"/>
                        <a14:foregroundMark x1="73988" y1="70252" x2="71340" y2="66891"/>
                        <a14:foregroundMark x1="75000" y1="73613" x2="73209" y2="71429"/>
                        <a14:foregroundMark x1="52336" y1="35462" x2="38318" y2="35462"/>
                        <a14:foregroundMark x1="38318" y1="35462" x2="32555" y2="54454"/>
                        <a14:foregroundMark x1="32555" y1="54454" x2="39564" y2="71429"/>
                        <a14:foregroundMark x1="39564" y1="71429" x2="51324" y2="70252"/>
                        <a14:foregroundMark x1="4984" y1="63529" x2="6776" y2="37143"/>
                        <a14:foregroundMark x1="6776" y1="37143" x2="19003" y2="33109"/>
                        <a14:foregroundMark x1="19003" y1="33109" x2="26791" y2="53445"/>
                        <a14:foregroundMark x1="26791" y1="53445" x2="18769" y2="72437"/>
                        <a14:foregroundMark x1="18769" y1="72437" x2="8567" y2="71429"/>
                        <a14:foregroundMark x1="8567" y1="71429" x2="4984" y2="59496"/>
                        <a14:backgroundMark x1="83567" y1="35966" x2="88006" y2="26891"/>
                      </a14:backgroundRemoval>
                    </a14:imgEffect>
                  </a14:imgLayer>
                </a14:imgProps>
              </a:ext>
              <a:ext uri="{28A0092B-C50C-407E-A947-70E740481C1C}">
                <a14:useLocalDpi xmlns:a14="http://schemas.microsoft.com/office/drawing/2010/main" val="0"/>
              </a:ext>
            </a:extLst>
          </a:blip>
          <a:srcRect b="21765"/>
          <a:stretch/>
        </p:blipFill>
        <p:spPr bwMode="auto">
          <a:xfrm>
            <a:off x="7772400" y="5791200"/>
            <a:ext cx="1093482" cy="396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587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40875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81589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258692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12089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1080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45542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B9270AA-D52D-4E5C-BC3E-6997F05A1565}" type="datetimeFigureOut">
              <a:rPr lang="en-GB" smtClean="0"/>
              <a:t>30/08/2017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D321728-8CBD-47EF-9F13-59C9E9EF973E}" type="slidenum">
              <a:rPr lang="en-GB" smtClean="0"/>
              <a:t>‹#›</a:t>
            </a:fld>
            <a:endParaRPr lang="en-GB"/>
          </a:p>
        </p:txBody>
      </p:sp>
    </p:spTree>
    <p:extLst>
      <p:ext uri="{BB962C8B-B14F-4D97-AF65-F5344CB8AC3E}">
        <p14:creationId xmlns:p14="http://schemas.microsoft.com/office/powerpoint/2010/main" val="1998127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44000">
              <a:srgbClr val="5E94D7"/>
            </a:gs>
            <a:gs pos="39000">
              <a:schemeClr val="tx2">
                <a:lumMod val="60000"/>
                <a:lumOff val="4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533400"/>
            <a:ext cx="8686800" cy="6858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228600" y="1295400"/>
            <a:ext cx="8686800" cy="4983163"/>
          </a:xfrm>
          <a:prstGeom prst="rect">
            <a:avLst/>
          </a:prstGeom>
        </p:spPr>
        <p:style>
          <a:lnRef idx="2">
            <a:schemeClr val="accent5"/>
          </a:lnRef>
          <a:fillRef idx="1">
            <a:schemeClr val="lt1"/>
          </a:fillRef>
          <a:effectRef idx="0">
            <a:schemeClr val="accent5"/>
          </a:effectRef>
          <a:fontRef idx="none"/>
        </p:style>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6"/>
          <p:cNvSpPr/>
          <p:nvPr userDrawn="1"/>
        </p:nvSpPr>
        <p:spPr>
          <a:xfrm>
            <a:off x="0" y="6477000"/>
            <a:ext cx="914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Level 3 Cambridge Technical</a:t>
            </a:r>
            <a:endParaRPr lang="en-GB" b="1" dirty="0"/>
          </a:p>
        </p:txBody>
      </p:sp>
      <p:sp>
        <p:nvSpPr>
          <p:cNvPr id="8" name="Rectangle 7"/>
          <p:cNvSpPr/>
          <p:nvPr userDrawn="1"/>
        </p:nvSpPr>
        <p:spPr>
          <a:xfrm>
            <a:off x="0" y="10026"/>
            <a:ext cx="914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Unit 18 – Computer Systems Hardware</a:t>
            </a:r>
            <a:endParaRPr lang="en-GB" b="1" dirty="0"/>
          </a:p>
        </p:txBody>
      </p:sp>
      <p:pic>
        <p:nvPicPr>
          <p:cNvPr id="2050" name="Picture 2"/>
          <p:cNvPicPr>
            <a:picLocks noChangeAspect="1" noChangeArrowheads="1"/>
          </p:cNvPicPr>
          <p:nvPr userDrawn="1"/>
        </p:nvPicPr>
        <p:blipFill rotWithShape="1">
          <a:blip r:embed="rId13" cstate="print">
            <a:extLst>
              <a:ext uri="{BEBA8EAE-BF5A-486C-A8C5-ECC9F3942E4B}">
                <a14:imgProps xmlns:a14="http://schemas.microsoft.com/office/drawing/2010/main">
                  <a14:imgLayer r:embed="rId14">
                    <a14:imgEffect>
                      <a14:backgroundRemoval t="0" b="77479" l="0" r="100000">
                        <a14:foregroundMark x1="56776" y1="53950" x2="72118" y2="51765"/>
                        <a14:foregroundMark x1="58333" y1="70756" x2="58333" y2="34790"/>
                        <a14:foregroundMark x1="72664" y1="71933" x2="64330" y2="56807"/>
                        <a14:foregroundMark x1="58879" y1="33782" x2="69782" y2="33782"/>
                        <a14:foregroundMark x1="71651" y1="38151" x2="72897" y2="46723"/>
                        <a14:foregroundMark x1="73988" y1="70252" x2="71340" y2="66891"/>
                        <a14:foregroundMark x1="75000" y1="73613" x2="73209" y2="71429"/>
                        <a14:foregroundMark x1="52336" y1="35462" x2="38318" y2="35462"/>
                        <a14:foregroundMark x1="38318" y1="35462" x2="32555" y2="54454"/>
                        <a14:foregroundMark x1="32555" y1="54454" x2="39564" y2="71429"/>
                        <a14:foregroundMark x1="39564" y1="71429" x2="51324" y2="70252"/>
                        <a14:foregroundMark x1="4984" y1="63529" x2="6776" y2="37143"/>
                        <a14:foregroundMark x1="6776" y1="37143" x2="19003" y2="33109"/>
                        <a14:foregroundMark x1="19003" y1="33109" x2="26791" y2="53445"/>
                        <a14:foregroundMark x1="26791" y1="53445" x2="18769" y2="72437"/>
                        <a14:foregroundMark x1="18769" y1="72437" x2="8567" y2="71429"/>
                        <a14:foregroundMark x1="8567" y1="71429" x2="4984" y2="59496"/>
                        <a14:backgroundMark x1="83567" y1="35966" x2="88006" y2="26891"/>
                      </a14:backgroundRemoval>
                    </a14:imgEffect>
                  </a14:imgLayer>
                </a14:imgProps>
              </a:ext>
              <a:ext uri="{28A0092B-C50C-407E-A947-70E740481C1C}">
                <a14:useLocalDpi xmlns:a14="http://schemas.microsoft.com/office/drawing/2010/main" val="0"/>
              </a:ext>
            </a:extLst>
          </a:blip>
          <a:srcRect b="21765"/>
          <a:stretch/>
        </p:blipFill>
        <p:spPr bwMode="auto">
          <a:xfrm>
            <a:off x="7772400" y="5791200"/>
            <a:ext cx="1093482" cy="396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001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b="1" u="sng" kern="120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smtClean="0"/>
              <a:t>LO1: Understand the components of a computer system </a:t>
            </a:r>
            <a:endParaRPr lang="en-GB" sz="3600" dirty="0"/>
          </a:p>
        </p:txBody>
      </p:sp>
      <p:sp>
        <p:nvSpPr>
          <p:cNvPr id="3" name="Subtitle 2"/>
          <p:cNvSpPr>
            <a:spLocks noGrp="1"/>
          </p:cNvSpPr>
          <p:nvPr>
            <p:ph type="subTitle" idx="1"/>
          </p:nvPr>
        </p:nvSpPr>
        <p:spPr>
          <a:noFill/>
        </p:spPr>
        <p:txBody>
          <a:bodyPr/>
          <a:lstStyle/>
          <a:p>
            <a:r>
              <a:rPr lang="en-GB" dirty="0" smtClean="0">
                <a:solidFill>
                  <a:schemeClr val="tx2"/>
                </a:solidFill>
              </a:rPr>
              <a:t>Unit 18- Computer Systems Hardware</a:t>
            </a:r>
            <a:endParaRPr lang="en-GB" dirty="0">
              <a:solidFill>
                <a:schemeClr val="tx2"/>
              </a:solidFill>
            </a:endParaRPr>
          </a:p>
        </p:txBody>
      </p:sp>
    </p:spTree>
    <p:extLst>
      <p:ext uri="{BB962C8B-B14F-4D97-AF65-F5344CB8AC3E}">
        <p14:creationId xmlns:p14="http://schemas.microsoft.com/office/powerpoint/2010/main" val="124648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Grade Criteria</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Upon completion of these tasks you will meet the following grading criteria:</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hlinkClick r:id="rId2" action="ppaction://hlinksldjump"/>
              </a:rPr>
              <a:t>View notes from chief moderator on slide 5 for more detail</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014110567"/>
              </p:ext>
            </p:extLst>
          </p:nvPr>
        </p:nvGraphicFramePr>
        <p:xfrm>
          <a:off x="990600" y="2590800"/>
          <a:ext cx="7239000" cy="2523744"/>
        </p:xfrm>
        <a:graphic>
          <a:graphicData uri="http://schemas.openxmlformats.org/drawingml/2006/table">
            <a:tbl>
              <a:tblPr firstRow="1" firstCol="1" bandRow="1"/>
              <a:tblGrid>
                <a:gridCol w="2412502"/>
                <a:gridCol w="2413249"/>
                <a:gridCol w="2413249"/>
              </a:tblGrid>
              <a:tr h="304800">
                <a:tc>
                  <a:txBody>
                    <a:bodyPr/>
                    <a:lstStyle/>
                    <a:p>
                      <a:pPr marL="0" marR="0">
                        <a:lnSpc>
                          <a:spcPct val="115000"/>
                        </a:lnSpc>
                        <a:spcBef>
                          <a:spcPts val="0"/>
                        </a:spcBef>
                        <a:spcAft>
                          <a:spcPts val="0"/>
                        </a:spcAft>
                      </a:pPr>
                      <a:r>
                        <a:rPr lang="en-GB" sz="1800" b="1" dirty="0">
                          <a:solidFill>
                            <a:srgbClr val="000000"/>
                          </a:solidFill>
                          <a:effectLst/>
                          <a:latin typeface="Calibri"/>
                          <a:ea typeface="Calibri"/>
                          <a:cs typeface="Times New Roman"/>
                        </a:rPr>
                        <a:t>Pass</a:t>
                      </a:r>
                      <a:endParaRPr lang="en-GB" sz="18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15000"/>
                        </a:lnSpc>
                        <a:spcBef>
                          <a:spcPts val="0"/>
                        </a:spcBef>
                        <a:spcAft>
                          <a:spcPts val="0"/>
                        </a:spcAft>
                      </a:pPr>
                      <a:r>
                        <a:rPr lang="en-GB" sz="1800" b="1" dirty="0">
                          <a:solidFill>
                            <a:srgbClr val="000000"/>
                          </a:solidFill>
                          <a:effectLst/>
                          <a:latin typeface="Calibri"/>
                          <a:ea typeface="Calibri"/>
                          <a:cs typeface="Times New Roman"/>
                        </a:rPr>
                        <a:t>Merit</a:t>
                      </a:r>
                      <a:endParaRPr lang="en-GB" sz="18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15000"/>
                        </a:lnSpc>
                        <a:spcBef>
                          <a:spcPts val="0"/>
                        </a:spcBef>
                        <a:spcAft>
                          <a:spcPts val="0"/>
                        </a:spcAft>
                      </a:pPr>
                      <a:r>
                        <a:rPr lang="en-GB" sz="1800" b="1" dirty="0">
                          <a:solidFill>
                            <a:srgbClr val="000000"/>
                          </a:solidFill>
                          <a:effectLst/>
                          <a:latin typeface="Calibri"/>
                          <a:ea typeface="Calibri"/>
                          <a:cs typeface="Times New Roman"/>
                        </a:rPr>
                        <a:t>Distinction</a:t>
                      </a:r>
                      <a:endParaRPr lang="en-GB" sz="18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1219200">
                <a:tc>
                  <a:txBody>
                    <a:bodyPr/>
                    <a:lstStyle/>
                    <a:p>
                      <a:pPr marL="0" marR="0">
                        <a:lnSpc>
                          <a:spcPct val="115000"/>
                        </a:lnSpc>
                        <a:spcBef>
                          <a:spcPts val="0"/>
                        </a:spcBef>
                        <a:spcAft>
                          <a:spcPts val="0"/>
                        </a:spcAft>
                      </a:pPr>
                      <a:r>
                        <a:rPr lang="en-GB" sz="1800">
                          <a:solidFill>
                            <a:srgbClr val="000000"/>
                          </a:solidFill>
                          <a:effectLst/>
                          <a:latin typeface="Calibri"/>
                          <a:ea typeface="Calibri"/>
                          <a:cs typeface="Times New Roman"/>
                        </a:rPr>
                        <a:t>P1: Explain the function of computer hardware components</a:t>
                      </a:r>
                      <a:endParaRPr lang="en-GB" sz="180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dirty="0">
                          <a:solidFill>
                            <a:srgbClr val="000000"/>
                          </a:solidFill>
                          <a:effectLst/>
                          <a:latin typeface="Calibri"/>
                          <a:ea typeface="Calibri"/>
                          <a:cs typeface="Times New Roman"/>
                        </a:rPr>
                        <a:t>M1: Compare and contrast different hardware storage devices</a:t>
                      </a:r>
                      <a:endParaRPr lang="en-GB" sz="18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dirty="0">
                          <a:solidFill>
                            <a:srgbClr val="000000"/>
                          </a:solidFill>
                          <a:effectLst/>
                          <a:latin typeface="Calibri"/>
                          <a:ea typeface="Calibri"/>
                          <a:cs typeface="Times New Roman"/>
                        </a:rPr>
                        <a:t> </a:t>
                      </a:r>
                      <a:endParaRPr lang="en-GB" sz="18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GB" sz="1800" dirty="0">
                          <a:solidFill>
                            <a:srgbClr val="000000"/>
                          </a:solidFill>
                          <a:effectLst/>
                          <a:latin typeface="Calibri"/>
                          <a:ea typeface="Calibri"/>
                          <a:cs typeface="Times New Roman"/>
                        </a:rPr>
                        <a:t>P2: Outline different types of backup storage available</a:t>
                      </a:r>
                      <a:endParaRPr lang="en-GB" sz="18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a:solidFill>
                            <a:srgbClr val="000000"/>
                          </a:solidFill>
                          <a:effectLst/>
                          <a:latin typeface="Calibri"/>
                          <a:ea typeface="Calibri"/>
                          <a:cs typeface="Times New Roman"/>
                        </a:rPr>
                        <a:t> </a:t>
                      </a:r>
                      <a:endParaRPr lang="en-GB" sz="180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800" dirty="0">
                          <a:solidFill>
                            <a:srgbClr val="000000"/>
                          </a:solidFill>
                          <a:effectLst/>
                          <a:latin typeface="Calibri"/>
                          <a:ea typeface="Calibri"/>
                          <a:cs typeface="Times New Roman"/>
                        </a:rPr>
                        <a:t> </a:t>
                      </a:r>
                      <a:endParaRPr lang="en-GB" sz="1800" dirty="0">
                        <a:solidFill>
                          <a:srgbClr val="000000"/>
                        </a:solidFill>
                        <a:effectLst/>
                        <a:latin typeface="Verdan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77479" l="0" r="100000">
                        <a14:foregroundMark x1="56776" y1="53950" x2="72118" y2="51765"/>
                        <a14:foregroundMark x1="58333" y1="70756" x2="58333" y2="34790"/>
                        <a14:foregroundMark x1="72664" y1="71933" x2="64330" y2="56807"/>
                        <a14:foregroundMark x1="58879" y1="33782" x2="69782" y2="33782"/>
                        <a14:foregroundMark x1="71651" y1="38151" x2="72897" y2="46723"/>
                        <a14:foregroundMark x1="73988" y1="70252" x2="71340" y2="66891"/>
                        <a14:foregroundMark x1="75000" y1="73613" x2="73209" y2="71429"/>
                        <a14:foregroundMark x1="52336" y1="35462" x2="38318" y2="35462"/>
                        <a14:foregroundMark x1="38318" y1="35462" x2="32555" y2="54454"/>
                        <a14:foregroundMark x1="32555" y1="54454" x2="39564" y2="71429"/>
                        <a14:foregroundMark x1="39564" y1="71429" x2="51324" y2="70252"/>
                        <a14:foregroundMark x1="4984" y1="63529" x2="6776" y2="37143"/>
                        <a14:foregroundMark x1="6776" y1="37143" x2="19003" y2="33109"/>
                        <a14:foregroundMark x1="19003" y1="33109" x2="26791" y2="53445"/>
                        <a14:foregroundMark x1="26791" y1="53445" x2="18769" y2="72437"/>
                        <a14:foregroundMark x1="18769" y1="72437" x2="8567" y2="71429"/>
                        <a14:foregroundMark x1="8567" y1="71429" x2="4984" y2="59496"/>
                        <a14:backgroundMark x1="83567" y1="35966" x2="88006" y2="26891"/>
                      </a14:backgroundRemoval>
                    </a14:imgEffect>
                  </a14:imgLayer>
                </a14:imgProps>
              </a:ext>
              <a:ext uri="{28A0092B-C50C-407E-A947-70E740481C1C}">
                <a14:useLocalDpi xmlns:a14="http://schemas.microsoft.com/office/drawing/2010/main" val="0"/>
              </a:ext>
            </a:extLst>
          </a:blip>
          <a:srcRect b="21765"/>
          <a:stretch/>
        </p:blipFill>
        <p:spPr bwMode="auto">
          <a:xfrm>
            <a:off x="7772400" y="5791200"/>
            <a:ext cx="1093482" cy="396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490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Presentation</a:t>
            </a:r>
            <a:endParaRPr lang="en-GB" dirty="0"/>
          </a:p>
        </p:txBody>
      </p:sp>
      <p:sp>
        <p:nvSpPr>
          <p:cNvPr id="3" name="Content Placeholder 2"/>
          <p:cNvSpPr>
            <a:spLocks noGrp="1"/>
          </p:cNvSpPr>
          <p:nvPr>
            <p:ph idx="1"/>
          </p:nvPr>
        </p:nvSpPr>
        <p:spPr/>
        <p:txBody>
          <a:bodyPr/>
          <a:lstStyle/>
          <a:p>
            <a:pPr marL="0" indent="0">
              <a:buNone/>
            </a:pPr>
            <a:r>
              <a:rPr lang="en-GB" dirty="0" smtClean="0"/>
              <a:t>On the next slide is an overview of what is expected in your presentation, further details are outlined in the teacher content.</a:t>
            </a:r>
          </a:p>
          <a:p>
            <a:pPr marL="0" indent="0">
              <a:buNone/>
            </a:pPr>
            <a:endParaRPr lang="en-GB" dirty="0"/>
          </a:p>
          <a:p>
            <a:pPr marL="0" indent="0">
              <a:buNone/>
            </a:pPr>
            <a:r>
              <a:rPr lang="en-GB" dirty="0" smtClean="0"/>
              <a:t>You will have a time limit of 15 minutes to present your ideas.</a:t>
            </a:r>
          </a:p>
          <a:p>
            <a:pPr marL="0" indent="0">
              <a:buNone/>
            </a:pPr>
            <a:endParaRPr lang="en-GB" dirty="0"/>
          </a:p>
        </p:txBody>
      </p:sp>
      <p:pic>
        <p:nvPicPr>
          <p:cNvPr id="4" name="Picture 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0" b="77479" l="0" r="100000">
                        <a14:foregroundMark x1="56776" y1="53950" x2="72118" y2="51765"/>
                        <a14:foregroundMark x1="58333" y1="70756" x2="58333" y2="34790"/>
                        <a14:foregroundMark x1="72664" y1="71933" x2="64330" y2="56807"/>
                        <a14:foregroundMark x1="58879" y1="33782" x2="69782" y2="33782"/>
                        <a14:foregroundMark x1="71651" y1="38151" x2="72897" y2="46723"/>
                        <a14:foregroundMark x1="73988" y1="70252" x2="71340" y2="66891"/>
                        <a14:foregroundMark x1="75000" y1="73613" x2="73209" y2="71429"/>
                        <a14:foregroundMark x1="52336" y1="35462" x2="38318" y2="35462"/>
                        <a14:foregroundMark x1="38318" y1="35462" x2="32555" y2="54454"/>
                        <a14:foregroundMark x1="32555" y1="54454" x2="39564" y2="71429"/>
                        <a14:foregroundMark x1="39564" y1="71429" x2="51324" y2="70252"/>
                        <a14:foregroundMark x1="4984" y1="63529" x2="6776" y2="37143"/>
                        <a14:foregroundMark x1="6776" y1="37143" x2="19003" y2="33109"/>
                        <a14:foregroundMark x1="19003" y1="33109" x2="26791" y2="53445"/>
                        <a14:foregroundMark x1="26791" y1="53445" x2="18769" y2="72437"/>
                        <a14:foregroundMark x1="18769" y1="72437" x2="8567" y2="71429"/>
                        <a14:foregroundMark x1="8567" y1="71429" x2="4984" y2="59496"/>
                        <a14:backgroundMark x1="83567" y1="35966" x2="88006" y2="26891"/>
                      </a14:backgroundRemoval>
                    </a14:imgEffect>
                  </a14:imgLayer>
                </a14:imgProps>
              </a:ext>
              <a:ext uri="{28A0092B-C50C-407E-A947-70E740481C1C}">
                <a14:useLocalDpi xmlns:a14="http://schemas.microsoft.com/office/drawing/2010/main" val="0"/>
              </a:ext>
            </a:extLst>
          </a:blip>
          <a:srcRect b="21765"/>
          <a:stretch/>
        </p:blipFill>
        <p:spPr bwMode="auto">
          <a:xfrm>
            <a:off x="7772400" y="5791200"/>
            <a:ext cx="1093482" cy="396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287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Presentation</a:t>
            </a:r>
            <a:endParaRPr lang="en-GB"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GB" dirty="0"/>
              <a:t>Your task is to explain the main internal and external components of a computer </a:t>
            </a:r>
            <a:r>
              <a:rPr lang="en-GB" i="1" dirty="0"/>
              <a:t>system </a:t>
            </a:r>
            <a:r>
              <a:rPr lang="en-GB" b="1" i="1" dirty="0"/>
              <a:t>listed in the teaching content</a:t>
            </a:r>
            <a:r>
              <a:rPr lang="en-GB" dirty="0"/>
              <a:t>; this is to be presented to your client. </a:t>
            </a:r>
            <a:r>
              <a:rPr lang="en-GB" i="1" dirty="0">
                <a:solidFill>
                  <a:srgbClr val="FF0000"/>
                </a:solidFill>
              </a:rPr>
              <a:t>Explanations must include the purpose of the components as well as giving an overview as to their importance in relation to your client.</a:t>
            </a:r>
          </a:p>
          <a:p>
            <a:pPr marL="514350" indent="-514350">
              <a:buFont typeface="+mj-lt"/>
              <a:buAutoNum type="arabicPeriod"/>
            </a:pPr>
            <a:endParaRPr lang="en-GB" dirty="0"/>
          </a:p>
          <a:p>
            <a:pPr marL="514350" indent="-514350">
              <a:buFont typeface="+mj-lt"/>
              <a:buAutoNum type="arabicPeriod"/>
            </a:pPr>
            <a:r>
              <a:rPr lang="en-GB" dirty="0"/>
              <a:t>You are required to outline, compare and contrast the different types of backup storage </a:t>
            </a:r>
            <a:r>
              <a:rPr lang="en-GB" b="1" i="1" dirty="0"/>
              <a:t>as identified in the teaching content</a:t>
            </a:r>
            <a:r>
              <a:rPr lang="en-GB" dirty="0"/>
              <a:t>. </a:t>
            </a:r>
            <a:r>
              <a:rPr lang="en-GB" i="1" dirty="0">
                <a:solidFill>
                  <a:srgbClr val="FF0000"/>
                </a:solidFill>
              </a:rPr>
              <a:t>The comparisons should include the similarities and differences between the devices including performance factors as </a:t>
            </a:r>
            <a:r>
              <a:rPr lang="en-GB" b="1" i="1" dirty="0">
                <a:solidFill>
                  <a:srgbClr val="FF0000"/>
                </a:solidFill>
              </a:rPr>
              <a:t>outlined in the teaching content.</a:t>
            </a:r>
            <a:endParaRPr lang="en-GB" i="1" dirty="0">
              <a:solidFill>
                <a:srgbClr val="FF0000"/>
              </a:solidFill>
            </a:endParaRPr>
          </a:p>
          <a:p>
            <a:pPr marL="514350" indent="-514350">
              <a:buFont typeface="+mj-lt"/>
              <a:buAutoNum type="arabicPeriod"/>
            </a:pPr>
            <a:endParaRPr lang="en-GB" dirty="0"/>
          </a:p>
          <a:p>
            <a:pPr marL="514350" indent="-514350">
              <a:buFont typeface="+mj-lt"/>
              <a:buAutoNum type="arabicPeriod"/>
            </a:pPr>
            <a:r>
              <a:rPr lang="en-GB" dirty="0"/>
              <a:t>You are required to compare and contrast different types of hardware storage devices. </a:t>
            </a:r>
            <a:r>
              <a:rPr lang="en-GB" i="1" dirty="0">
                <a:solidFill>
                  <a:srgbClr val="FF0000"/>
                </a:solidFill>
              </a:rPr>
              <a:t>The comparisons should include the similarities and differences between the devices including performance factors as </a:t>
            </a:r>
            <a:r>
              <a:rPr lang="en-GB" b="1" i="1" dirty="0">
                <a:solidFill>
                  <a:srgbClr val="FF0000"/>
                </a:solidFill>
              </a:rPr>
              <a:t>outlined in the teaching content.</a:t>
            </a:r>
            <a:endParaRPr lang="en-GB" i="1" dirty="0">
              <a:solidFill>
                <a:srgbClr val="FF0000"/>
              </a:solidFill>
            </a:endParaRPr>
          </a:p>
          <a:p>
            <a:pPr marL="514350" indent="-514350">
              <a:buFont typeface="+mj-lt"/>
              <a:buAutoNum type="arabicPeriod"/>
            </a:pPr>
            <a:endParaRPr lang="en-GB" dirty="0"/>
          </a:p>
        </p:txBody>
      </p:sp>
      <p:pic>
        <p:nvPicPr>
          <p:cNvPr id="4" name="Picture 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0" b="77479" l="0" r="100000">
                        <a14:foregroundMark x1="56776" y1="53950" x2="72118" y2="51765"/>
                        <a14:foregroundMark x1="58333" y1="70756" x2="58333" y2="34790"/>
                        <a14:foregroundMark x1="72664" y1="71933" x2="64330" y2="56807"/>
                        <a14:foregroundMark x1="58879" y1="33782" x2="69782" y2="33782"/>
                        <a14:foregroundMark x1="71651" y1="38151" x2="72897" y2="46723"/>
                        <a14:foregroundMark x1="73988" y1="70252" x2="71340" y2="66891"/>
                        <a14:foregroundMark x1="75000" y1="73613" x2="73209" y2="71429"/>
                        <a14:foregroundMark x1="52336" y1="35462" x2="38318" y2="35462"/>
                        <a14:foregroundMark x1="38318" y1="35462" x2="32555" y2="54454"/>
                        <a14:foregroundMark x1="32555" y1="54454" x2="39564" y2="71429"/>
                        <a14:foregroundMark x1="39564" y1="71429" x2="51324" y2="70252"/>
                        <a14:foregroundMark x1="4984" y1="63529" x2="6776" y2="37143"/>
                        <a14:foregroundMark x1="6776" y1="37143" x2="19003" y2="33109"/>
                        <a14:foregroundMark x1="19003" y1="33109" x2="26791" y2="53445"/>
                        <a14:foregroundMark x1="26791" y1="53445" x2="18769" y2="72437"/>
                        <a14:foregroundMark x1="18769" y1="72437" x2="8567" y2="71429"/>
                        <a14:foregroundMark x1="8567" y1="71429" x2="4984" y2="59496"/>
                        <a14:backgroundMark x1="83567" y1="35966" x2="88006" y2="26891"/>
                      </a14:backgroundRemoval>
                    </a14:imgEffect>
                  </a14:imgLayer>
                </a14:imgProps>
              </a:ext>
              <a:ext uri="{28A0092B-C50C-407E-A947-70E740481C1C}">
                <a14:useLocalDpi xmlns:a14="http://schemas.microsoft.com/office/drawing/2010/main" val="0"/>
              </a:ext>
            </a:extLst>
          </a:blip>
          <a:srcRect b="21765"/>
          <a:stretch/>
        </p:blipFill>
        <p:spPr bwMode="auto">
          <a:xfrm>
            <a:off x="7772400" y="5791200"/>
            <a:ext cx="1093482" cy="396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284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Notes from OCR </a:t>
            </a:r>
            <a:r>
              <a:rPr lang="en-GB" dirty="0"/>
              <a:t>C</a:t>
            </a:r>
            <a:r>
              <a:rPr lang="en-GB" dirty="0" smtClean="0"/>
              <a:t>hief Moderator</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Backup </a:t>
            </a:r>
            <a:r>
              <a:rPr lang="en-GB" dirty="0"/>
              <a:t>storage refers to a storage device, medium or facility that is used for storing copies and instances of backup data. Backup storage enables the maintenance, management, retrieval and restoration of backup data for any individual, application, computer, server or any computing device.  Therefore P2 is about storage devices used to hold copies of data for backup and </a:t>
            </a:r>
            <a:r>
              <a:rPr lang="en-GB" dirty="0" smtClean="0"/>
              <a:t>recovery</a:t>
            </a:r>
          </a:p>
          <a:p>
            <a:endParaRPr lang="en-GB" dirty="0"/>
          </a:p>
          <a:p>
            <a:r>
              <a:rPr lang="en-GB" dirty="0" smtClean="0"/>
              <a:t>What </a:t>
            </a:r>
            <a:r>
              <a:rPr lang="en-GB" dirty="0"/>
              <a:t>M1 is trying to ensure is that learners only concentrate on hardware storage and </a:t>
            </a:r>
            <a:r>
              <a:rPr lang="en-GB" b="1" u="sng" dirty="0"/>
              <a:t>do not </a:t>
            </a:r>
            <a:r>
              <a:rPr lang="en-GB" dirty="0"/>
              <a:t>start including the cloud in their </a:t>
            </a:r>
            <a:r>
              <a:rPr lang="en-GB" dirty="0" smtClean="0"/>
              <a:t>comparisons. What </a:t>
            </a:r>
            <a:r>
              <a:rPr lang="en-GB" dirty="0"/>
              <a:t>you want to ensure that they understand is the different forms of storage that can be used to backup data (and yes you could include systems but you do not do this on a regular basis, it tends to be data) – this is P2.  </a:t>
            </a:r>
            <a:r>
              <a:rPr lang="en-GB" b="1" dirty="0">
                <a:solidFill>
                  <a:srgbClr val="FF0000"/>
                </a:solidFill>
              </a:rPr>
              <a:t>Then for M1 they will take a selection of the hardware storage devices available and compare them.</a:t>
            </a:r>
          </a:p>
          <a:p>
            <a:pPr marL="0" indent="0">
              <a:buNone/>
            </a:pPr>
            <a:endParaRPr lang="en-GB" dirty="0"/>
          </a:p>
        </p:txBody>
      </p:sp>
    </p:spTree>
    <p:extLst>
      <p:ext uri="{BB962C8B-B14F-4D97-AF65-F5344CB8AC3E}">
        <p14:creationId xmlns:p14="http://schemas.microsoft.com/office/powerpoint/2010/main" val="76422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Extracts from Teaching Content</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a:t>1.1 Computer hardware components, i.e</a:t>
            </a:r>
            <a:r>
              <a:rPr lang="en-GB" dirty="0"/>
              <a:t>.: </a:t>
            </a:r>
          </a:p>
          <a:p>
            <a:r>
              <a:rPr lang="en-GB" sz="2100" dirty="0" smtClean="0"/>
              <a:t>internal </a:t>
            </a:r>
            <a:r>
              <a:rPr lang="en-GB" sz="2100" dirty="0"/>
              <a:t>system unit components </a:t>
            </a:r>
          </a:p>
          <a:p>
            <a:pPr marL="400050" lvl="1" indent="0">
              <a:buNone/>
            </a:pPr>
            <a:r>
              <a:rPr lang="en-GB" sz="2100" dirty="0"/>
              <a:t>o processors </a:t>
            </a:r>
          </a:p>
          <a:p>
            <a:pPr marL="400050" lvl="1" indent="0">
              <a:buNone/>
            </a:pPr>
            <a:r>
              <a:rPr lang="en-GB" sz="2100" dirty="0"/>
              <a:t>o motherboards </a:t>
            </a:r>
          </a:p>
          <a:p>
            <a:pPr marL="400050" lvl="1" indent="0">
              <a:buNone/>
            </a:pPr>
            <a:r>
              <a:rPr lang="en-GB" sz="2100" dirty="0"/>
              <a:t>o BIOS / UEFI </a:t>
            </a:r>
          </a:p>
          <a:p>
            <a:pPr marL="400050" lvl="1" indent="0">
              <a:buNone/>
            </a:pPr>
            <a:r>
              <a:rPr lang="en-GB" sz="2100" dirty="0"/>
              <a:t>o hard drive configuration and controllers (e.g. SATA, IDE, master, slave) </a:t>
            </a:r>
          </a:p>
          <a:p>
            <a:pPr marL="400050" lvl="1" indent="0">
              <a:buNone/>
            </a:pPr>
            <a:r>
              <a:rPr lang="en-GB" sz="2100" dirty="0"/>
              <a:t>o Thunderbolt </a:t>
            </a:r>
          </a:p>
          <a:p>
            <a:pPr marL="400050" lvl="1" indent="0">
              <a:buNone/>
            </a:pPr>
            <a:r>
              <a:rPr lang="en-GB" sz="2100" dirty="0"/>
              <a:t>o VGA, DVI, </a:t>
            </a:r>
            <a:r>
              <a:rPr lang="en-GB" sz="2100" dirty="0" smtClean="0"/>
              <a:t>Display Port, </a:t>
            </a:r>
            <a:r>
              <a:rPr lang="en-GB" sz="2100" dirty="0"/>
              <a:t>HDMI </a:t>
            </a:r>
          </a:p>
          <a:p>
            <a:pPr marL="400050" lvl="1" indent="0">
              <a:buNone/>
            </a:pPr>
            <a:r>
              <a:rPr lang="en-GB" sz="2100" dirty="0"/>
              <a:t>o internal memory (e.g. RAM, ROM, cache) </a:t>
            </a:r>
          </a:p>
          <a:p>
            <a:pPr marL="400050" lvl="1" indent="0">
              <a:buNone/>
            </a:pPr>
            <a:r>
              <a:rPr lang="en-GB" sz="2100" dirty="0"/>
              <a:t>o specialised cards (e.g. network, graphic cards, sound). </a:t>
            </a:r>
          </a:p>
          <a:p>
            <a:pPr marL="400050" lvl="1" indent="0">
              <a:buNone/>
            </a:pPr>
            <a:r>
              <a:rPr lang="en-GB" sz="2100" dirty="0"/>
              <a:t>o power supply </a:t>
            </a:r>
          </a:p>
          <a:p>
            <a:pPr marL="0" indent="0">
              <a:buNone/>
            </a:pPr>
            <a:r>
              <a:rPr lang="en-GB" dirty="0"/>
              <a:t>• </a:t>
            </a:r>
            <a:r>
              <a:rPr lang="en-GB" dirty="0" smtClean="0"/>
              <a:t>Peripheral </a:t>
            </a:r>
            <a:r>
              <a:rPr lang="en-GB" dirty="0"/>
              <a:t>devices </a:t>
            </a:r>
          </a:p>
          <a:p>
            <a:pPr marL="400050" lvl="1" indent="0">
              <a:buNone/>
            </a:pPr>
            <a:r>
              <a:rPr lang="en-GB" sz="2100" dirty="0"/>
              <a:t>o output devices (e.g. monitor, printer, speakers) </a:t>
            </a:r>
          </a:p>
          <a:p>
            <a:pPr marL="400050" lvl="1" indent="0">
              <a:buNone/>
            </a:pPr>
            <a:r>
              <a:rPr lang="en-GB" sz="2100" dirty="0"/>
              <a:t>o input devices (e.g. camera/webcam, scanner, microphone, mobile devices) </a:t>
            </a:r>
          </a:p>
          <a:p>
            <a:pPr marL="0" indent="0">
              <a:buNone/>
            </a:pPr>
            <a:r>
              <a:rPr lang="en-GB" sz="2200" b="1" dirty="0" smtClean="0">
                <a:solidFill>
                  <a:srgbClr val="FF0000"/>
                </a:solidFill>
              </a:rPr>
              <a:t>Provide a definition of each and explain their role within the computer system</a:t>
            </a:r>
            <a:endParaRPr lang="en-GB" sz="2200" b="1" dirty="0">
              <a:solidFill>
                <a:srgbClr val="FF0000"/>
              </a:solidFill>
            </a:endParaRPr>
          </a:p>
        </p:txBody>
      </p:sp>
      <p:pic>
        <p:nvPicPr>
          <p:cNvPr id="4" name="Picture 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0" b="77479" l="0" r="100000">
                        <a14:foregroundMark x1="56776" y1="53950" x2="72118" y2="51765"/>
                        <a14:foregroundMark x1="58333" y1="70756" x2="58333" y2="34790"/>
                        <a14:foregroundMark x1="72664" y1="71933" x2="64330" y2="56807"/>
                        <a14:foregroundMark x1="58879" y1="33782" x2="69782" y2="33782"/>
                        <a14:foregroundMark x1="71651" y1="38151" x2="72897" y2="46723"/>
                        <a14:foregroundMark x1="73988" y1="70252" x2="71340" y2="66891"/>
                        <a14:foregroundMark x1="75000" y1="73613" x2="73209" y2="71429"/>
                        <a14:foregroundMark x1="52336" y1="35462" x2="38318" y2="35462"/>
                        <a14:foregroundMark x1="38318" y1="35462" x2="32555" y2="54454"/>
                        <a14:foregroundMark x1="32555" y1="54454" x2="39564" y2="71429"/>
                        <a14:foregroundMark x1="39564" y1="71429" x2="51324" y2="70252"/>
                        <a14:foregroundMark x1="4984" y1="63529" x2="6776" y2="37143"/>
                        <a14:foregroundMark x1="6776" y1="37143" x2="19003" y2="33109"/>
                        <a14:foregroundMark x1="19003" y1="33109" x2="26791" y2="53445"/>
                        <a14:foregroundMark x1="26791" y1="53445" x2="18769" y2="72437"/>
                        <a14:foregroundMark x1="18769" y1="72437" x2="8567" y2="71429"/>
                        <a14:foregroundMark x1="8567" y1="71429" x2="4984" y2="59496"/>
                        <a14:backgroundMark x1="83567" y1="35966" x2="88006" y2="26891"/>
                      </a14:backgroundRemoval>
                    </a14:imgEffect>
                  </a14:imgLayer>
                </a14:imgProps>
              </a:ext>
              <a:ext uri="{28A0092B-C50C-407E-A947-70E740481C1C}">
                <a14:useLocalDpi xmlns:a14="http://schemas.microsoft.com/office/drawing/2010/main" val="0"/>
              </a:ext>
            </a:extLst>
          </a:blip>
          <a:srcRect b="21765"/>
          <a:stretch/>
        </p:blipFill>
        <p:spPr bwMode="auto">
          <a:xfrm>
            <a:off x="7772400" y="5791200"/>
            <a:ext cx="1093482" cy="396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8357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Extracts from Teaching Content</a:t>
            </a:r>
            <a:endParaRPr lang="en-GB" dirty="0"/>
          </a:p>
        </p:txBody>
      </p:sp>
      <p:sp>
        <p:nvSpPr>
          <p:cNvPr id="3" name="Content Placeholder 2"/>
          <p:cNvSpPr>
            <a:spLocks noGrp="1"/>
          </p:cNvSpPr>
          <p:nvPr>
            <p:ph idx="1"/>
          </p:nvPr>
        </p:nvSpPr>
        <p:spPr>
          <a:xfrm>
            <a:off x="228600" y="1295400"/>
            <a:ext cx="8686800" cy="5105400"/>
          </a:xfrm>
        </p:spPr>
        <p:txBody>
          <a:bodyPr>
            <a:normAutofit/>
          </a:bodyPr>
          <a:lstStyle/>
          <a:p>
            <a:r>
              <a:rPr lang="en-GB" sz="2400" b="1" dirty="0"/>
              <a:t>1.2 Storage, i.e.: </a:t>
            </a:r>
            <a:endParaRPr lang="en-GB" sz="2400" b="1" dirty="0" smtClean="0"/>
          </a:p>
          <a:p>
            <a:r>
              <a:rPr lang="en-GB" sz="1800" b="1" u="sng" dirty="0" smtClean="0"/>
              <a:t>Hardware Storage Devices</a:t>
            </a:r>
            <a:endParaRPr lang="en-GB" sz="1800" u="sng" dirty="0" smtClean="0"/>
          </a:p>
          <a:p>
            <a:pPr marL="400050" lvl="1" indent="0">
              <a:spcBef>
                <a:spcPts val="0"/>
              </a:spcBef>
              <a:buNone/>
            </a:pPr>
            <a:r>
              <a:rPr lang="en-GB" sz="1800" dirty="0" smtClean="0"/>
              <a:t>• </a:t>
            </a:r>
            <a:r>
              <a:rPr lang="en-GB" sz="1800" dirty="0"/>
              <a:t>pen drives </a:t>
            </a:r>
          </a:p>
          <a:p>
            <a:pPr marL="400050" lvl="1" indent="0">
              <a:spcBef>
                <a:spcPts val="0"/>
              </a:spcBef>
              <a:buNone/>
            </a:pPr>
            <a:r>
              <a:rPr lang="en-GB" sz="1800" dirty="0"/>
              <a:t>• optical media </a:t>
            </a:r>
          </a:p>
          <a:p>
            <a:pPr marL="400050" lvl="1" indent="0">
              <a:spcBef>
                <a:spcPts val="0"/>
              </a:spcBef>
              <a:buNone/>
            </a:pPr>
            <a:r>
              <a:rPr lang="en-GB" sz="1800" dirty="0"/>
              <a:t>• flash memory cards </a:t>
            </a:r>
          </a:p>
          <a:p>
            <a:pPr marL="400050" lvl="1" indent="0">
              <a:spcBef>
                <a:spcPts val="0"/>
              </a:spcBef>
              <a:buNone/>
            </a:pPr>
            <a:r>
              <a:rPr lang="en-GB" sz="1800" dirty="0"/>
              <a:t>• cloud </a:t>
            </a:r>
          </a:p>
          <a:p>
            <a:pPr marL="400050" lvl="1" indent="0">
              <a:spcBef>
                <a:spcPts val="0"/>
              </a:spcBef>
              <a:buNone/>
            </a:pPr>
            <a:r>
              <a:rPr lang="en-GB" sz="1800" dirty="0"/>
              <a:t>• portable and fixed drives </a:t>
            </a:r>
          </a:p>
        </p:txBody>
      </p:sp>
      <p:sp>
        <p:nvSpPr>
          <p:cNvPr id="4" name="TextBox 3"/>
          <p:cNvSpPr txBox="1"/>
          <p:nvPr/>
        </p:nvSpPr>
        <p:spPr>
          <a:xfrm>
            <a:off x="381000" y="4617184"/>
            <a:ext cx="8458200" cy="1631216"/>
          </a:xfrm>
          <a:prstGeom prst="rect">
            <a:avLst/>
          </a:prstGeom>
          <a:noFill/>
          <a:ln w="38100">
            <a:solidFill>
              <a:srgbClr val="FF0000"/>
            </a:solidFill>
          </a:ln>
        </p:spPr>
        <p:txBody>
          <a:bodyPr wrap="square" rtlCol="0">
            <a:spAutoFit/>
          </a:bodyPr>
          <a:lstStyle/>
          <a:p>
            <a:pPr indent="-114300"/>
            <a:r>
              <a:rPr lang="en-GB" sz="2000" dirty="0" smtClean="0"/>
              <a:t>When commenting on these devices ensure you mention for each:</a:t>
            </a:r>
          </a:p>
          <a:p>
            <a:pPr marL="228600" indent="-342900">
              <a:buFont typeface="Arial" pitchFamily="34" charset="0"/>
              <a:buChar char="•"/>
            </a:pPr>
            <a:r>
              <a:rPr lang="en-GB" sz="2000" dirty="0" smtClean="0"/>
              <a:t>What are the key characteristics of the device?</a:t>
            </a:r>
          </a:p>
          <a:p>
            <a:pPr marL="228600" indent="-342900">
              <a:buFont typeface="Arial" pitchFamily="34" charset="0"/>
              <a:buChar char="•"/>
            </a:pPr>
            <a:r>
              <a:rPr lang="en-GB" sz="2000" dirty="0" smtClean="0"/>
              <a:t>Advantages of the device</a:t>
            </a:r>
          </a:p>
          <a:p>
            <a:pPr marL="228600" indent="-342900">
              <a:buFont typeface="Arial" pitchFamily="34" charset="0"/>
              <a:buChar char="•"/>
            </a:pPr>
            <a:r>
              <a:rPr lang="en-GB" sz="2000" dirty="0" smtClean="0"/>
              <a:t>Disadvantages of the device</a:t>
            </a:r>
          </a:p>
          <a:p>
            <a:pPr marL="228600" indent="-342900">
              <a:buFont typeface="Arial" pitchFamily="34" charset="0"/>
              <a:buChar char="•"/>
            </a:pPr>
            <a:r>
              <a:rPr lang="en-GB" sz="2000" dirty="0" smtClean="0"/>
              <a:t>Performance factors (e.g. security, capacity, transfer rate)</a:t>
            </a:r>
            <a:endParaRPr lang="en-GB" b="1" dirty="0">
              <a:solidFill>
                <a:srgbClr val="FF0000"/>
              </a:solidFill>
            </a:endParaRPr>
          </a:p>
        </p:txBody>
      </p:sp>
      <p:sp>
        <p:nvSpPr>
          <p:cNvPr id="5" name="Rectangle 4"/>
          <p:cNvSpPr/>
          <p:nvPr/>
        </p:nvSpPr>
        <p:spPr>
          <a:xfrm>
            <a:off x="3505200" y="2006600"/>
            <a:ext cx="4572000" cy="2308324"/>
          </a:xfrm>
          <a:prstGeom prst="rect">
            <a:avLst/>
          </a:prstGeom>
        </p:spPr>
        <p:txBody>
          <a:bodyPr>
            <a:spAutoFit/>
          </a:bodyPr>
          <a:lstStyle/>
          <a:p>
            <a:pPr marL="400050" lvl="1" indent="0">
              <a:buNone/>
            </a:pPr>
            <a:r>
              <a:rPr lang="en-GB" dirty="0" smtClean="0"/>
              <a:t>• DASD (direct-access storage device)</a:t>
            </a:r>
          </a:p>
          <a:p>
            <a:pPr marL="400050" lvl="1" indent="0">
              <a:buNone/>
            </a:pPr>
            <a:r>
              <a:rPr lang="en-GB" dirty="0" smtClean="0"/>
              <a:t>• SAS (Serial Attached SCSI)</a:t>
            </a:r>
          </a:p>
          <a:p>
            <a:pPr marL="400050" lvl="1" indent="0">
              <a:buNone/>
            </a:pPr>
            <a:r>
              <a:rPr lang="en-GB" dirty="0" smtClean="0"/>
              <a:t>• SSD (Solid State Drive)</a:t>
            </a:r>
          </a:p>
          <a:p>
            <a:pPr marL="400050" lvl="1" indent="0">
              <a:buNone/>
            </a:pPr>
            <a:r>
              <a:rPr lang="en-GB" dirty="0" smtClean="0"/>
              <a:t>• enterprise storage </a:t>
            </a:r>
          </a:p>
          <a:p>
            <a:pPr marL="400050" lvl="1" indent="0">
              <a:buNone/>
            </a:pPr>
            <a:r>
              <a:rPr lang="en-GB" dirty="0" smtClean="0"/>
              <a:t>• NAS (Network Attached Storage)</a:t>
            </a:r>
          </a:p>
          <a:p>
            <a:pPr marL="400050" lvl="1" indent="0">
              <a:buNone/>
            </a:pPr>
            <a:r>
              <a:rPr lang="en-GB" dirty="0" smtClean="0"/>
              <a:t>• SAN (Storage Area Network) </a:t>
            </a:r>
          </a:p>
          <a:p>
            <a:pPr marL="400050" lvl="1" indent="0">
              <a:buNone/>
            </a:pPr>
            <a:r>
              <a:rPr lang="en-GB" dirty="0" smtClean="0"/>
              <a:t>• hybrid systems </a:t>
            </a:r>
          </a:p>
          <a:p>
            <a:pPr marL="400050" lvl="1" indent="0">
              <a:buNone/>
            </a:pPr>
            <a:r>
              <a:rPr lang="en-GB" dirty="0" smtClean="0"/>
              <a:t>• virtual tape drives </a:t>
            </a:r>
            <a:endParaRPr lang="en-GB" dirty="0"/>
          </a:p>
        </p:txBody>
      </p:sp>
      <p:pic>
        <p:nvPicPr>
          <p:cNvPr id="6" name="Picture 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0" b="77479" l="0" r="100000">
                        <a14:foregroundMark x1="56776" y1="53950" x2="72118" y2="51765"/>
                        <a14:foregroundMark x1="58333" y1="70756" x2="58333" y2="34790"/>
                        <a14:foregroundMark x1="72664" y1="71933" x2="64330" y2="56807"/>
                        <a14:foregroundMark x1="58879" y1="33782" x2="69782" y2="33782"/>
                        <a14:foregroundMark x1="71651" y1="38151" x2="72897" y2="46723"/>
                        <a14:foregroundMark x1="73988" y1="70252" x2="71340" y2="66891"/>
                        <a14:foregroundMark x1="75000" y1="73613" x2="73209" y2="71429"/>
                        <a14:foregroundMark x1="52336" y1="35462" x2="38318" y2="35462"/>
                        <a14:foregroundMark x1="38318" y1="35462" x2="32555" y2="54454"/>
                        <a14:foregroundMark x1="32555" y1="54454" x2="39564" y2="71429"/>
                        <a14:foregroundMark x1="39564" y1="71429" x2="51324" y2="70252"/>
                        <a14:foregroundMark x1="4984" y1="63529" x2="6776" y2="37143"/>
                        <a14:foregroundMark x1="6776" y1="37143" x2="19003" y2="33109"/>
                        <a14:foregroundMark x1="19003" y1="33109" x2="26791" y2="53445"/>
                        <a14:foregroundMark x1="26791" y1="53445" x2="18769" y2="72437"/>
                        <a14:foregroundMark x1="18769" y1="72437" x2="8567" y2="71429"/>
                        <a14:foregroundMark x1="8567" y1="71429" x2="4984" y2="59496"/>
                        <a14:backgroundMark x1="83567" y1="35966" x2="88006" y2="26891"/>
                      </a14:backgroundRemoval>
                    </a14:imgEffect>
                  </a14:imgLayer>
                </a14:imgProps>
              </a:ext>
              <a:ext uri="{28A0092B-C50C-407E-A947-70E740481C1C}">
                <a14:useLocalDpi xmlns:a14="http://schemas.microsoft.com/office/drawing/2010/main" val="0"/>
              </a:ext>
            </a:extLst>
          </a:blip>
          <a:srcRect b="21765"/>
          <a:stretch/>
        </p:blipFill>
        <p:spPr bwMode="auto">
          <a:xfrm>
            <a:off x="7772400" y="5791200"/>
            <a:ext cx="1093482" cy="396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070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Summary </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a:t>Create a presentation</a:t>
            </a:r>
          </a:p>
          <a:p>
            <a:pPr marL="514350" indent="-514350">
              <a:buFont typeface="+mj-lt"/>
              <a:buAutoNum type="arabicPeriod"/>
            </a:pPr>
            <a:r>
              <a:rPr lang="en-GB" dirty="0"/>
              <a:t>Outline the key components of the computer system and their purpose (see slide 6)</a:t>
            </a:r>
          </a:p>
          <a:p>
            <a:pPr marL="514350" indent="-514350">
              <a:buFont typeface="+mj-lt"/>
              <a:buAutoNum type="arabicPeriod"/>
            </a:pPr>
            <a:r>
              <a:rPr lang="en-GB" dirty="0"/>
              <a:t>Outline different types of backup storage </a:t>
            </a:r>
            <a:r>
              <a:rPr lang="en-GB" dirty="0"/>
              <a:t>available (see slide 7)</a:t>
            </a:r>
          </a:p>
          <a:p>
            <a:pPr marL="514350" indent="-514350">
              <a:buFont typeface="+mj-lt"/>
              <a:buAutoNum type="arabicPeriod"/>
            </a:pPr>
            <a:r>
              <a:rPr lang="en-GB" dirty="0"/>
              <a:t>Compare and contrast </a:t>
            </a:r>
            <a:r>
              <a:rPr lang="en-GB" dirty="0" smtClean="0"/>
              <a:t>a selection of different </a:t>
            </a:r>
            <a:r>
              <a:rPr lang="en-GB" dirty="0"/>
              <a:t>hardware storage </a:t>
            </a:r>
            <a:r>
              <a:rPr lang="en-GB" dirty="0" smtClean="0"/>
              <a:t>devices of your choice (slide 7)</a:t>
            </a:r>
            <a:endParaRPr lang="en-GB" dirty="0"/>
          </a:p>
          <a:p>
            <a:pPr marL="0" indent="0">
              <a:buNone/>
            </a:pPr>
            <a:endParaRPr lang="en-GB" dirty="0" smtClean="0"/>
          </a:p>
          <a:p>
            <a:endParaRPr lang="en-GB" dirty="0"/>
          </a:p>
        </p:txBody>
      </p:sp>
    </p:spTree>
    <p:extLst>
      <p:ext uri="{BB962C8B-B14F-4D97-AF65-F5344CB8AC3E}">
        <p14:creationId xmlns:p14="http://schemas.microsoft.com/office/powerpoint/2010/main" val="2006664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584</Words>
  <Application>Microsoft Office PowerPoint</Application>
  <PresentationFormat>On-screen Show (4:3)</PresentationFormat>
  <Paragraphs>77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LO1: Understand the components of a computer system </vt:lpstr>
      <vt:lpstr>Grade Criteria</vt:lpstr>
      <vt:lpstr>Presentation</vt:lpstr>
      <vt:lpstr>Task- Presentation</vt:lpstr>
      <vt:lpstr>Notes from OCR Chief Moderator</vt:lpstr>
      <vt:lpstr>Extracts from Teaching Content</vt:lpstr>
      <vt:lpstr>Extracts from Teaching Content</vt:lpstr>
      <vt:lpstr>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LO1: Understand the components of a computer system</dc:title>
  <dc:creator>Mani</dc:creator>
  <cp:lastModifiedBy>Mani</cp:lastModifiedBy>
  <cp:revision>9</cp:revision>
  <dcterms:created xsi:type="dcterms:W3CDTF">2017-08-21T12:03:17Z</dcterms:created>
  <dcterms:modified xsi:type="dcterms:W3CDTF">2017-08-30T13:23:38Z</dcterms:modified>
</cp:coreProperties>
</file>