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58" r:id="rId5"/>
    <p:sldId id="267" r:id="rId6"/>
    <p:sldId id="259" r:id="rId7"/>
    <p:sldId id="262" r:id="rId8"/>
    <p:sldId id="261" r:id="rId9"/>
    <p:sldId id="263"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8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15A1AD-BF97-4D62-9CB2-021BA0573739}" type="datetimeFigureOut">
              <a:rPr lang="en-GB" smtClean="0"/>
              <a:t>25/09/2017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2A1826-115C-41B5-A949-4171D605E0EF}" type="slidenum">
              <a:rPr lang="en-GB" smtClean="0"/>
              <a:t>‹#›</a:t>
            </a:fld>
            <a:endParaRPr lang="en-GB"/>
          </a:p>
        </p:txBody>
      </p:sp>
    </p:spTree>
    <p:extLst>
      <p:ext uri="{BB962C8B-B14F-4D97-AF65-F5344CB8AC3E}">
        <p14:creationId xmlns:p14="http://schemas.microsoft.com/office/powerpoint/2010/main" val="3329500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r">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7086600" cy="1752600"/>
          </a:xfrm>
          <a:ln>
            <a:noFill/>
          </a:ln>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25/09/2017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810549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25/09/2017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69230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25/09/2017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206900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none"/>
        </p:style>
        <p:txBody>
          <a:bodyPr/>
          <a:lstStyle>
            <a:lvl1pPr>
              <a:defRPr>
                <a:solidFill>
                  <a:srgbClr val="002060"/>
                </a:solidFill>
              </a:defRPr>
            </a:lvl1pPr>
          </a:lstStyle>
          <a:p>
            <a:r>
              <a:rPr lang="en-US" dirty="0" smtClean="0"/>
              <a:t>Click to edit Master title style</a:t>
            </a:r>
            <a:endParaRPr lang="en-GB" dirty="0"/>
          </a:p>
        </p:txBody>
      </p:sp>
      <p:sp>
        <p:nvSpPr>
          <p:cNvPr id="3" name="Content Placeholder 2"/>
          <p:cNvSpPr>
            <a:spLocks noGrp="1"/>
          </p:cNvSpPr>
          <p:nvPr>
            <p:ph idx="1"/>
          </p:nvPr>
        </p:nvSpPr>
        <p:spPr>
          <a:no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25/09/2017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785877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25/09/2017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40875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25/09/2017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81589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25/09/2017</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258692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25/09/2017</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12089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25/09/2017</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10800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25/09/2017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45542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25/09/2017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998127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533400"/>
            <a:ext cx="8686800" cy="6858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228600" y="1295400"/>
            <a:ext cx="8686800" cy="4983163"/>
          </a:xfrm>
          <a:prstGeom prst="rect">
            <a:avLst/>
          </a:prstGeom>
        </p:spPr>
        <p:style>
          <a:lnRef idx="2">
            <a:schemeClr val="accent5"/>
          </a:lnRef>
          <a:fillRef idx="1">
            <a:schemeClr val="lt1"/>
          </a:fillRef>
          <a:effectRef idx="0">
            <a:schemeClr val="accent5"/>
          </a:effectRef>
          <a:fontRef idx="none"/>
        </p:style>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6"/>
          <p:cNvSpPr/>
          <p:nvPr userDrawn="1"/>
        </p:nvSpPr>
        <p:spPr>
          <a:xfrm>
            <a:off x="0" y="6477000"/>
            <a:ext cx="914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Level 3 Cambridge Technical</a:t>
            </a:r>
            <a:endParaRPr lang="en-GB" b="1" dirty="0"/>
          </a:p>
        </p:txBody>
      </p:sp>
      <p:sp>
        <p:nvSpPr>
          <p:cNvPr id="8" name="Rectangle 7"/>
          <p:cNvSpPr/>
          <p:nvPr userDrawn="1"/>
        </p:nvSpPr>
        <p:spPr>
          <a:xfrm>
            <a:off x="0" y="10026"/>
            <a:ext cx="914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Unit 18 – Computer Systems Hardware</a:t>
            </a:r>
            <a:endParaRPr lang="en-GB" b="1" dirty="0"/>
          </a:p>
        </p:txBody>
      </p:sp>
      <p:pic>
        <p:nvPicPr>
          <p:cNvPr id="2050" name="Picture 2"/>
          <p:cNvPicPr>
            <a:picLocks noChangeAspect="1" noChangeArrowheads="1"/>
          </p:cNvPicPr>
          <p:nvPr userDrawn="1"/>
        </p:nvPicPr>
        <p:blipFill rotWithShape="1">
          <a:blip r:embed="rId13" cstate="print">
            <a:extLst>
              <a:ext uri="{BEBA8EAE-BF5A-486C-A8C5-ECC9F3942E4B}">
                <a14:imgProps xmlns:a14="http://schemas.microsoft.com/office/drawing/2010/main">
                  <a14:imgLayer r:embed="rId14">
                    <a14:imgEffect>
                      <a14:backgroundRemoval t="0" b="77479" l="0" r="100000">
                        <a14:foregroundMark x1="56776" y1="53950" x2="72118" y2="51765"/>
                        <a14:foregroundMark x1="58333" y1="70756" x2="58333" y2="34790"/>
                        <a14:foregroundMark x1="72664" y1="71933" x2="64330" y2="56807"/>
                        <a14:foregroundMark x1="58879" y1="33782" x2="69782" y2="33782"/>
                        <a14:foregroundMark x1="71651" y1="38151" x2="72897" y2="46723"/>
                        <a14:foregroundMark x1="73988" y1="70252" x2="71340" y2="66891"/>
                        <a14:foregroundMark x1="75000" y1="73613" x2="73209" y2="71429"/>
                        <a14:foregroundMark x1="52336" y1="35462" x2="38318" y2="35462"/>
                        <a14:foregroundMark x1="38318" y1="35462" x2="32555" y2="54454"/>
                        <a14:foregroundMark x1="32555" y1="54454" x2="39564" y2="71429"/>
                        <a14:foregroundMark x1="39564" y1="71429" x2="51324" y2="70252"/>
                        <a14:foregroundMark x1="4984" y1="63529" x2="6776" y2="37143"/>
                        <a14:foregroundMark x1="6776" y1="37143" x2="19003" y2="33109"/>
                        <a14:foregroundMark x1="19003" y1="33109" x2="26791" y2="53445"/>
                        <a14:foregroundMark x1="26791" y1="53445" x2="18769" y2="72437"/>
                        <a14:foregroundMark x1="18769" y1="72437" x2="8567" y2="71429"/>
                        <a14:foregroundMark x1="8567" y1="71429" x2="4984" y2="59496"/>
                        <a14:backgroundMark x1="83567" y1="35966" x2="88006" y2="26891"/>
                      </a14:backgroundRemoval>
                    </a14:imgEffect>
                  </a14:imgLayer>
                </a14:imgProps>
              </a:ext>
              <a:ext uri="{28A0092B-C50C-407E-A947-70E740481C1C}">
                <a14:useLocalDpi xmlns:a14="http://schemas.microsoft.com/office/drawing/2010/main" val="0"/>
              </a:ext>
            </a:extLst>
          </a:blip>
          <a:srcRect b="21765"/>
          <a:stretch/>
        </p:blipFill>
        <p:spPr bwMode="auto">
          <a:xfrm>
            <a:off x="7772400" y="5791200"/>
            <a:ext cx="1093482" cy="396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0001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b="1" u="sng" kern="1200">
          <a:solidFill>
            <a:srgbClr val="FF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ginx.com/resources/glossary/load-balancing/" TargetMode="External"/><Relationship Id="rId2" Type="http://schemas.openxmlformats.org/officeDocument/2006/relationships/hyperlink" Target="http://searchnetworking.techtarget.com/definition/load-balanc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omputerweekly.com/feature/Remote-replication-Comparing-data-replication-method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ginx.com/resources/glossary/load-balancing/" TargetMode="External"/><Relationship Id="rId2" Type="http://schemas.openxmlformats.org/officeDocument/2006/relationships/hyperlink" Target="http://searchnetworking.techtarget.com/definition/load-balanc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smtClean="0"/>
              <a:t>LO2: Propose </a:t>
            </a:r>
            <a:r>
              <a:rPr lang="en-GB" sz="3600" dirty="0"/>
              <a:t>a computer system for identified business requirements</a:t>
            </a:r>
          </a:p>
        </p:txBody>
      </p:sp>
      <p:sp>
        <p:nvSpPr>
          <p:cNvPr id="3" name="Subtitle 2"/>
          <p:cNvSpPr>
            <a:spLocks noGrp="1"/>
          </p:cNvSpPr>
          <p:nvPr>
            <p:ph type="subTitle" idx="1"/>
          </p:nvPr>
        </p:nvSpPr>
        <p:spPr/>
        <p:txBody>
          <a:bodyPr/>
          <a:lstStyle/>
          <a:p>
            <a:r>
              <a:rPr lang="en-GB" dirty="0" smtClean="0"/>
              <a:t>Unit 18- Computer Systems Hardware</a:t>
            </a:r>
            <a:endParaRPr lang="en-GB" dirty="0"/>
          </a:p>
        </p:txBody>
      </p:sp>
    </p:spTree>
    <p:extLst>
      <p:ext uri="{BB962C8B-B14F-4D97-AF65-F5344CB8AC3E}">
        <p14:creationId xmlns:p14="http://schemas.microsoft.com/office/powerpoint/2010/main" val="124648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OCR Response</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I am pleased to provide you with a response from the Chief Moderator for Cambridge </a:t>
            </a:r>
            <a:r>
              <a:rPr lang="en-US" dirty="0" smtClean="0"/>
              <a:t>Technical in </a:t>
            </a:r>
            <a:r>
              <a:rPr lang="en-US" dirty="0"/>
              <a:t>IT, as follows:</a:t>
            </a:r>
            <a:r>
              <a:rPr lang="en-US" dirty="0"/>
              <a:t/>
            </a:r>
            <a:br>
              <a:rPr lang="en-US" dirty="0"/>
            </a:br>
            <a:r>
              <a:rPr lang="en-US" dirty="0"/>
              <a:t/>
            </a:r>
            <a:br>
              <a:rPr lang="en-US" dirty="0"/>
            </a:br>
            <a:r>
              <a:rPr lang="en-US" b="1" dirty="0"/>
              <a:t>1.      Would I be right to assume that the students would create a plan which could either upgrade or rebuild a system for their client? Suggesting components that could be upgraded as well as their costs and taking into account the business requirements and design considerations outlined in the teaching content (would this meet P3 successfully?)</a:t>
            </a:r>
            <a:r>
              <a:rPr lang="en-US" b="1" dirty="0"/>
              <a:t/>
            </a:r>
            <a:br>
              <a:rPr lang="en-US" b="1" dirty="0"/>
            </a:br>
            <a:r>
              <a:rPr lang="en-US" dirty="0"/>
              <a:t>Yes that is fine.  The idea is that what they do will reflect what they would do in industry.</a:t>
            </a:r>
            <a:r>
              <a:rPr lang="en-US" dirty="0"/>
              <a:t/>
            </a:r>
            <a:br>
              <a:rPr lang="en-US" dirty="0"/>
            </a:br>
            <a:r>
              <a:rPr lang="en-US" dirty="0"/>
              <a:t/>
            </a:r>
            <a:br>
              <a:rPr lang="en-US" dirty="0"/>
            </a:br>
            <a:r>
              <a:rPr lang="en-US" dirty="0"/>
              <a:t>a.      </a:t>
            </a:r>
            <a:r>
              <a:rPr lang="en-US" b="1" dirty="0"/>
              <a:t>Would it be worthwhile guiding the students to use the headings outlined in the teaching content to help meet the criteria?</a:t>
            </a:r>
            <a:r>
              <a:rPr lang="en-US" b="1" dirty="0"/>
              <a:t/>
            </a:r>
            <a:br>
              <a:rPr lang="en-US" b="1" dirty="0"/>
            </a:br>
            <a:r>
              <a:rPr lang="en-US" dirty="0"/>
              <a:t>A good idea as that would ensure that they do not miss any key points.  They would only need to use those relevant to the scenario though as it is not a ticklist for assessment.  Otherwise, they try to include things which are not relevant for the scenario you have given them (if that makes sense).</a:t>
            </a:r>
            <a:r>
              <a:rPr lang="en-US" dirty="0"/>
              <a:t/>
            </a:r>
            <a:br>
              <a:rPr lang="en-US" dirty="0"/>
            </a:br>
            <a:r>
              <a:rPr lang="en-US" dirty="0"/>
              <a:t/>
            </a:r>
            <a:br>
              <a:rPr lang="en-US" dirty="0"/>
            </a:br>
            <a:r>
              <a:rPr lang="en-US" dirty="0"/>
              <a:t>b.     </a:t>
            </a:r>
            <a:r>
              <a:rPr lang="en-US" b="1" dirty="0"/>
              <a:t> Would design considerations, and comparisons of backup storage be used as part of the justification for D1?</a:t>
            </a:r>
            <a:r>
              <a:rPr lang="en-US" dirty="0"/>
              <a:t/>
            </a:r>
            <a:br>
              <a:rPr lang="en-US" dirty="0"/>
            </a:br>
            <a:r>
              <a:rPr lang="en-US" dirty="0"/>
              <a:t>Most certainly.</a:t>
            </a:r>
            <a:r>
              <a:rPr lang="en-US" dirty="0"/>
              <a:t/>
            </a:r>
            <a:br>
              <a:rPr lang="en-US" dirty="0"/>
            </a:br>
            <a:r>
              <a:rPr lang="en-US" dirty="0"/>
              <a:t/>
            </a:r>
            <a:br>
              <a:rPr lang="en-US" dirty="0"/>
            </a:br>
            <a:r>
              <a:rPr lang="en-US" dirty="0"/>
              <a:t>2.      </a:t>
            </a:r>
            <a:r>
              <a:rPr lang="en-US" b="1" dirty="0"/>
              <a:t>Also would further expansion upon these points explaining how the use of these components would meet the business requirements meet D1?</a:t>
            </a:r>
            <a:r>
              <a:rPr lang="en-US" dirty="0"/>
              <a:t/>
            </a:r>
            <a:br>
              <a:rPr lang="en-US" dirty="0"/>
            </a:br>
            <a:r>
              <a:rPr lang="en-US" dirty="0"/>
              <a:t>Expansion of why they selected certain components over others would develop a justification.  It may even be why they have elected to upgrade some components but replace others.</a:t>
            </a:r>
            <a:endParaRPr lang="en-GB" dirty="0"/>
          </a:p>
        </p:txBody>
      </p:sp>
    </p:spTree>
    <p:extLst>
      <p:ext uri="{BB962C8B-B14F-4D97-AF65-F5344CB8AC3E}">
        <p14:creationId xmlns:p14="http://schemas.microsoft.com/office/powerpoint/2010/main" val="805242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Useful Links</a:t>
            </a:r>
            <a:endParaRPr lang="en-GB" dirty="0"/>
          </a:p>
        </p:txBody>
      </p:sp>
      <p:sp>
        <p:nvSpPr>
          <p:cNvPr id="3" name="Content Placeholder 2"/>
          <p:cNvSpPr>
            <a:spLocks noGrp="1"/>
          </p:cNvSpPr>
          <p:nvPr>
            <p:ph idx="1"/>
          </p:nvPr>
        </p:nvSpPr>
        <p:spPr/>
        <p:txBody>
          <a:bodyPr/>
          <a:lstStyle/>
          <a:p>
            <a:pPr marL="0" indent="0">
              <a:buNone/>
            </a:pPr>
            <a:r>
              <a:rPr lang="en-GB" dirty="0" smtClean="0"/>
              <a:t>Load Balancing Explained</a:t>
            </a:r>
          </a:p>
          <a:p>
            <a:pPr marL="0" indent="0">
              <a:buNone/>
            </a:pPr>
            <a:r>
              <a:rPr lang="en-GB" dirty="0" smtClean="0">
                <a:hlinkClick r:id="rId2"/>
              </a:rPr>
              <a:t>http</a:t>
            </a:r>
            <a:r>
              <a:rPr lang="en-GB" dirty="0">
                <a:hlinkClick r:id="rId2"/>
              </a:rPr>
              <a:t>://</a:t>
            </a:r>
            <a:r>
              <a:rPr lang="en-GB" dirty="0" smtClean="0">
                <a:hlinkClick r:id="rId2"/>
              </a:rPr>
              <a:t>searchnetworking.techtarget.com/definition/load-balancing</a:t>
            </a:r>
            <a:endParaRPr lang="en-GB" dirty="0" smtClean="0"/>
          </a:p>
          <a:p>
            <a:pPr marL="0" indent="0">
              <a:buNone/>
            </a:pPr>
            <a:endParaRPr lang="en-GB" dirty="0" smtClean="0"/>
          </a:p>
          <a:p>
            <a:pPr marL="0" indent="0">
              <a:buNone/>
            </a:pPr>
            <a:r>
              <a:rPr lang="en-GB" dirty="0" smtClean="0">
                <a:hlinkClick r:id="rId3"/>
              </a:rPr>
              <a:t>https</a:t>
            </a:r>
            <a:r>
              <a:rPr lang="en-GB" dirty="0">
                <a:hlinkClick r:id="rId3"/>
              </a:rPr>
              <a:t>://www.nginx.com/resources/glossary/load-balancing</a:t>
            </a:r>
            <a:r>
              <a:rPr lang="en-GB" dirty="0" smtClean="0">
                <a:hlinkClick r:id="rId3"/>
              </a:rPr>
              <a:t>/</a:t>
            </a: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34170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Grade Criteria</a:t>
            </a:r>
            <a:endParaRPr lang="en-GB" dirty="0"/>
          </a:p>
        </p:txBody>
      </p:sp>
      <p:sp>
        <p:nvSpPr>
          <p:cNvPr id="3" name="Content Placeholder 2"/>
          <p:cNvSpPr>
            <a:spLocks noGrp="1"/>
          </p:cNvSpPr>
          <p:nvPr>
            <p:ph idx="1"/>
          </p:nvPr>
        </p:nvSpPr>
        <p:spPr/>
        <p:txBody>
          <a:bodyPr/>
          <a:lstStyle/>
          <a:p>
            <a:pPr marL="0" indent="0">
              <a:buNone/>
            </a:pPr>
            <a:r>
              <a:rPr lang="en-GB" dirty="0" smtClean="0"/>
              <a:t>Upon completion of these tasks you will meet the following grading criteria:</a:t>
            </a:r>
          </a:p>
          <a:p>
            <a:pPr marL="0" indent="0">
              <a:buNone/>
            </a:pPr>
            <a:endParaRPr lang="en-GB" dirty="0"/>
          </a:p>
          <a:p>
            <a:pPr marL="0" indent="0">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135582035"/>
              </p:ext>
            </p:extLst>
          </p:nvPr>
        </p:nvGraphicFramePr>
        <p:xfrm>
          <a:off x="533400" y="2590800"/>
          <a:ext cx="7924799" cy="3124200"/>
        </p:xfrm>
        <a:graphic>
          <a:graphicData uri="http://schemas.openxmlformats.org/drawingml/2006/table">
            <a:tbl>
              <a:tblPr firstRow="1" firstCol="1" bandRow="1"/>
              <a:tblGrid>
                <a:gridCol w="2641055">
                  <a:extLst>
                    <a:ext uri="{9D8B030D-6E8A-4147-A177-3AD203B41FA5}">
                      <a16:colId xmlns:a16="http://schemas.microsoft.com/office/drawing/2014/main" val="20000"/>
                    </a:ext>
                  </a:extLst>
                </a:gridCol>
                <a:gridCol w="2641872">
                  <a:extLst>
                    <a:ext uri="{9D8B030D-6E8A-4147-A177-3AD203B41FA5}">
                      <a16:colId xmlns:a16="http://schemas.microsoft.com/office/drawing/2014/main" val="20001"/>
                    </a:ext>
                  </a:extLst>
                </a:gridCol>
                <a:gridCol w="2641872">
                  <a:extLst>
                    <a:ext uri="{9D8B030D-6E8A-4147-A177-3AD203B41FA5}">
                      <a16:colId xmlns:a16="http://schemas.microsoft.com/office/drawing/2014/main" val="20002"/>
                    </a:ext>
                  </a:extLst>
                </a:gridCol>
              </a:tblGrid>
              <a:tr h="624840">
                <a:tc>
                  <a:txBody>
                    <a:bodyPr/>
                    <a:lstStyle/>
                    <a:p>
                      <a:pPr marL="0" marR="0">
                        <a:lnSpc>
                          <a:spcPct val="115000"/>
                        </a:lnSpc>
                        <a:spcBef>
                          <a:spcPts val="0"/>
                        </a:spcBef>
                        <a:spcAft>
                          <a:spcPts val="0"/>
                        </a:spcAft>
                      </a:pPr>
                      <a:r>
                        <a:rPr lang="en-GB" sz="2000" b="1" dirty="0">
                          <a:solidFill>
                            <a:srgbClr val="000000"/>
                          </a:solidFill>
                          <a:effectLst/>
                          <a:latin typeface="Calibri"/>
                          <a:ea typeface="Calibri"/>
                          <a:cs typeface="Times New Roman"/>
                        </a:rPr>
                        <a:t>Pass</a:t>
                      </a:r>
                      <a:endParaRPr lang="en-GB" sz="2000" dirty="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15000"/>
                        </a:lnSpc>
                        <a:spcBef>
                          <a:spcPts val="0"/>
                        </a:spcBef>
                        <a:spcAft>
                          <a:spcPts val="0"/>
                        </a:spcAft>
                      </a:pPr>
                      <a:r>
                        <a:rPr lang="en-GB" sz="2000" b="1">
                          <a:solidFill>
                            <a:srgbClr val="000000"/>
                          </a:solidFill>
                          <a:effectLst/>
                          <a:latin typeface="Calibri"/>
                          <a:ea typeface="Calibri"/>
                          <a:cs typeface="Times New Roman"/>
                        </a:rPr>
                        <a:t>Merit</a:t>
                      </a:r>
                      <a:endParaRPr lang="en-GB" sz="200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15000"/>
                        </a:lnSpc>
                        <a:spcBef>
                          <a:spcPts val="0"/>
                        </a:spcBef>
                        <a:spcAft>
                          <a:spcPts val="0"/>
                        </a:spcAft>
                      </a:pPr>
                      <a:r>
                        <a:rPr lang="en-GB" sz="2000" b="1">
                          <a:solidFill>
                            <a:srgbClr val="000000"/>
                          </a:solidFill>
                          <a:effectLst/>
                          <a:latin typeface="Calibri"/>
                          <a:ea typeface="Calibri"/>
                          <a:cs typeface="Times New Roman"/>
                        </a:rPr>
                        <a:t>Distinction</a:t>
                      </a:r>
                      <a:endParaRPr lang="en-GB" sz="200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2499360">
                <a:tc>
                  <a:txBody>
                    <a:bodyPr/>
                    <a:lstStyle/>
                    <a:p>
                      <a:pPr marL="0" marR="0">
                        <a:lnSpc>
                          <a:spcPct val="115000"/>
                        </a:lnSpc>
                        <a:spcBef>
                          <a:spcPts val="0"/>
                        </a:spcBef>
                        <a:spcAft>
                          <a:spcPts val="0"/>
                        </a:spcAft>
                      </a:pPr>
                      <a:r>
                        <a:rPr lang="en-GB" sz="2000" dirty="0">
                          <a:solidFill>
                            <a:srgbClr val="000000"/>
                          </a:solidFill>
                          <a:effectLst/>
                          <a:latin typeface="Calibri"/>
                          <a:ea typeface="Calibri"/>
                          <a:cs typeface="Times New Roman"/>
                        </a:rPr>
                        <a:t>P3:Select appropriate components to support identified business requirements</a:t>
                      </a:r>
                      <a:endParaRPr lang="en-GB" sz="2000" dirty="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2000" dirty="0">
                          <a:solidFill>
                            <a:srgbClr val="000000"/>
                          </a:solidFill>
                          <a:effectLst/>
                          <a:latin typeface="Calibri"/>
                          <a:ea typeface="Calibri"/>
                          <a:cs typeface="Times New Roman"/>
                        </a:rPr>
                        <a:t> </a:t>
                      </a:r>
                      <a:endParaRPr lang="en-GB" sz="2000" dirty="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2000" dirty="0">
                          <a:solidFill>
                            <a:srgbClr val="000000"/>
                          </a:solidFill>
                          <a:effectLst/>
                          <a:latin typeface="Calibri"/>
                          <a:ea typeface="Calibri"/>
                          <a:cs typeface="Times New Roman"/>
                        </a:rPr>
                        <a:t>D1:</a:t>
                      </a:r>
                      <a:endParaRPr lang="en-GB" sz="2000" dirty="0">
                        <a:solidFill>
                          <a:srgbClr val="000000"/>
                        </a:solidFill>
                        <a:effectLst/>
                        <a:latin typeface="Verdana"/>
                        <a:ea typeface="Calibri"/>
                        <a:cs typeface="Times New Roman"/>
                      </a:endParaRPr>
                    </a:p>
                    <a:p>
                      <a:pPr marL="0" marR="0">
                        <a:lnSpc>
                          <a:spcPct val="115000"/>
                        </a:lnSpc>
                        <a:spcBef>
                          <a:spcPts val="0"/>
                        </a:spcBef>
                        <a:spcAft>
                          <a:spcPts val="0"/>
                        </a:spcAft>
                      </a:pPr>
                      <a:r>
                        <a:rPr lang="en-GB" sz="2000" dirty="0">
                          <a:solidFill>
                            <a:srgbClr val="000000"/>
                          </a:solidFill>
                          <a:effectLst/>
                          <a:latin typeface="Calibri"/>
                          <a:ea typeface="Calibri"/>
                          <a:cs typeface="Times New Roman"/>
                        </a:rPr>
                        <a:t>Justify the components chosen and how they meet the identified business requirements</a:t>
                      </a:r>
                      <a:endParaRPr lang="en-GB" sz="2000" dirty="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0490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Scenario</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a:t>You work for Smeaton Solutions Ltd, an IT support company that specialises in developing bespoke solutions to clients IT needs. Some of the solutions that Smeaton Solutions provides are:</a:t>
            </a:r>
          </a:p>
          <a:p>
            <a:pPr marL="0" indent="0">
              <a:buNone/>
            </a:pPr>
            <a:r>
              <a:rPr lang="en-GB" dirty="0"/>
              <a:t>•	Systems Installation</a:t>
            </a:r>
          </a:p>
          <a:p>
            <a:pPr marL="0" indent="0">
              <a:buNone/>
            </a:pPr>
            <a:r>
              <a:rPr lang="en-GB" dirty="0"/>
              <a:t>•	Systems Management</a:t>
            </a:r>
          </a:p>
          <a:p>
            <a:pPr marL="0" indent="0">
              <a:buNone/>
            </a:pPr>
            <a:r>
              <a:rPr lang="en-GB" dirty="0"/>
              <a:t>•	Configuring Networks</a:t>
            </a:r>
          </a:p>
          <a:p>
            <a:pPr marL="0" indent="0">
              <a:buNone/>
            </a:pPr>
            <a:r>
              <a:rPr lang="en-GB" dirty="0"/>
              <a:t>•	Network Security</a:t>
            </a:r>
          </a:p>
          <a:p>
            <a:pPr marL="0" indent="0">
              <a:buNone/>
            </a:pPr>
            <a:r>
              <a:rPr lang="en-GB" dirty="0"/>
              <a:t>•	Network Maintenance</a:t>
            </a:r>
          </a:p>
          <a:p>
            <a:pPr marL="0" indent="0">
              <a:buNone/>
            </a:pPr>
            <a:endParaRPr lang="en-GB" dirty="0"/>
          </a:p>
          <a:p>
            <a:pPr marL="0" indent="0">
              <a:buNone/>
            </a:pPr>
            <a:r>
              <a:rPr lang="en-GB" dirty="0"/>
              <a:t>Joe Louis (client) is planning to expand his business, which consists of selling electrical goods. He currently uses a computer to record his day-to-day business activities.</a:t>
            </a:r>
          </a:p>
          <a:p>
            <a:pPr marL="0" indent="0">
              <a:buNone/>
            </a:pPr>
            <a:endParaRPr lang="en-GB" dirty="0"/>
          </a:p>
          <a:p>
            <a:pPr marL="0" indent="0">
              <a:buNone/>
            </a:pPr>
            <a:r>
              <a:rPr lang="en-GB" dirty="0"/>
              <a:t>Joe has relatively little expertise in the area of computing and has tasked you with helping him to identify his needs prior to him expanding his business.</a:t>
            </a:r>
          </a:p>
          <a:p>
            <a:pPr marL="0" indent="0">
              <a:buNone/>
            </a:pPr>
            <a:endParaRPr lang="en-GB" dirty="0"/>
          </a:p>
          <a:p>
            <a:pPr marL="0" indent="0">
              <a:buNone/>
            </a:pPr>
            <a:r>
              <a:rPr lang="en-GB" dirty="0"/>
              <a:t>Joe he has detailed what he would need his computer system for, some of these tasks include creating documentation for his business, accessing online retailers for stock, as well as having the ability to contact customers. He has also said he would in the future, like to expand his business further by bringing in more employees and computer systems to share resources within his business. He has decided he will implement a budget of £1250 in order to achieve a system, which would allow him to complete his tasks</a:t>
            </a:r>
            <a:r>
              <a:rPr lang="en-GB" dirty="0" smtClean="0"/>
              <a:t>.</a:t>
            </a:r>
            <a:endParaRPr lang="en-GB" dirty="0"/>
          </a:p>
        </p:txBody>
      </p:sp>
    </p:spTree>
    <p:extLst>
      <p:ext uri="{BB962C8B-B14F-4D97-AF65-F5344CB8AC3E}">
        <p14:creationId xmlns:p14="http://schemas.microsoft.com/office/powerpoint/2010/main" val="330262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Task- Report</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1800" dirty="0"/>
              <a:t>You will </a:t>
            </a:r>
            <a:r>
              <a:rPr lang="en-GB" sz="1800" dirty="0" smtClean="0"/>
              <a:t>propose a computer </a:t>
            </a:r>
            <a:r>
              <a:rPr lang="en-GB" sz="1800" dirty="0"/>
              <a:t>network solution that you have created for the client in the form of a report. As part of your report you will need to justify your choice of computer system components as well as how they will help to meet the identified business requirements. </a:t>
            </a:r>
          </a:p>
          <a:p>
            <a:pPr marL="514350" indent="-514350">
              <a:buFont typeface="+mj-lt"/>
              <a:buAutoNum type="arabicPeriod"/>
            </a:pPr>
            <a:endParaRPr lang="en-GB" sz="1800" dirty="0"/>
          </a:p>
          <a:p>
            <a:pPr marL="514350" indent="-514350">
              <a:buFont typeface="+mj-lt"/>
              <a:buAutoNum type="arabicPeriod"/>
            </a:pPr>
            <a:r>
              <a:rPr lang="en-GB" sz="1800" dirty="0"/>
              <a:t>The report should incorporate the design considerations such as </a:t>
            </a:r>
            <a:r>
              <a:rPr lang="en-GB" sz="1800" b="1" dirty="0"/>
              <a:t>costs </a:t>
            </a:r>
            <a:r>
              <a:rPr lang="en-GB" sz="1800" dirty="0"/>
              <a:t>as well as </a:t>
            </a:r>
            <a:r>
              <a:rPr lang="en-GB" sz="1800" b="1" dirty="0"/>
              <a:t>backup storage </a:t>
            </a:r>
            <a:r>
              <a:rPr lang="en-GB" sz="1800" dirty="0"/>
              <a:t>and </a:t>
            </a:r>
            <a:r>
              <a:rPr lang="en-GB" sz="1800" b="1" dirty="0"/>
              <a:t>load balancing recommendations</a:t>
            </a:r>
            <a:r>
              <a:rPr lang="en-GB" sz="1800" dirty="0"/>
              <a:t>. </a:t>
            </a:r>
            <a:r>
              <a:rPr lang="en-GB" sz="1800" i="1" dirty="0">
                <a:solidFill>
                  <a:srgbClr val="FF0000"/>
                </a:solidFill>
              </a:rPr>
              <a:t>Refer to the teaching content for full details</a:t>
            </a:r>
            <a:r>
              <a:rPr lang="en-GB" sz="2400" i="1" dirty="0">
                <a:solidFill>
                  <a:srgbClr val="FF0000"/>
                </a:solidFill>
              </a:rPr>
              <a:t>. </a:t>
            </a:r>
          </a:p>
          <a:p>
            <a:pPr marL="514350" indent="-514350">
              <a:buFont typeface="+mj-lt"/>
              <a:buAutoNum type="arabicPeriod"/>
            </a:pPr>
            <a:endParaRPr lang="en-GB" dirty="0"/>
          </a:p>
        </p:txBody>
      </p:sp>
    </p:spTree>
    <p:extLst>
      <p:ext uri="{BB962C8B-B14F-4D97-AF65-F5344CB8AC3E}">
        <p14:creationId xmlns:p14="http://schemas.microsoft.com/office/powerpoint/2010/main" val="3802847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Sample Layout</a:t>
            </a:r>
            <a:endParaRPr lang="en-GB" dirty="0"/>
          </a:p>
        </p:txBody>
      </p:sp>
      <p:sp>
        <p:nvSpPr>
          <p:cNvPr id="3" name="Content Placeholder 2"/>
          <p:cNvSpPr>
            <a:spLocks noGrp="1"/>
          </p:cNvSpPr>
          <p:nvPr>
            <p:ph idx="1"/>
          </p:nvPr>
        </p:nvSpPr>
        <p:spPr/>
        <p:txBody>
          <a:bodyPr>
            <a:normAutofit fontScale="55000" lnSpcReduction="20000"/>
          </a:bodyPr>
          <a:lstStyle/>
          <a:p>
            <a:pPr marL="514350" indent="-514350">
              <a:buFont typeface="+mj-lt"/>
              <a:buAutoNum type="arabicPeriod"/>
            </a:pPr>
            <a:r>
              <a:rPr lang="en-GB" b="1" dirty="0" smtClean="0"/>
              <a:t>State business requirements</a:t>
            </a:r>
          </a:p>
          <a:p>
            <a:pPr marL="914400" lvl="1" indent="-514350">
              <a:buFont typeface="+mj-lt"/>
              <a:buAutoNum type="arabicPeriod"/>
            </a:pPr>
            <a:r>
              <a:rPr lang="en-GB" dirty="0" smtClean="0"/>
              <a:t>Purpose</a:t>
            </a:r>
            <a:endParaRPr lang="en-GB" dirty="0"/>
          </a:p>
          <a:p>
            <a:pPr marL="514350" indent="-514350">
              <a:buFont typeface="+mj-lt"/>
              <a:buAutoNum type="arabicPeriod"/>
            </a:pPr>
            <a:r>
              <a:rPr lang="en-GB" b="1" dirty="0" smtClean="0"/>
              <a:t>Components recommendation </a:t>
            </a:r>
          </a:p>
          <a:p>
            <a:pPr marL="914400" lvl="1" indent="-514350">
              <a:buFont typeface="+mj-lt"/>
              <a:buAutoNum type="arabicPeriod"/>
            </a:pPr>
            <a:r>
              <a:rPr lang="en-GB" dirty="0" smtClean="0"/>
              <a:t>Software/hardware</a:t>
            </a:r>
          </a:p>
          <a:p>
            <a:pPr marL="914400" lvl="1" indent="-514350">
              <a:buFont typeface="+mj-lt"/>
              <a:buAutoNum type="arabicPeriod"/>
            </a:pPr>
            <a:r>
              <a:rPr lang="en-GB" dirty="0" smtClean="0"/>
              <a:t>Network sharing capabilities</a:t>
            </a:r>
          </a:p>
          <a:p>
            <a:pPr marL="914400" lvl="1" indent="-514350">
              <a:buFont typeface="+mj-lt"/>
              <a:buAutoNum type="arabicPeriod"/>
            </a:pPr>
            <a:r>
              <a:rPr lang="en-GB" dirty="0" smtClean="0"/>
              <a:t>Outputs</a:t>
            </a:r>
          </a:p>
          <a:p>
            <a:pPr marL="914400" lvl="1" indent="-514350">
              <a:buFont typeface="+mj-lt"/>
              <a:buAutoNum type="arabicPeriod"/>
            </a:pPr>
            <a:r>
              <a:rPr lang="en-GB" dirty="0" smtClean="0"/>
              <a:t>Integration</a:t>
            </a:r>
            <a:endParaRPr lang="en-GB" dirty="0"/>
          </a:p>
          <a:p>
            <a:pPr marL="514350" indent="-514350">
              <a:buFont typeface="+mj-lt"/>
              <a:buAutoNum type="arabicPeriod"/>
            </a:pPr>
            <a:r>
              <a:rPr lang="en-GB" b="1" dirty="0" smtClean="0"/>
              <a:t>Design Considerations</a:t>
            </a:r>
          </a:p>
          <a:p>
            <a:pPr marL="914400" lvl="1" indent="-514350">
              <a:buFont typeface="+mj-lt"/>
              <a:buAutoNum type="arabicPeriod"/>
            </a:pPr>
            <a:r>
              <a:rPr lang="en-GB" dirty="0" smtClean="0"/>
              <a:t>Single points of failure</a:t>
            </a:r>
          </a:p>
          <a:p>
            <a:pPr marL="914400" lvl="1" indent="-514350">
              <a:buFont typeface="+mj-lt"/>
              <a:buAutoNum type="arabicPeriod"/>
            </a:pPr>
            <a:r>
              <a:rPr lang="en-GB" dirty="0" smtClean="0"/>
              <a:t>Recovery techniques (clustering/replication)</a:t>
            </a:r>
          </a:p>
          <a:p>
            <a:pPr marL="914400" lvl="1" indent="-514350">
              <a:buFont typeface="+mj-lt"/>
              <a:buAutoNum type="arabicPeriod"/>
            </a:pPr>
            <a:r>
              <a:rPr lang="en-GB" dirty="0" smtClean="0"/>
              <a:t>Upgrade or renew components</a:t>
            </a:r>
          </a:p>
          <a:p>
            <a:pPr marL="914400" lvl="1" indent="-514350">
              <a:buFont typeface="+mj-lt"/>
              <a:buAutoNum type="arabicPeriod"/>
            </a:pPr>
            <a:r>
              <a:rPr lang="en-GB" dirty="0" smtClean="0"/>
              <a:t>Costs (financial &amp; Time)</a:t>
            </a:r>
          </a:p>
          <a:p>
            <a:pPr marL="514350" indent="-514350">
              <a:buFont typeface="+mj-lt"/>
              <a:buAutoNum type="arabicPeriod"/>
            </a:pPr>
            <a:r>
              <a:rPr lang="en-GB" b="1" dirty="0" smtClean="0"/>
              <a:t>Backup Storage recommendations</a:t>
            </a:r>
          </a:p>
          <a:p>
            <a:pPr marL="914400" lvl="1" indent="-514350">
              <a:buFont typeface="+mj-lt"/>
              <a:buAutoNum type="arabicPeriod"/>
            </a:pPr>
            <a:r>
              <a:rPr lang="en-US" dirty="0" smtClean="0"/>
              <a:t>advantages/disadvantages </a:t>
            </a:r>
            <a:r>
              <a:rPr lang="en-US" dirty="0"/>
              <a:t>(e.g. cost, security, capacity, frequency of saving, transfer rate, redundancy, expansion) </a:t>
            </a:r>
            <a:endParaRPr lang="en-US" dirty="0" smtClean="0"/>
          </a:p>
          <a:p>
            <a:pPr marL="914400" lvl="1" indent="-514350">
              <a:buFont typeface="+mj-lt"/>
              <a:buAutoNum type="arabicPeriod"/>
            </a:pPr>
            <a:r>
              <a:rPr lang="en-US" dirty="0" smtClean="0"/>
              <a:t>Recommend suitable devices</a:t>
            </a:r>
          </a:p>
          <a:p>
            <a:pPr marL="514350" indent="-514350">
              <a:buFont typeface="+mj-lt"/>
              <a:buAutoNum type="arabicPeriod"/>
            </a:pPr>
            <a:r>
              <a:rPr lang="en-US" b="1" dirty="0" smtClean="0"/>
              <a:t>Load Balancing</a:t>
            </a:r>
          </a:p>
          <a:p>
            <a:pPr marL="914400" lvl="1" indent="-514350">
              <a:buFont typeface="+mj-lt"/>
              <a:buAutoNum type="arabicPeriod"/>
            </a:pPr>
            <a:r>
              <a:rPr lang="en-US" dirty="0" smtClean="0"/>
              <a:t>How can you optimize resource use?</a:t>
            </a:r>
          </a:p>
          <a:p>
            <a:pPr marL="914400" lvl="1" indent="-514350">
              <a:buFont typeface="+mj-lt"/>
              <a:buAutoNum type="arabicPeriod"/>
            </a:pPr>
            <a:r>
              <a:rPr lang="en-US" dirty="0" smtClean="0"/>
              <a:t>Avoid overload of single resource?</a:t>
            </a:r>
          </a:p>
          <a:p>
            <a:pPr marL="914400" lvl="1" indent="-514350">
              <a:buFont typeface="+mj-lt"/>
              <a:buAutoNum type="arabicPeriod"/>
            </a:pPr>
            <a:r>
              <a:rPr lang="en-US" dirty="0" err="1" smtClean="0"/>
              <a:t>Minimise</a:t>
            </a:r>
            <a:r>
              <a:rPr lang="en-US" dirty="0" smtClean="0"/>
              <a:t> response time</a:t>
            </a:r>
            <a:endParaRPr lang="en-GB" dirty="0"/>
          </a:p>
          <a:p>
            <a:pPr marL="914400" lvl="1" indent="-514350">
              <a:buFont typeface="+mj-lt"/>
              <a:buAutoNum type="arabicPeriod"/>
            </a:pPr>
            <a:endParaRPr lang="en-GB" dirty="0" smtClean="0"/>
          </a:p>
          <a:p>
            <a:pPr marL="400050" lvl="1" indent="0">
              <a:buNone/>
            </a:pPr>
            <a:endParaRPr lang="en-GB" dirty="0" smtClean="0"/>
          </a:p>
        </p:txBody>
      </p:sp>
      <p:sp>
        <p:nvSpPr>
          <p:cNvPr id="4" name="TextBox 3"/>
          <p:cNvSpPr txBox="1"/>
          <p:nvPr/>
        </p:nvSpPr>
        <p:spPr>
          <a:xfrm>
            <a:off x="6400800" y="1447800"/>
            <a:ext cx="2362200" cy="1754326"/>
          </a:xfrm>
          <a:prstGeom prst="rect">
            <a:avLst/>
          </a:prstGeom>
          <a:noFill/>
          <a:ln w="28575">
            <a:solidFill>
              <a:srgbClr val="FF0000"/>
            </a:solidFill>
          </a:ln>
        </p:spPr>
        <p:txBody>
          <a:bodyPr wrap="square" rtlCol="0">
            <a:spAutoFit/>
          </a:bodyPr>
          <a:lstStyle/>
          <a:p>
            <a:r>
              <a:rPr lang="en-GB" b="1" u="sng" dirty="0" smtClean="0"/>
              <a:t>Remember</a:t>
            </a:r>
          </a:p>
          <a:p>
            <a:r>
              <a:rPr lang="en-GB" dirty="0" smtClean="0"/>
              <a:t>D1</a:t>
            </a:r>
            <a:r>
              <a:rPr lang="en-GB" dirty="0"/>
              <a:t>: </a:t>
            </a:r>
          </a:p>
          <a:p>
            <a:r>
              <a:rPr lang="en-US" dirty="0"/>
              <a:t>Justify the components chosen and how they meet the identified business </a:t>
            </a:r>
            <a:r>
              <a:rPr lang="en-US" dirty="0" smtClean="0"/>
              <a:t>requirements</a:t>
            </a:r>
            <a:endParaRPr lang="en-GB" dirty="0"/>
          </a:p>
        </p:txBody>
      </p:sp>
    </p:spTree>
    <p:extLst>
      <p:ext uri="{BB962C8B-B14F-4D97-AF65-F5344CB8AC3E}">
        <p14:creationId xmlns:p14="http://schemas.microsoft.com/office/powerpoint/2010/main" val="1965798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Extracts from Teaching Content (1)</a:t>
            </a:r>
            <a:endParaRPr lang="en-GB" dirty="0"/>
          </a:p>
        </p:txBody>
      </p:sp>
      <p:sp>
        <p:nvSpPr>
          <p:cNvPr id="3" name="Content Placeholder 2"/>
          <p:cNvSpPr>
            <a:spLocks noGrp="1"/>
          </p:cNvSpPr>
          <p:nvPr>
            <p:ph idx="1"/>
          </p:nvPr>
        </p:nvSpPr>
        <p:spPr/>
        <p:txBody>
          <a:bodyPr>
            <a:normAutofit/>
          </a:bodyPr>
          <a:lstStyle/>
          <a:p>
            <a:pPr marL="0" indent="0">
              <a:buNone/>
            </a:pPr>
            <a:r>
              <a:rPr lang="en-GB" b="1" dirty="0"/>
              <a:t>2.1 Understanding business requirements, i.e.: </a:t>
            </a:r>
          </a:p>
          <a:p>
            <a:pPr marL="0" indent="0">
              <a:buNone/>
            </a:pPr>
            <a:r>
              <a:rPr lang="en-GB" sz="1800" b="1" dirty="0" smtClean="0"/>
              <a:t>• </a:t>
            </a:r>
            <a:r>
              <a:rPr lang="en-GB" sz="1800" dirty="0" smtClean="0"/>
              <a:t>Purpose </a:t>
            </a:r>
          </a:p>
          <a:p>
            <a:pPr marL="0" indent="0">
              <a:buNone/>
            </a:pPr>
            <a:r>
              <a:rPr lang="en-GB" sz="1800" dirty="0" smtClean="0"/>
              <a:t>• Software </a:t>
            </a:r>
          </a:p>
          <a:p>
            <a:pPr marL="0" indent="0">
              <a:buNone/>
            </a:pPr>
            <a:r>
              <a:rPr lang="en-GB" sz="1800" dirty="0" smtClean="0"/>
              <a:t>• Hardware </a:t>
            </a:r>
          </a:p>
          <a:p>
            <a:pPr marL="0" indent="0">
              <a:buNone/>
            </a:pPr>
            <a:r>
              <a:rPr lang="en-GB" sz="1800" dirty="0" smtClean="0"/>
              <a:t>• Network Sharing </a:t>
            </a:r>
          </a:p>
          <a:p>
            <a:pPr marL="0" indent="0">
              <a:buNone/>
            </a:pPr>
            <a:r>
              <a:rPr lang="en-GB" sz="1800" dirty="0" smtClean="0"/>
              <a:t>• Maintenance </a:t>
            </a:r>
          </a:p>
          <a:p>
            <a:pPr marL="0" indent="0">
              <a:buNone/>
            </a:pPr>
            <a:r>
              <a:rPr lang="en-GB" sz="1800" dirty="0" smtClean="0"/>
              <a:t>• Outputs </a:t>
            </a:r>
          </a:p>
          <a:p>
            <a:pPr marL="0" indent="0">
              <a:buNone/>
            </a:pPr>
            <a:r>
              <a:rPr lang="en-GB" sz="1800" dirty="0" smtClean="0"/>
              <a:t>• Integration </a:t>
            </a:r>
          </a:p>
          <a:p>
            <a:pPr marL="0" indent="0">
              <a:buNone/>
            </a:pPr>
            <a:r>
              <a:rPr lang="en-GB" sz="1800" dirty="0" smtClean="0"/>
              <a:t>• Accessibility Including Special Requirements E.G. User Has Physical Limitations) </a:t>
            </a:r>
            <a:endParaRPr lang="en-GB" sz="1800" dirty="0"/>
          </a:p>
        </p:txBody>
      </p:sp>
    </p:spTree>
    <p:extLst>
      <p:ext uri="{BB962C8B-B14F-4D97-AF65-F5344CB8AC3E}">
        <p14:creationId xmlns:p14="http://schemas.microsoft.com/office/powerpoint/2010/main" val="3108357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Extracts from Teaching Content (2)</a:t>
            </a:r>
            <a:endParaRPr lang="en-GB" dirty="0"/>
          </a:p>
        </p:txBody>
      </p:sp>
      <p:sp>
        <p:nvSpPr>
          <p:cNvPr id="3" name="Content Placeholder 2"/>
          <p:cNvSpPr>
            <a:spLocks noGrp="1"/>
          </p:cNvSpPr>
          <p:nvPr>
            <p:ph idx="1"/>
          </p:nvPr>
        </p:nvSpPr>
        <p:spPr/>
        <p:txBody>
          <a:bodyPr>
            <a:normAutofit/>
          </a:bodyPr>
          <a:lstStyle/>
          <a:p>
            <a:pPr marL="0" indent="0">
              <a:buNone/>
            </a:pPr>
            <a:r>
              <a:rPr lang="en-GB" b="1" dirty="0"/>
              <a:t>2.2 Design considerations, i.e.: </a:t>
            </a:r>
          </a:p>
          <a:p>
            <a:pPr>
              <a:buFont typeface="Wingdings" pitchFamily="2" charset="2"/>
              <a:buChar char="q"/>
            </a:pPr>
            <a:r>
              <a:rPr lang="en-GB" sz="1800" dirty="0" smtClean="0"/>
              <a:t>Single Points Of Failure </a:t>
            </a:r>
            <a:r>
              <a:rPr lang="en-GB" sz="1800" dirty="0" smtClean="0"/>
              <a:t>that can occur</a:t>
            </a:r>
            <a:endParaRPr lang="en-GB" sz="1800" dirty="0" smtClean="0"/>
          </a:p>
          <a:p>
            <a:pPr>
              <a:buFont typeface="Wingdings" pitchFamily="2" charset="2"/>
              <a:buChar char="q"/>
            </a:pPr>
            <a:r>
              <a:rPr lang="en-GB" sz="1800" dirty="0" smtClean="0"/>
              <a:t>Recovery Techniques I.E.: </a:t>
            </a:r>
          </a:p>
          <a:p>
            <a:pPr lvl="1">
              <a:buFont typeface="Wingdings" pitchFamily="2" charset="2"/>
              <a:buChar char="q"/>
            </a:pPr>
            <a:r>
              <a:rPr lang="en-GB" sz="1800" dirty="0" smtClean="0"/>
              <a:t>Clustering </a:t>
            </a:r>
            <a:endParaRPr lang="en-GB" sz="1800" dirty="0" smtClean="0"/>
          </a:p>
          <a:p>
            <a:pPr lvl="1">
              <a:buFont typeface="Wingdings" pitchFamily="2" charset="2"/>
              <a:buChar char="q"/>
            </a:pPr>
            <a:r>
              <a:rPr lang="en-GB" sz="1800" dirty="0" smtClean="0"/>
              <a:t>Backups</a:t>
            </a:r>
            <a:endParaRPr lang="en-GB" sz="1400" dirty="0" smtClean="0"/>
          </a:p>
          <a:p>
            <a:pPr lvl="1">
              <a:buFont typeface="Wingdings" pitchFamily="2" charset="2"/>
              <a:buChar char="q"/>
            </a:pPr>
            <a:r>
              <a:rPr lang="en-GB" sz="1800" dirty="0" smtClean="0"/>
              <a:t>Replication </a:t>
            </a:r>
            <a:endParaRPr lang="en-GB" sz="1800" dirty="0" smtClean="0"/>
          </a:p>
          <a:p>
            <a:pPr lvl="2">
              <a:buFont typeface="Wingdings" pitchFamily="2" charset="2"/>
              <a:buChar char="q"/>
            </a:pPr>
            <a:r>
              <a:rPr lang="en-GB" sz="1400" dirty="0">
                <a:hlinkClick r:id="rId2"/>
              </a:rPr>
              <a:t>http://</a:t>
            </a:r>
            <a:r>
              <a:rPr lang="en-GB" sz="1400" dirty="0" smtClean="0">
                <a:hlinkClick r:id="rId2"/>
              </a:rPr>
              <a:t>www.computerweekly.com/feature/Remote-replication-Comparing-data-replication-methods</a:t>
            </a:r>
            <a:endParaRPr lang="en-GB" sz="1400" dirty="0" smtClean="0"/>
          </a:p>
          <a:p>
            <a:pPr marL="914400" lvl="2" indent="0">
              <a:buNone/>
            </a:pPr>
            <a:endParaRPr lang="en-GB" sz="1400" dirty="0" smtClean="0"/>
          </a:p>
          <a:p>
            <a:pPr>
              <a:buFont typeface="Wingdings" pitchFamily="2" charset="2"/>
              <a:buChar char="q"/>
            </a:pPr>
            <a:r>
              <a:rPr lang="en-GB" sz="1800" dirty="0" smtClean="0"/>
              <a:t>Upgrade Or Renew </a:t>
            </a:r>
          </a:p>
          <a:p>
            <a:pPr>
              <a:buFont typeface="Wingdings" pitchFamily="2" charset="2"/>
              <a:buChar char="q"/>
            </a:pPr>
            <a:r>
              <a:rPr lang="en-GB" sz="1800" dirty="0" smtClean="0"/>
              <a:t>Cost (E.G. Financial, Time, User) </a:t>
            </a:r>
          </a:p>
          <a:p>
            <a:pPr>
              <a:buFont typeface="Wingdings" pitchFamily="2" charset="2"/>
              <a:buChar char="q"/>
            </a:pPr>
            <a:r>
              <a:rPr lang="en-GB" sz="1800" dirty="0" smtClean="0"/>
              <a:t>Services Delivered </a:t>
            </a:r>
          </a:p>
          <a:p>
            <a:pPr>
              <a:buFont typeface="Wingdings" pitchFamily="2" charset="2"/>
              <a:buChar char="q"/>
            </a:pPr>
            <a:r>
              <a:rPr lang="en-GB" sz="1800" dirty="0" smtClean="0"/>
              <a:t>Business Requirements </a:t>
            </a:r>
            <a:endParaRPr lang="en-GB" sz="1800" dirty="0"/>
          </a:p>
        </p:txBody>
      </p:sp>
    </p:spTree>
    <p:extLst>
      <p:ext uri="{BB962C8B-B14F-4D97-AF65-F5344CB8AC3E}">
        <p14:creationId xmlns:p14="http://schemas.microsoft.com/office/powerpoint/2010/main" val="758636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Extracts from Teaching Content (2)</a:t>
            </a:r>
          </a:p>
        </p:txBody>
      </p:sp>
      <p:sp>
        <p:nvSpPr>
          <p:cNvPr id="3" name="Content Placeholder 2"/>
          <p:cNvSpPr>
            <a:spLocks noGrp="1"/>
          </p:cNvSpPr>
          <p:nvPr>
            <p:ph idx="1"/>
          </p:nvPr>
        </p:nvSpPr>
        <p:spPr/>
        <p:txBody>
          <a:bodyPr>
            <a:normAutofit/>
          </a:bodyPr>
          <a:lstStyle/>
          <a:p>
            <a:pPr marL="0" indent="0">
              <a:buNone/>
            </a:pPr>
            <a:r>
              <a:rPr lang="en-GB" b="1" dirty="0"/>
              <a:t>2.3 Backup storage recommendations, i.e.: </a:t>
            </a:r>
          </a:p>
          <a:p>
            <a:r>
              <a:rPr lang="en-GB" sz="1800" dirty="0" smtClean="0"/>
              <a:t>Advantages/Disadvantages (E.G. Cost, Security, Capacity, Frequency Of Saving, Transfer Rate, Redundancy, Expansion) </a:t>
            </a:r>
          </a:p>
          <a:p>
            <a:r>
              <a:rPr lang="en-GB" sz="1800" dirty="0" smtClean="0"/>
              <a:t>DASD </a:t>
            </a:r>
            <a:endParaRPr lang="en-GB" sz="1800" dirty="0"/>
          </a:p>
          <a:p>
            <a:r>
              <a:rPr lang="en-GB" sz="1800" dirty="0" smtClean="0"/>
              <a:t>SAS </a:t>
            </a:r>
            <a:endParaRPr lang="en-GB" sz="1800" dirty="0"/>
          </a:p>
          <a:p>
            <a:r>
              <a:rPr lang="en-GB" sz="1800" dirty="0" smtClean="0"/>
              <a:t>SSD </a:t>
            </a:r>
            <a:endParaRPr lang="en-GB" sz="1800" dirty="0"/>
          </a:p>
          <a:p>
            <a:r>
              <a:rPr lang="en-GB" sz="1800" dirty="0" smtClean="0"/>
              <a:t>Enterprise Storage </a:t>
            </a:r>
          </a:p>
          <a:p>
            <a:r>
              <a:rPr lang="en-GB" sz="1800" dirty="0" smtClean="0"/>
              <a:t>NAS </a:t>
            </a:r>
            <a:endParaRPr lang="en-GB" sz="1800" dirty="0"/>
          </a:p>
          <a:p>
            <a:r>
              <a:rPr lang="en-GB" sz="1800" dirty="0" smtClean="0"/>
              <a:t>SAN </a:t>
            </a:r>
            <a:endParaRPr lang="en-GB" sz="1800" dirty="0"/>
          </a:p>
          <a:p>
            <a:r>
              <a:rPr lang="en-GB" sz="1800" dirty="0" smtClean="0"/>
              <a:t>Hybrid Systems </a:t>
            </a:r>
          </a:p>
          <a:p>
            <a:r>
              <a:rPr lang="en-GB" sz="1800" dirty="0" smtClean="0"/>
              <a:t>Virtual Tape Drives. </a:t>
            </a:r>
          </a:p>
          <a:p>
            <a:r>
              <a:rPr lang="en-GB" sz="1800" dirty="0" smtClean="0"/>
              <a:t>Hard Disks </a:t>
            </a:r>
          </a:p>
          <a:p>
            <a:r>
              <a:rPr lang="en-GB" sz="1800" dirty="0" smtClean="0"/>
              <a:t>Cloud </a:t>
            </a:r>
          </a:p>
          <a:p>
            <a:endParaRPr lang="en-GB" dirty="0"/>
          </a:p>
        </p:txBody>
      </p:sp>
    </p:spTree>
    <p:extLst>
      <p:ext uri="{BB962C8B-B14F-4D97-AF65-F5344CB8AC3E}">
        <p14:creationId xmlns:p14="http://schemas.microsoft.com/office/powerpoint/2010/main" val="3398788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Extracts from Teaching Content (2)</a:t>
            </a:r>
          </a:p>
        </p:txBody>
      </p:sp>
      <p:sp>
        <p:nvSpPr>
          <p:cNvPr id="3" name="Content Placeholder 2"/>
          <p:cNvSpPr>
            <a:spLocks noGrp="1"/>
          </p:cNvSpPr>
          <p:nvPr>
            <p:ph idx="1"/>
          </p:nvPr>
        </p:nvSpPr>
        <p:spPr/>
        <p:txBody>
          <a:bodyPr>
            <a:normAutofit/>
          </a:bodyPr>
          <a:lstStyle/>
          <a:p>
            <a:pPr marL="0" indent="0">
              <a:buNone/>
            </a:pPr>
            <a:r>
              <a:rPr lang="en-GB" b="1" dirty="0" smtClean="0"/>
              <a:t>2.4 Load balancing </a:t>
            </a:r>
          </a:p>
          <a:p>
            <a:pPr lvl="1">
              <a:buFont typeface="Wingdings" pitchFamily="2" charset="2"/>
              <a:buChar char="q"/>
            </a:pPr>
            <a:r>
              <a:rPr lang="en-GB" sz="1800" dirty="0" smtClean="0">
                <a:solidFill>
                  <a:srgbClr val="000000"/>
                </a:solidFill>
                <a:ea typeface="Calibri"/>
                <a:cs typeface="Arial"/>
              </a:rPr>
              <a:t>Optimise Resource Use</a:t>
            </a:r>
          </a:p>
          <a:p>
            <a:pPr lvl="1">
              <a:buFont typeface="Wingdings" pitchFamily="2" charset="2"/>
              <a:buChar char="q"/>
            </a:pPr>
            <a:r>
              <a:rPr lang="en-GB" sz="1800" dirty="0" smtClean="0">
                <a:solidFill>
                  <a:srgbClr val="000000"/>
                </a:solidFill>
                <a:ea typeface="Calibri"/>
                <a:cs typeface="Arial"/>
              </a:rPr>
              <a:t>Maximise Throughput</a:t>
            </a:r>
          </a:p>
          <a:p>
            <a:pPr lvl="1">
              <a:buFont typeface="Wingdings" pitchFamily="2" charset="2"/>
              <a:buChar char="q"/>
            </a:pPr>
            <a:r>
              <a:rPr lang="en-GB" sz="1800" dirty="0" smtClean="0">
                <a:solidFill>
                  <a:srgbClr val="000000"/>
                </a:solidFill>
                <a:ea typeface="Calibri"/>
                <a:cs typeface="Arial"/>
              </a:rPr>
              <a:t>Minimise Response Time</a:t>
            </a:r>
          </a:p>
          <a:p>
            <a:pPr lvl="1">
              <a:buFont typeface="Wingdings" pitchFamily="2" charset="2"/>
              <a:buChar char="q"/>
            </a:pPr>
            <a:r>
              <a:rPr lang="en-GB" sz="1800" dirty="0" smtClean="0">
                <a:solidFill>
                  <a:srgbClr val="000000"/>
                </a:solidFill>
                <a:ea typeface="Calibri"/>
                <a:cs typeface="Arial"/>
              </a:rPr>
              <a:t>Avoid Overload Of Any Single </a:t>
            </a:r>
            <a:r>
              <a:rPr lang="en-GB" sz="1800" dirty="0" smtClean="0">
                <a:solidFill>
                  <a:srgbClr val="000000"/>
                </a:solidFill>
                <a:ea typeface="Calibri"/>
                <a:cs typeface="Arial"/>
              </a:rPr>
              <a:t>Resource</a:t>
            </a:r>
          </a:p>
          <a:p>
            <a:pPr marL="457200" lvl="1" indent="0">
              <a:buNone/>
            </a:pPr>
            <a:endParaRPr lang="en-GB" sz="1800" dirty="0">
              <a:solidFill>
                <a:srgbClr val="000000"/>
              </a:solidFill>
              <a:ea typeface="Calibri"/>
              <a:cs typeface="Arial"/>
            </a:endParaRPr>
          </a:p>
          <a:p>
            <a:pPr marL="0" indent="0">
              <a:buNone/>
            </a:pPr>
            <a:r>
              <a:rPr lang="en-GB" sz="1800" b="1" dirty="0">
                <a:solidFill>
                  <a:srgbClr val="000000"/>
                </a:solidFill>
                <a:ea typeface="Calibri"/>
                <a:cs typeface="Arial"/>
              </a:rPr>
              <a:t>Load Balancing Explained</a:t>
            </a:r>
          </a:p>
          <a:p>
            <a:pPr marL="0" indent="0">
              <a:buNone/>
            </a:pPr>
            <a:r>
              <a:rPr lang="en-GB" sz="1800" dirty="0">
                <a:solidFill>
                  <a:srgbClr val="000000"/>
                </a:solidFill>
                <a:ea typeface="Calibri"/>
                <a:cs typeface="Arial"/>
                <a:hlinkClick r:id="rId2"/>
              </a:rPr>
              <a:t>http://searchnetworking.techtarget.com/definition/load-balancing</a:t>
            </a:r>
            <a:endParaRPr lang="en-GB" sz="1800" dirty="0">
              <a:solidFill>
                <a:srgbClr val="000000"/>
              </a:solidFill>
              <a:ea typeface="Calibri"/>
              <a:cs typeface="Arial"/>
            </a:endParaRPr>
          </a:p>
          <a:p>
            <a:pPr marL="0" indent="0">
              <a:buNone/>
            </a:pPr>
            <a:endParaRPr lang="en-GB" sz="1800" dirty="0">
              <a:solidFill>
                <a:srgbClr val="000000"/>
              </a:solidFill>
              <a:ea typeface="Calibri"/>
              <a:cs typeface="Arial"/>
            </a:endParaRPr>
          </a:p>
          <a:p>
            <a:pPr marL="0" indent="0">
              <a:buNone/>
            </a:pPr>
            <a:r>
              <a:rPr lang="en-GB" sz="1800" dirty="0">
                <a:solidFill>
                  <a:srgbClr val="000000"/>
                </a:solidFill>
                <a:ea typeface="Calibri"/>
                <a:cs typeface="Arial"/>
                <a:hlinkClick r:id="rId3"/>
              </a:rPr>
              <a:t>https://www.nginx.com/resources/glossary/load-balancing</a:t>
            </a:r>
            <a:r>
              <a:rPr lang="en-GB" sz="1800" dirty="0" smtClean="0">
                <a:solidFill>
                  <a:srgbClr val="000000"/>
                </a:solidFill>
                <a:ea typeface="Calibri"/>
                <a:cs typeface="Arial"/>
                <a:hlinkClick r:id="rId3"/>
              </a:rPr>
              <a:t>/</a:t>
            </a:r>
            <a:endParaRPr lang="en-GB" sz="1800" dirty="0">
              <a:solidFill>
                <a:srgbClr val="000000"/>
              </a:solidFill>
              <a:latin typeface="Arial"/>
              <a:ea typeface="Calibri"/>
            </a:endParaRPr>
          </a:p>
          <a:p>
            <a:pPr marL="0" indent="0">
              <a:buNone/>
            </a:pPr>
            <a:endParaRPr lang="en-GB" sz="1800" dirty="0">
              <a:solidFill>
                <a:srgbClr val="000000"/>
              </a:solidFill>
              <a:ea typeface="Calibri"/>
              <a:cs typeface="Arial"/>
            </a:endParaRPr>
          </a:p>
        </p:txBody>
      </p:sp>
    </p:spTree>
    <p:extLst>
      <p:ext uri="{BB962C8B-B14F-4D97-AF65-F5344CB8AC3E}">
        <p14:creationId xmlns:p14="http://schemas.microsoft.com/office/powerpoint/2010/main" val="3969790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475</Words>
  <Application>Microsoft Office PowerPoint</Application>
  <PresentationFormat>On-screen Show (4:3)</PresentationFormat>
  <Paragraphs>107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Verdana</vt:lpstr>
      <vt:lpstr>Wingdings</vt:lpstr>
      <vt:lpstr>Office Theme</vt:lpstr>
      <vt:lpstr>LO2: Propose a computer system for identified business requirements</vt:lpstr>
      <vt:lpstr>Grade Criteria</vt:lpstr>
      <vt:lpstr>Scenario</vt:lpstr>
      <vt:lpstr>Task- Report</vt:lpstr>
      <vt:lpstr>Sample Layout</vt:lpstr>
      <vt:lpstr>Extracts from Teaching Content (1)</vt:lpstr>
      <vt:lpstr>Extracts from Teaching Content (2)</vt:lpstr>
      <vt:lpstr>Extracts from Teaching Content (2)</vt:lpstr>
      <vt:lpstr>Extracts from Teaching Content (2)</vt:lpstr>
      <vt:lpstr>OCR Response</vt:lpstr>
      <vt:lpstr>Useful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LO1: Understand the components of a computer system</dc:title>
  <dc:creator>Mani</dc:creator>
  <cp:lastModifiedBy>Mani SINGH</cp:lastModifiedBy>
  <cp:revision>23</cp:revision>
  <dcterms:created xsi:type="dcterms:W3CDTF">2017-08-21T12:03:17Z</dcterms:created>
  <dcterms:modified xsi:type="dcterms:W3CDTF">2017-09-25T12:00:36Z</dcterms:modified>
</cp:coreProperties>
</file>