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65" r:id="rId4"/>
    <p:sldId id="259" r:id="rId5"/>
    <p:sldId id="261" r:id="rId6"/>
    <p:sldId id="258" r:id="rId7"/>
    <p:sldId id="262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67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5800"/>
            <a:ext cx="9144000" cy="30159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0"/>
            <a:ext cx="2002166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96" t="17992" r="23493" b="72143"/>
          <a:stretch/>
        </p:blipFill>
        <p:spPr bwMode="auto">
          <a:xfrm>
            <a:off x="1" y="1"/>
            <a:ext cx="154701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Activity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1066800"/>
          </a:xfrm>
        </p:spPr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07504" y="908720"/>
            <a:ext cx="792088" cy="864096"/>
          </a:xfrm>
        </p:spPr>
        <p:txBody>
          <a:bodyPr wrap="none" lIns="0" tIns="0" rIns="0" bIns="0">
            <a:noAutofit/>
          </a:bodyPr>
          <a:lstStyle>
            <a:lvl1pPr marL="109728" indent="0"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556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rtlCol="0"/>
          <a:lstStyle/>
          <a:p>
            <a:fld id="{1D8BD707-D9CF-40AE-B4C6-C98DA3205C09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rtlCol="0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503299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444757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496727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576593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633985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725424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9446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433" y="0"/>
            <a:ext cx="887567" cy="304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96" t="17992" r="23493" b="72143"/>
          <a:stretch/>
        </p:blipFill>
        <p:spPr bwMode="auto">
          <a:xfrm>
            <a:off x="1" y="1"/>
            <a:ext cx="685799" cy="304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/>
          <p:cNvSpPr/>
          <p:nvPr/>
        </p:nvSpPr>
        <p:spPr>
          <a:xfrm>
            <a:off x="0" y="292988"/>
            <a:ext cx="9144000" cy="164212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w3schools.com/sql/sql_datatypes.asp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87575"/>
            <a:ext cx="8915400" cy="1470025"/>
          </a:xfrm>
        </p:spPr>
        <p:txBody>
          <a:bodyPr>
            <a:normAutofit fontScale="90000"/>
          </a:bodyPr>
          <a:lstStyle/>
          <a:p>
            <a:r>
              <a:rPr lang="en-GB" sz="2200" dirty="0" smtClean="0"/>
              <a:t>BTEC NCF IT </a:t>
            </a:r>
            <a:r>
              <a:rPr lang="en-GB" sz="2200" dirty="0"/>
              <a:t>Unit 02 Creating Systems to Manage Information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Lesson 02 – Introduction to Entities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86200"/>
            <a:ext cx="4953000" cy="1752600"/>
          </a:xfrm>
        </p:spPr>
        <p:txBody>
          <a:bodyPr/>
          <a:lstStyle/>
          <a:p>
            <a:r>
              <a:rPr lang="en-GB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Mr C Johnston</a:t>
            </a:r>
          </a:p>
          <a:p>
            <a:r>
              <a:rPr lang="en-GB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Sidney Stringer Academy</a:t>
            </a:r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31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/>
              <a:t>Recap…..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database is a collection of data</a:t>
            </a:r>
          </a:p>
          <a:p>
            <a:r>
              <a:rPr lang="en-GB" dirty="0"/>
              <a:t>Databases need to be managed by computer software known as a Database Management System (DBMS)</a:t>
            </a:r>
          </a:p>
          <a:p>
            <a:r>
              <a:rPr lang="en-GB" dirty="0"/>
              <a:t>The DBMS is responsible for allowing you to CRUD (Create Read Update Delete) the data</a:t>
            </a:r>
          </a:p>
          <a:p>
            <a:r>
              <a:rPr lang="en-GB" dirty="0"/>
              <a:t>Microsoft Access is an example of a DBMS - not a database</a:t>
            </a:r>
            <a:r>
              <a:rPr lang="en-GB" dirty="0" smtClean="0"/>
              <a:t>.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" b="7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57561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686800" cy="1066800"/>
          </a:xfrm>
        </p:spPr>
        <p:txBody>
          <a:bodyPr>
            <a:normAutofit/>
          </a:bodyPr>
          <a:lstStyle/>
          <a:p>
            <a:r>
              <a:rPr lang="en-GB" dirty="0" smtClean="0"/>
              <a:t>Learning Outcomes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4624"/>
            <a:ext cx="8229600" cy="3428592"/>
          </a:xfrm>
        </p:spPr>
        <p:txBody>
          <a:bodyPr>
            <a:normAutofit/>
          </a:bodyPr>
          <a:lstStyle/>
          <a:p>
            <a:r>
              <a:rPr lang="en-GB" sz="2400" dirty="0" smtClean="0"/>
              <a:t>Understand the purpose of an entity and appreciate the characteristics of its attributes</a:t>
            </a:r>
          </a:p>
          <a:p>
            <a:r>
              <a:rPr lang="en-GB" sz="2400" dirty="0" smtClean="0"/>
              <a:t>Understand the need for different datatypes</a:t>
            </a:r>
          </a:p>
          <a:p>
            <a:r>
              <a:rPr lang="en-GB" sz="2400" dirty="0" smtClean="0"/>
              <a:t>Be able to select the most appropriate datatype for a given attribute</a:t>
            </a:r>
          </a:p>
        </p:txBody>
      </p:sp>
    </p:spTree>
    <p:extLst>
      <p:ext uri="{BB962C8B-B14F-4D97-AF65-F5344CB8AC3E}">
        <p14:creationId xmlns:p14="http://schemas.microsoft.com/office/powerpoint/2010/main" val="1375131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686800" cy="1066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 Logical View of a Database – Entities</a:t>
            </a:r>
            <a:r>
              <a:rPr lang="en-GB" baseline="30000" dirty="0" smtClean="0"/>
              <a:t>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4624"/>
            <a:ext cx="8229600" cy="3428592"/>
          </a:xfrm>
        </p:spPr>
        <p:txBody>
          <a:bodyPr>
            <a:normAutofit/>
          </a:bodyPr>
          <a:lstStyle/>
          <a:p>
            <a:r>
              <a:rPr lang="en-GB" sz="2400" dirty="0" smtClean="0"/>
              <a:t>In databases we use </a:t>
            </a:r>
            <a:r>
              <a:rPr lang="en-GB" sz="2400" b="1" dirty="0" smtClean="0">
                <a:solidFill>
                  <a:srgbClr val="FF0000"/>
                </a:solidFill>
              </a:rPr>
              <a:t>entities</a:t>
            </a:r>
          </a:p>
          <a:p>
            <a:r>
              <a:rPr lang="en-GB" sz="2400" dirty="0" smtClean="0"/>
              <a:t>An </a:t>
            </a:r>
            <a:r>
              <a:rPr lang="en-GB" sz="2400" b="1" dirty="0">
                <a:solidFill>
                  <a:srgbClr val="FF0000"/>
                </a:solidFill>
              </a:rPr>
              <a:t>entity</a:t>
            </a:r>
            <a:r>
              <a:rPr lang="en-GB" sz="2400" dirty="0"/>
              <a:t> is a person, place, event, or thing for which we intend to collect </a:t>
            </a:r>
            <a:r>
              <a:rPr lang="en-GB" sz="2400" dirty="0" smtClean="0"/>
              <a:t>data</a:t>
            </a:r>
          </a:p>
          <a:p>
            <a:r>
              <a:rPr lang="en-GB" sz="2400" dirty="0" smtClean="0"/>
              <a:t>A number of entities together will form a data model to represent a situation</a:t>
            </a:r>
            <a:endParaRPr lang="en-GB" sz="2400" dirty="0"/>
          </a:p>
          <a:p>
            <a:pPr lvl="1"/>
            <a:r>
              <a:rPr lang="en-GB" sz="2000" dirty="0"/>
              <a:t>Within a university entities could be – </a:t>
            </a:r>
            <a:r>
              <a:rPr lang="en-GB" sz="2000" dirty="0" smtClean="0"/>
              <a:t>Student</a:t>
            </a:r>
            <a:r>
              <a:rPr lang="en-GB" sz="2000" dirty="0"/>
              <a:t>, Faculty Member, Course or module</a:t>
            </a:r>
          </a:p>
          <a:p>
            <a:pPr lvl="1"/>
            <a:r>
              <a:rPr lang="en-GB" sz="2000" dirty="0"/>
              <a:t>An airline may have these entities – </a:t>
            </a:r>
            <a:r>
              <a:rPr lang="en-GB" sz="2000" dirty="0" smtClean="0"/>
              <a:t>Passenger</a:t>
            </a:r>
            <a:r>
              <a:rPr lang="en-GB" sz="2000" dirty="0"/>
              <a:t>, Pilot, Aircraft, Route or </a:t>
            </a:r>
            <a:r>
              <a:rPr lang="en-GB" sz="2000" dirty="0" smtClean="0"/>
              <a:t>Supplier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517232"/>
            <a:ext cx="1450910" cy="93728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835696" y="5301208"/>
            <a:ext cx="6701619" cy="128889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GB" sz="2400" dirty="0" smtClean="0"/>
              <a:t>What would be the entities within a library?</a:t>
            </a:r>
          </a:p>
          <a:p>
            <a:r>
              <a:rPr lang="en-GB" sz="2400" dirty="0" smtClean="0"/>
              <a:t>What would be the entities within hairdressers?</a:t>
            </a:r>
            <a:endParaRPr lang="en-GB" sz="2400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851920" y="4869160"/>
            <a:ext cx="522387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fontAlgn="base">
              <a:spcBef>
                <a:spcPct val="20000"/>
              </a:spcBef>
              <a:spcAft>
                <a:spcPct val="40000"/>
              </a:spcAft>
              <a:buClr>
                <a:schemeClr val="folHlink"/>
              </a:buClr>
              <a:buSzPct val="78000"/>
              <a:buFont typeface="Wingdings" pitchFamily="2" charset="2"/>
              <a:buChar char="n"/>
              <a:defRPr sz="3200" i="1" kern="1200">
                <a:solidFill>
                  <a:srgbClr val="FF0066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20000"/>
              </a:spcBef>
              <a:spcAft>
                <a:spcPct val="40000"/>
              </a:spcAft>
              <a:buClr>
                <a:schemeClr val="folHlink"/>
              </a:buClr>
              <a:buSzPct val="78000"/>
              <a:buFont typeface="Wingdings" pitchFamily="2" charset="2"/>
              <a:buChar char="n"/>
              <a:defRPr sz="3200" i="1" kern="1200">
                <a:solidFill>
                  <a:srgbClr val="FF0066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20000"/>
              </a:spcBef>
              <a:spcAft>
                <a:spcPct val="40000"/>
              </a:spcAft>
              <a:buClr>
                <a:schemeClr val="folHlink"/>
              </a:buClr>
              <a:buSzPct val="78000"/>
              <a:buFont typeface="Wingdings" pitchFamily="2" charset="2"/>
              <a:buChar char="n"/>
              <a:defRPr sz="3200" i="1" kern="1200">
                <a:solidFill>
                  <a:srgbClr val="FF0066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20000"/>
              </a:spcBef>
              <a:spcAft>
                <a:spcPct val="40000"/>
              </a:spcAft>
              <a:buClr>
                <a:schemeClr val="folHlink"/>
              </a:buClr>
              <a:buSzPct val="78000"/>
              <a:buFont typeface="Wingdings" pitchFamily="2" charset="2"/>
              <a:buChar char="n"/>
              <a:defRPr sz="3200" i="1" kern="1200">
                <a:solidFill>
                  <a:srgbClr val="FF0066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20000"/>
              </a:spcBef>
              <a:spcAft>
                <a:spcPct val="40000"/>
              </a:spcAft>
              <a:buClr>
                <a:schemeClr val="folHlink"/>
              </a:buClr>
              <a:buSzPct val="78000"/>
              <a:buFont typeface="Wingdings" pitchFamily="2" charset="2"/>
              <a:buChar char="n"/>
              <a:defRPr sz="3200" i="1" kern="1200">
                <a:solidFill>
                  <a:srgbClr val="FF0066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200" i="1" kern="1200">
                <a:solidFill>
                  <a:srgbClr val="FF0066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200" i="1" kern="1200">
                <a:solidFill>
                  <a:srgbClr val="FF0066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200" i="1" kern="1200">
                <a:solidFill>
                  <a:srgbClr val="FF0066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200" i="1" kern="1200">
                <a:solidFill>
                  <a:srgbClr val="FF0066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  <a:spcAft>
                <a:spcPct val="40000"/>
              </a:spcAft>
              <a:buFont typeface="Wingdings" pitchFamily="2" charset="2"/>
              <a:buNone/>
            </a:pPr>
            <a:r>
              <a:rPr lang="en-GB" altLang="en-US" sz="2000" b="1" dirty="0">
                <a:solidFill>
                  <a:schemeClr val="folHlink"/>
                </a:solidFill>
                <a:latin typeface="Tahoma" pitchFamily="34" charset="0"/>
              </a:rPr>
              <a:t>Notice</a:t>
            </a:r>
            <a:r>
              <a:rPr lang="en-GB" altLang="en-US" sz="2000" dirty="0">
                <a:solidFill>
                  <a:schemeClr val="folHlink"/>
                </a:solidFill>
                <a:latin typeface="Tahoma" pitchFamily="34" charset="0"/>
              </a:rPr>
              <a:t> that entities are </a:t>
            </a:r>
            <a:r>
              <a:rPr lang="en-GB" altLang="en-US" sz="2000" dirty="0" smtClean="0">
                <a:solidFill>
                  <a:schemeClr val="folHlink"/>
                </a:solidFill>
                <a:latin typeface="Tahoma" pitchFamily="34" charset="0"/>
              </a:rPr>
              <a:t>written singular </a:t>
            </a:r>
            <a:r>
              <a:rPr lang="en-GB" altLang="en-US" sz="2000" dirty="0">
                <a:solidFill>
                  <a:schemeClr val="folHlink"/>
                </a:solidFill>
                <a:latin typeface="Tahoma" pitchFamily="34" charset="0"/>
              </a:rPr>
              <a:t>as they represent ONE item of data</a:t>
            </a:r>
          </a:p>
        </p:txBody>
      </p:sp>
      <p:pic>
        <p:nvPicPr>
          <p:cNvPr id="14" name="MS900074799[1]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660259" y="5945074"/>
            <a:ext cx="76532" cy="76532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8313045" y="5661248"/>
            <a:ext cx="651443" cy="540493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Oval 15"/>
          <p:cNvSpPr/>
          <p:nvPr/>
        </p:nvSpPr>
        <p:spPr>
          <a:xfrm>
            <a:off x="8316416" y="5661248"/>
            <a:ext cx="638323" cy="543423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53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8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00"/>
                            </p:stCondLst>
                            <p:childTnLst>
                              <p:par>
                                <p:cTn id="3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217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3" grpId="0" uiExpand="1" build="p" bldLvl="2"/>
      <p:bldP spid="5" grpId="0"/>
      <p:bldP spid="7" grpId="0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686800" cy="1066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 Logical View of a Database – Entities</a:t>
            </a:r>
            <a:r>
              <a:rPr lang="en-GB" baseline="30000" dirty="0" smtClean="0"/>
              <a:t>2</a:t>
            </a:r>
            <a:endParaRPr lang="en-GB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4624"/>
            <a:ext cx="8229600" cy="3428592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Entities normally have a number of instances or occurrences which makes sense as lots of students make up a school,</a:t>
            </a:r>
          </a:p>
          <a:p>
            <a:r>
              <a:rPr lang="en-GB" sz="2400" dirty="0"/>
              <a:t>This is know as an </a:t>
            </a:r>
            <a:r>
              <a:rPr lang="en-GB" sz="2400" dirty="0">
                <a:solidFill>
                  <a:srgbClr val="FF0000"/>
                </a:solidFill>
              </a:rPr>
              <a:t>entity set</a:t>
            </a:r>
            <a:r>
              <a:rPr lang="en-GB" sz="2400" dirty="0"/>
              <a:t>. </a:t>
            </a:r>
          </a:p>
          <a:p>
            <a:pPr lvl="1"/>
            <a:r>
              <a:rPr lang="en-GB" sz="2200" dirty="0"/>
              <a:t>The STUDENT entity set contains all the student entities</a:t>
            </a:r>
          </a:p>
          <a:p>
            <a:pPr lvl="1"/>
            <a:r>
              <a:rPr lang="en-GB" sz="2200" dirty="0"/>
              <a:t>The FACULTY entity set contains all the faculty entities</a:t>
            </a:r>
          </a:p>
          <a:p>
            <a:pPr lvl="1"/>
            <a:r>
              <a:rPr lang="en-GB" sz="2200" dirty="0"/>
              <a:t>The AIRCRAFT entity set contains all the aircraft entities</a:t>
            </a:r>
          </a:p>
          <a:p>
            <a:r>
              <a:rPr lang="en-GB" sz="2400" dirty="0"/>
              <a:t>An entity set is known when we design databases as a table. </a:t>
            </a:r>
          </a:p>
        </p:txBody>
      </p:sp>
    </p:spTree>
    <p:extLst>
      <p:ext uri="{BB962C8B-B14F-4D97-AF65-F5344CB8AC3E}">
        <p14:creationId xmlns:p14="http://schemas.microsoft.com/office/powerpoint/2010/main" val="71234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686800" cy="1066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 Logical View of a Database – Attributes</a:t>
            </a:r>
            <a:r>
              <a:rPr lang="en-GB" baseline="30000" dirty="0" smtClean="0"/>
              <a:t>1</a:t>
            </a:r>
            <a:endParaRPr lang="en-GB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4624"/>
            <a:ext cx="8229600" cy="4652728"/>
          </a:xfrm>
        </p:spPr>
        <p:txBody>
          <a:bodyPr>
            <a:normAutofit/>
          </a:bodyPr>
          <a:lstStyle/>
          <a:p>
            <a:r>
              <a:rPr lang="en-GB" sz="2400" dirty="0" smtClean="0"/>
              <a:t>Each entity contains a number of items of data which describe them</a:t>
            </a:r>
          </a:p>
          <a:p>
            <a:r>
              <a:rPr lang="en-GB" sz="2400" dirty="0" smtClean="0"/>
              <a:t>These are known as </a:t>
            </a:r>
            <a:r>
              <a:rPr lang="en-GB" sz="2400" dirty="0" smtClean="0">
                <a:solidFill>
                  <a:srgbClr val="FF0000"/>
                </a:solidFill>
              </a:rPr>
              <a:t>attributes</a:t>
            </a:r>
          </a:p>
          <a:p>
            <a:r>
              <a:rPr lang="en-GB" sz="2400" dirty="0" smtClean="0"/>
              <a:t>Attributes always have a name </a:t>
            </a:r>
          </a:p>
          <a:p>
            <a:pPr lvl="1"/>
            <a:r>
              <a:rPr lang="en-GB" sz="2000" dirty="0" smtClean="0"/>
              <a:t>STUDENT entity </a:t>
            </a:r>
            <a:r>
              <a:rPr lang="en-GB" sz="2000" dirty="0"/>
              <a:t>could have </a:t>
            </a:r>
            <a:r>
              <a:rPr lang="en-GB" sz="2000" dirty="0" smtClean="0"/>
              <a:t>the attributes -  </a:t>
            </a:r>
            <a:r>
              <a:rPr lang="en-GB" sz="2000" dirty="0" smtClean="0">
                <a:solidFill>
                  <a:schemeClr val="accent4"/>
                </a:solidFill>
              </a:rPr>
              <a:t>Student Name</a:t>
            </a:r>
            <a:r>
              <a:rPr lang="en-GB" sz="2000" dirty="0">
                <a:solidFill>
                  <a:schemeClr val="accent4"/>
                </a:solidFill>
              </a:rPr>
              <a:t>, DOB, Home </a:t>
            </a:r>
            <a:r>
              <a:rPr lang="en-GB" sz="2000" dirty="0" smtClean="0">
                <a:solidFill>
                  <a:schemeClr val="accent4"/>
                </a:solidFill>
              </a:rPr>
              <a:t>Address</a:t>
            </a:r>
            <a:endParaRPr lang="en-GB" sz="2000" dirty="0">
              <a:solidFill>
                <a:schemeClr val="accent4"/>
              </a:solidFill>
            </a:endParaRPr>
          </a:p>
          <a:p>
            <a:pPr lvl="1"/>
            <a:r>
              <a:rPr lang="en-GB" sz="2000" dirty="0" smtClean="0"/>
              <a:t>AIRCRAFT entity </a:t>
            </a:r>
            <a:r>
              <a:rPr lang="en-GB" sz="2000" dirty="0"/>
              <a:t>could have – </a:t>
            </a:r>
            <a:r>
              <a:rPr lang="en-GB" sz="2000" dirty="0" smtClean="0">
                <a:solidFill>
                  <a:schemeClr val="accent4"/>
                </a:solidFill>
              </a:rPr>
              <a:t>Aircraft Number</a:t>
            </a:r>
            <a:r>
              <a:rPr lang="en-GB" sz="2000" dirty="0">
                <a:solidFill>
                  <a:schemeClr val="accent4"/>
                </a:solidFill>
              </a:rPr>
              <a:t>, hours flown, last maintenance </a:t>
            </a:r>
            <a:r>
              <a:rPr lang="en-GB" sz="2000" dirty="0" smtClean="0">
                <a:solidFill>
                  <a:schemeClr val="accent4"/>
                </a:solidFill>
              </a:rPr>
              <a:t>date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231524"/>
            <a:ext cx="1450910" cy="93728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47664" y="5015500"/>
            <a:ext cx="7308304" cy="1288892"/>
          </a:xfrm>
          <a:prstGeom prst="rect">
            <a:avLst/>
          </a:prstGeom>
        </p:spPr>
        <p:txBody>
          <a:bodyPr vert="horz"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GB" sz="2400" dirty="0"/>
              <a:t>What would the attributes be for a PRODUCTS entity?</a:t>
            </a:r>
          </a:p>
          <a:p>
            <a:r>
              <a:rPr lang="en-GB" sz="2400" dirty="0" smtClean="0"/>
              <a:t>What would the attributes be for a BOOK entity?</a:t>
            </a:r>
          </a:p>
        </p:txBody>
      </p:sp>
      <p:pic>
        <p:nvPicPr>
          <p:cNvPr id="12" name="MS900074799[1]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633054" y="6044795"/>
            <a:ext cx="76532" cy="76532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8285840" y="5760969"/>
            <a:ext cx="651443" cy="540493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Oval 13"/>
          <p:cNvSpPr/>
          <p:nvPr/>
        </p:nvSpPr>
        <p:spPr>
          <a:xfrm>
            <a:off x="8289211" y="5760969"/>
            <a:ext cx="638323" cy="543423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989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8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0"/>
                            </p:stCondLst>
                            <p:childTnLst>
                              <p:par>
                                <p:cTn id="3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17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" grpId="0" uiExpand="1" build="p" bldLvl="2"/>
      <p:bldP spid="5" grpId="0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686800" cy="10668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 Logical View of a Database – Attributes</a:t>
            </a:r>
            <a:r>
              <a:rPr lang="en-GB" baseline="30000" dirty="0" smtClean="0"/>
              <a:t>2</a:t>
            </a:r>
            <a:endParaRPr lang="en-GB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44624"/>
            <a:ext cx="8229600" cy="4652728"/>
          </a:xfrm>
        </p:spPr>
        <p:txBody>
          <a:bodyPr>
            <a:normAutofit/>
          </a:bodyPr>
          <a:lstStyle/>
          <a:p>
            <a:r>
              <a:rPr lang="en-GB" sz="2400" dirty="0" smtClean="0"/>
              <a:t>Each attribute also has a specified data type and size</a:t>
            </a:r>
          </a:p>
          <a:p>
            <a:r>
              <a:rPr lang="en-GB" sz="2400" dirty="0" smtClean="0"/>
              <a:t>Typical datatypes include</a:t>
            </a:r>
          </a:p>
          <a:p>
            <a:pPr lvl="1"/>
            <a:r>
              <a:rPr lang="en-GB" sz="2200" dirty="0" smtClean="0"/>
              <a:t>Text, Number (integer, real), Date, Yes/No</a:t>
            </a:r>
            <a:endParaRPr lang="en-GB" sz="2400" dirty="0"/>
          </a:p>
          <a:p>
            <a:r>
              <a:rPr lang="en-GB" sz="2400" dirty="0" smtClean="0"/>
              <a:t>The choice of data type will depend on what data the attribute will store – choose incorrectly and could be problems</a:t>
            </a:r>
          </a:p>
          <a:p>
            <a:r>
              <a:rPr lang="en-GB" sz="2400" dirty="0" smtClean="0"/>
              <a:t>We often define entities and their attributes within a table</a:t>
            </a:r>
          </a:p>
          <a:p>
            <a:pPr marL="109728" indent="0">
              <a:buNone/>
            </a:pPr>
            <a:endParaRPr lang="en-GB" sz="2400" dirty="0" smtClean="0"/>
          </a:p>
          <a:p>
            <a:endParaRPr lang="en-GB" sz="2400" dirty="0"/>
          </a:p>
          <a:p>
            <a:pPr marL="109728" indent="0">
              <a:buNone/>
            </a:pPr>
            <a:endParaRPr lang="en-GB" sz="2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362407"/>
              </p:ext>
            </p:extLst>
          </p:nvPr>
        </p:nvGraphicFramePr>
        <p:xfrm>
          <a:off x="1403648" y="5229200"/>
          <a:ext cx="6816081" cy="141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2027"/>
                <a:gridCol w="2272027"/>
                <a:gridCol w="2272027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Entity</a:t>
                      </a:r>
                      <a:endParaRPr lang="en-GB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Attribute</a:t>
                      </a:r>
                      <a:endParaRPr lang="en-GB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Datatype</a:t>
                      </a:r>
                      <a:endParaRPr lang="en-GB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AIRCRAFT</a:t>
                      </a:r>
                      <a:endParaRPr lang="en-GB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AircraftNumber</a:t>
                      </a:r>
                      <a:endParaRPr lang="en-GB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GB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GB" sz="14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HoursFlown</a:t>
                      </a:r>
                      <a:r>
                        <a:rPr lang="en-GB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n-GB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Number</a:t>
                      </a:r>
                      <a:endParaRPr lang="en-GB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255632">
                <a:tc>
                  <a:txBody>
                    <a:bodyPr/>
                    <a:lstStyle/>
                    <a:p>
                      <a:endParaRPr lang="en-GB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err="1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LastMaintenanceDate</a:t>
                      </a:r>
                      <a:endParaRPr lang="en-GB" sz="1400" dirty="0" smtClean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Date</a:t>
                      </a:r>
                      <a:endParaRPr lang="en-GB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076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/>
              <a:t>Activity…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400" dirty="0"/>
              <a:t>Explore the different Microsoft Access data types as shown in the table on this website </a:t>
            </a:r>
            <a:r>
              <a:rPr lang="en-GB" sz="2400" dirty="0">
                <a:hlinkClick r:id="rId2"/>
              </a:rPr>
              <a:t>http://www.w3schools.com/sql/sql_datatypes.asp</a:t>
            </a:r>
            <a:endParaRPr lang="en-GB" sz="2400" dirty="0"/>
          </a:p>
          <a:p>
            <a:r>
              <a:rPr lang="en-GB" sz="2400" dirty="0"/>
              <a:t>For each data type suggest at least 4 attributes which would make use of the data type.</a:t>
            </a:r>
          </a:p>
          <a:p>
            <a:r>
              <a:rPr lang="en-GB" sz="2400" dirty="0"/>
              <a:t>Pounds Car Hire have both CUSTOMER and CAR entity within their database. For each entity create a table which suggests attributes and a suitable datatypes.</a:t>
            </a:r>
          </a:p>
          <a:p>
            <a:pPr marL="109728" indent="0">
              <a:buNone/>
            </a:pPr>
            <a:endParaRPr lang="en-GB" sz="2400" dirty="0"/>
          </a:p>
          <a:p>
            <a:pPr marL="109728" indent="0">
              <a:buNone/>
            </a:pPr>
            <a:r>
              <a:rPr lang="en-GB" sz="4000" dirty="0" smtClean="0"/>
              <a:t> </a:t>
            </a:r>
            <a:endParaRPr lang="en-GB" sz="4000" dirty="0"/>
          </a:p>
          <a:p>
            <a:r>
              <a:rPr lang="en-GB" sz="2400" dirty="0"/>
              <a:t>Using Microsoft Access create the both the CUSTOMER and CAR </a:t>
            </a:r>
            <a:r>
              <a:rPr lang="en-GB" sz="2400" dirty="0" smtClean="0"/>
              <a:t>entities</a:t>
            </a:r>
            <a:endParaRPr lang="en-GB" sz="2400" dirty="0"/>
          </a:p>
        </p:txBody>
      </p:sp>
      <p:pic>
        <p:nvPicPr>
          <p:cNvPr id="6" name="Picture Placeholder 5"/>
          <p:cNvPicPr>
            <a:picLocks noGrp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30774"/>
            <a:ext cx="793904" cy="1022515"/>
          </a:xfr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90791"/>
              </p:ext>
            </p:extLst>
          </p:nvPr>
        </p:nvGraphicFramePr>
        <p:xfrm>
          <a:off x="1475656" y="5085184"/>
          <a:ext cx="6816081" cy="936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2027"/>
                <a:gridCol w="2272027"/>
                <a:gridCol w="2272027"/>
              </a:tblGrid>
              <a:tr h="312035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Entity</a:t>
                      </a:r>
                      <a:endParaRPr lang="en-GB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Attribute</a:t>
                      </a:r>
                      <a:endParaRPr lang="en-GB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Datatype</a:t>
                      </a:r>
                      <a:endParaRPr lang="en-GB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12035"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CUSTOMER</a:t>
                      </a:r>
                      <a:endParaRPr lang="en-GB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Name</a:t>
                      </a:r>
                      <a:endParaRPr lang="en-GB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GB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  <a:tr h="312035">
                <a:tc>
                  <a:txBody>
                    <a:bodyPr/>
                    <a:lstStyle/>
                    <a:p>
                      <a:endParaRPr lang="en-GB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Address</a:t>
                      </a:r>
                      <a:r>
                        <a:rPr lang="en-GB" sz="1400" baseline="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#1</a:t>
                      </a:r>
                      <a:r>
                        <a:rPr lang="en-GB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n-GB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Text</a:t>
                      </a:r>
                      <a:endParaRPr lang="en-GB" sz="14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109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TEC_IT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0367189ED72441B464BFAC413646E5" ma:contentTypeVersion="12" ma:contentTypeDescription="Create a new document." ma:contentTypeScope="" ma:versionID="0a49120f08f1983fbb6837576c1df7b6">
  <xsd:schema xmlns:xsd="http://www.w3.org/2001/XMLSchema" xmlns:xs="http://www.w3.org/2001/XMLSchema" xmlns:p="http://schemas.microsoft.com/office/2006/metadata/properties" xmlns:ns2="c1959851-56d0-4c19-b5de-99366dee4c6c" xmlns:ns3="a04d4b19-f621-4c3c-bc2e-e56ad8b8266c" targetNamespace="http://schemas.microsoft.com/office/2006/metadata/properties" ma:root="true" ma:fieldsID="3f35c18f5dc40a17a7080a1cd0ebefb0" ns2:_="" ns3:_="">
    <xsd:import namespace="c1959851-56d0-4c19-b5de-99366dee4c6c"/>
    <xsd:import namespace="a04d4b19-f621-4c3c-bc2e-e56ad8b8266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959851-56d0-4c19-b5de-99366dee4c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6703373b-5596-4de7-b5ba-f8728af0f0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4d4b19-f621-4c3c-bc2e-e56ad8b8266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2d4a080-9299-4c7d-b764-90928ada0264}" ma:internalName="TaxCatchAll" ma:showField="CatchAllData" ma:web="a04d4b19-f621-4c3c-bc2e-e56ad8b826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1959851-56d0-4c19-b5de-99366dee4c6c">
      <Terms xmlns="http://schemas.microsoft.com/office/infopath/2007/PartnerControls"/>
    </lcf76f155ced4ddcb4097134ff3c332f>
    <TaxCatchAll xmlns="a04d4b19-f621-4c3c-bc2e-e56ad8b8266c" xsi:nil="true"/>
  </documentManagement>
</p:properties>
</file>

<file path=customXml/itemProps1.xml><?xml version="1.0" encoding="utf-8"?>
<ds:datastoreItem xmlns:ds="http://schemas.openxmlformats.org/officeDocument/2006/customXml" ds:itemID="{D4C8A4A9-5D61-4A8A-9FD5-69B2F6651010}"/>
</file>

<file path=customXml/itemProps2.xml><?xml version="1.0" encoding="utf-8"?>
<ds:datastoreItem xmlns:ds="http://schemas.openxmlformats.org/officeDocument/2006/customXml" ds:itemID="{BA8BA16C-E8E0-42B2-9147-9357810BA7CF}"/>
</file>

<file path=customXml/itemProps3.xml><?xml version="1.0" encoding="utf-8"?>
<ds:datastoreItem xmlns:ds="http://schemas.openxmlformats.org/officeDocument/2006/customXml" ds:itemID="{6850734B-A09C-466E-959C-15E262F320B4}"/>
</file>

<file path=docProps/app.xml><?xml version="1.0" encoding="utf-8"?>
<Properties xmlns="http://schemas.openxmlformats.org/officeDocument/2006/extended-properties" xmlns:vt="http://schemas.openxmlformats.org/officeDocument/2006/docPropsVTypes">
  <Template>BTEC_IT</Template>
  <TotalTime>266</TotalTime>
  <Words>527</Words>
  <Application>Microsoft Office PowerPoint</Application>
  <PresentationFormat>On-screen Show (4:3)</PresentationFormat>
  <Paragraphs>68</Paragraphs>
  <Slides>8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BTEC_IT</vt:lpstr>
      <vt:lpstr>BTEC NCF IT Unit 02 Creating Systems to Manage Information Lesson 02 – Introduction to Entities</vt:lpstr>
      <vt:lpstr>Recap…..</vt:lpstr>
      <vt:lpstr>Learning Outcomes</vt:lpstr>
      <vt:lpstr>A Logical View of a Database – Entities1</vt:lpstr>
      <vt:lpstr>A Logical View of a Database – Entities2</vt:lpstr>
      <vt:lpstr>A Logical View of a Database – Attributes1</vt:lpstr>
      <vt:lpstr>A Logical View of a Database – Attributes2</vt:lpstr>
      <vt:lpstr>Activity…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BTEC NCF IT Unit 02 Creating Systems to Manage Information Lesson 02 – Introduction to Databases</dc:title>
  <dc:creator>cjohnston</dc:creator>
  <cp:lastModifiedBy>M. Akbar</cp:lastModifiedBy>
  <cp:revision>18</cp:revision>
  <dcterms:created xsi:type="dcterms:W3CDTF">2016-09-08T08:51:01Z</dcterms:created>
  <dcterms:modified xsi:type="dcterms:W3CDTF">2016-10-14T12:54:12Z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0x010100450367189ED72441B464BFAC413646E5</vt:lpwstr>
  </property>
</Properties>
</file>