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AFF97-EB6A-7525-39F5-6DCB672626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CE9D43-997E-325C-2376-7949AA99D8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36439-37BD-16F3-06F0-E4BC01685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43E58-5769-381E-3C00-46B861F9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BD4FE-A9EA-6AC4-67AB-BA1BA38E5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297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286FF-BD85-DBC4-C8AD-5622248EB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1EF90-2DDD-E091-FFA9-DCC2323EFA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1736BE-E9D9-52BC-AB98-CC84B4A2A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905424-1A8D-94C8-20A2-C45E566D0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3BA85-556E-FB1F-12BA-4D73A315B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533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934E5-3F07-5A88-E346-945AAAE9A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D6DCA9-2259-DCD1-A9BA-8A2F92F067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D06B56-563F-240A-4AE1-74457EC9E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A3895-F882-43B1-6FC9-68CCDFDC6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82C1C-2DC4-D28E-4F80-729874048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75230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974AE-CE79-4DD2-889B-5F16CCDAF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8AA878-E1D2-2984-8C0D-4A328CB87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191CE1-D82D-8192-CE5D-79CA539A0C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3CC052-905D-3C4D-9475-2FF2B2095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6DC16-03B6-1143-556F-A6607CD0B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08E75C-F838-ACC3-E19B-E27043CE3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23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250B0-5543-2423-858B-4A1800BF6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AEC632-A45B-8D17-C68E-0D648FBE5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7AF64F-7D56-8CDB-1A56-17B87370D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319952-2039-CC2C-A633-25CF023B0B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281698-C569-CCE6-5A66-5E9E7FF9ED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9E0EA2-918B-6433-10D0-E858DCDF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96AEA8-2319-14CA-7003-5BC48F1DC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5B87E6-8D44-2225-D9A5-6072D795C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883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75DFE-DA72-D520-193D-62BD42F8A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AEF64B8-971F-827E-3B17-3B7D6A2A3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5D33E6-9301-FA0B-551A-34C52C03D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4FC3E7-4F21-933B-0703-3218F66C3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87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152DFD-1077-A35E-3C8D-C61743414A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1C6E64-0B92-017B-29B7-EC2B8C7FD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AEFA9B-5F71-7F03-0230-B2C9390E1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867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6CC95-3477-687A-6924-69D9A0526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5E9CC-EBC7-F2E9-214A-D3E012D72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4E044-924C-352E-3686-25CB78CE0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A0E203-18EF-35A9-F6F0-519EFAB2B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E06ABA-4714-0F5D-F21F-F3F840103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20E43D-1B33-7032-E9C5-8B3ED2A51F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7063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05F40-CE25-7346-EFA4-4B063BD52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C9C7AC-2757-607A-4C54-254040518B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2385E8-FAE5-25A6-DF80-3C731CBDB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B2BA24-72DC-A283-AF2B-95913325D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03B5A6-450C-9650-5CEA-225D596DF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F956D9-4404-4CAA-50FF-4DE5EF5AC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572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D4215-A33F-9756-94D5-386B8FDE5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DBB08E-C08C-7A4B-8EA5-CFDCCD1DB4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2091AD-8A30-E894-FE5A-90C8513A7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CA11D-B3AE-EB1F-256A-83F95E9BB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D72E3-3BBE-E5F8-87F3-5B6443036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667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FACA26-73B3-D0D2-6498-5996856869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1A4C7D-0385-253C-EECA-B5B2CB4592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6E3B4C-F199-2EF7-DD8B-120293E70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6238D-B64E-9482-D7DF-4E07EABDF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59110-66A0-4A43-4D4D-EA19C9D9F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35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F2986F-0C0C-F0E2-50FC-BE86463E9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CC077-5D53-066B-4156-A5B4CC625F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61072-79C6-4924-5042-8B38A5B07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4708F2-D5F9-443F-BC6F-EFB627798807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EB833-ED2C-F1C8-0EDD-AAD95124D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2DA9C2-5834-E920-3C77-CCD3EEF04F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44FF25-4571-46D6-A780-66627CA3C43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534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FDCEB5E-8955-ACD6-D5B0-05E51B69044F}"/>
              </a:ext>
            </a:extLst>
          </p:cNvPr>
          <p:cNvSpPr txBox="1"/>
          <p:nvPr/>
        </p:nvSpPr>
        <p:spPr>
          <a:xfrm>
            <a:off x="1989221" y="1395663"/>
            <a:ext cx="715477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4400" b="1" dirty="0">
                <a:solidFill>
                  <a:srgbClr val="FF0000"/>
                </a:solidFill>
                <a:effectLst/>
                <a:latin typeface="quote-cjk-patch"/>
              </a:rPr>
              <a:t>Unit B7 – Branding a Product</a:t>
            </a:r>
          </a:p>
          <a:p>
            <a:pPr algn="l"/>
            <a:r>
              <a:rPr lang="en-GB" sz="4400" b="0" i="0" dirty="0">
                <a:solidFill>
                  <a:schemeClr val="tx2">
                    <a:lumMod val="75000"/>
                    <a:lumOff val="25000"/>
                  </a:schemeClr>
                </a:solidFill>
                <a:effectLst/>
                <a:latin typeface="quote-cjk-patch"/>
              </a:rPr>
              <a:t>Creating Identity, Value, and Recognition in the Digital Marketplace</a:t>
            </a:r>
          </a:p>
        </p:txBody>
      </p:sp>
    </p:spTree>
    <p:extLst>
      <p:ext uri="{BB962C8B-B14F-4D97-AF65-F5344CB8AC3E}">
        <p14:creationId xmlns:p14="http://schemas.microsoft.com/office/powerpoint/2010/main" val="935922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D8117-7DB2-5E4F-E631-3173975B7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FF0000"/>
                </a:solidFill>
                <a:effectLst/>
                <a:latin typeface="quote-cjk-patch"/>
              </a:rPr>
              <a:t>Unit B7: Branding a Product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C89F30-FC40-43C7-1F7E-C2E8645C9D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0" i="0" dirty="0">
                <a:solidFill>
                  <a:schemeClr val="accent1"/>
                </a:solidFill>
                <a:effectLst/>
                <a:latin typeface="quote-cjk-patch"/>
              </a:rPr>
              <a:t>Understanding the Power of Brand Identity</a:t>
            </a:r>
            <a:endParaRPr lang="en-GB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723B64-DDE1-E454-9AFC-CE796C28C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979" y="2578100"/>
            <a:ext cx="37338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45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C4460-070F-6C09-6C16-8DF9829C8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Learning Objectives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C21B5-CACC-9246-CF3D-3DAE15217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63579"/>
            <a:ext cx="10647947" cy="481338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3200" b="1" i="0" dirty="0">
                <a:solidFill>
                  <a:schemeClr val="accent1"/>
                </a:solidFill>
                <a:effectLst/>
                <a:latin typeface="quote-cjk-patch"/>
              </a:rPr>
              <a:t>By the end of this session, you will be able to:</a:t>
            </a:r>
          </a:p>
          <a:p>
            <a:pPr marL="0" indent="0" algn="l">
              <a:buNone/>
            </a:pPr>
            <a:endParaRPr lang="en-GB" sz="32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+mj-lt"/>
              <a:buAutoNum type="arabicPeriod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Define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what a brand is and distinguish it from a product.</a:t>
            </a:r>
          </a:p>
          <a:p>
            <a:pPr algn="l">
              <a:buFont typeface="+mj-lt"/>
              <a:buAutoNum type="arabicPeriod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Identify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the key components of a brand identity (Name, Logo, Tone, Values).</a:t>
            </a:r>
          </a:p>
          <a:p>
            <a:pPr algn="l">
              <a:buFont typeface="+mj-lt"/>
              <a:buAutoNum type="arabicPeriod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Evaluate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the impact of branding on customer perception and market success.</a:t>
            </a:r>
          </a:p>
          <a:p>
            <a:pPr algn="l">
              <a:buFont typeface="+mj-lt"/>
              <a:buAutoNum type="arabicPeriod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Apply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basic branding principles to a hypothetical product.</a:t>
            </a:r>
          </a:p>
        </p:txBody>
      </p:sp>
    </p:spTree>
    <p:extLst>
      <p:ext uri="{BB962C8B-B14F-4D97-AF65-F5344CB8AC3E}">
        <p14:creationId xmlns:p14="http://schemas.microsoft.com/office/powerpoint/2010/main" val="2021783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92D40-0E24-F7DE-D5D5-7E9D284C8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What is a Brand? 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(The Core Concept)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0B357-461B-4E51-2F41-510F356A4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7120"/>
            <a:ext cx="10515600" cy="4620879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Definition: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A brand is not just a logo. It is the </a:t>
            </a: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sum of all perceptions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a customer has about a company or product.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The "Product" vs. "Brand" Distinction:</a:t>
            </a:r>
            <a:endParaRPr lang="en-GB" sz="32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Product: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A tangible item or service (e.g., A soft drink, a pair of shoes, a subscription).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Brand: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The intangible reputation, emotion, and expectation (e.g., "Refreshing," "Athletic," "Luxury").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Key Quote: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</a:t>
            </a: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"A product is made in a factory; a brand is bought by a customer."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– Walter Landor.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Visual: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An iceberg. The tip is the "Product." The massive underwater section is the "Brand" (Values, Trust, History, Reputation).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AADEC8-21D5-B016-00CE-D839BC6917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1632" y="0"/>
            <a:ext cx="3112168" cy="2067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15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6FD3F-CD20-A094-FD0B-3A9584BE0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190" y="541161"/>
            <a:ext cx="10515600" cy="1325563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Why Branding Matters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2BA22-7BB1-F626-C2EE-B420E5FB9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90" y="2338973"/>
            <a:ext cx="10515600" cy="4351338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Differentiation: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In a crowded market, features are easily copied. Branding is unique.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Trust &amp; Reliability: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A strong brand signals safety and quality (e.g., Volvo, Johnson &amp; Johnson).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Pricing Power: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Strong brands can charge a premium (e.g., Apple vs. generic electronics).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Customer Loyalty: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Customers buy into brands repeatedly based on positive associations (e.g., Starbucks, Lego).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3C82617-154E-6F86-0727-A20DACE33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4155" y="299817"/>
            <a:ext cx="2787613" cy="1808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825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33CA2-9391-187A-57F4-67D6C7509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73" y="68596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The Anatomy of a Brand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 (The 5 Key Elements)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1B2D-ADE3-D06B-EFA3-574074AC18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2258511"/>
            <a:ext cx="10840453" cy="4966786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en-GB" sz="3000" b="1" i="0" dirty="0">
                <a:solidFill>
                  <a:srgbClr val="0F1115"/>
                </a:solidFill>
                <a:effectLst/>
                <a:latin typeface="quote-cjk-patch"/>
              </a:rPr>
              <a:t>Brand Name: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The verbal handle (e.g., "Nike," "Amazon").</a:t>
            </a:r>
          </a:p>
          <a:p>
            <a:pPr algn="l">
              <a:buFont typeface="+mj-lt"/>
              <a:buAutoNum type="arabicPeriod"/>
            </a:pPr>
            <a:r>
              <a:rPr lang="en-GB" sz="3000" b="1" i="0" dirty="0">
                <a:solidFill>
                  <a:srgbClr val="0F1115"/>
                </a:solidFill>
                <a:effectLst/>
                <a:latin typeface="quote-cjk-patch"/>
              </a:rPr>
              <a:t>Logo/Symbol: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The visual mark (e.g., The Nike swoosh, the Amazon arrow).</a:t>
            </a:r>
          </a:p>
          <a:p>
            <a:pPr algn="l">
              <a:buFont typeface="+mj-lt"/>
              <a:buAutoNum type="arabicPeriod"/>
            </a:pPr>
            <a:r>
              <a:rPr lang="en-GB" sz="3000" b="1" i="0" dirty="0">
                <a:solidFill>
                  <a:srgbClr val="0F1115"/>
                </a:solidFill>
                <a:effectLst/>
                <a:latin typeface="quote-cjk-patch"/>
              </a:rPr>
              <a:t>Tagline/Slogan: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The verbal hook (e.g., "Just Do It," "I'm Lovin' It").</a:t>
            </a:r>
          </a:p>
          <a:p>
            <a:pPr algn="l">
              <a:buFont typeface="+mj-lt"/>
              <a:buAutoNum type="arabicPeriod"/>
            </a:pPr>
            <a:r>
              <a:rPr lang="en-GB" sz="3000" b="1" i="0" dirty="0">
                <a:solidFill>
                  <a:srgbClr val="0F1115"/>
                </a:solidFill>
                <a:effectLst/>
                <a:latin typeface="quote-cjk-patch"/>
              </a:rPr>
              <a:t>Tone of Voice: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How the brand speaks (e.g., Professional, Playful, Luxurious).</a:t>
            </a:r>
          </a:p>
          <a:p>
            <a:pPr algn="l">
              <a:buFont typeface="+mj-lt"/>
              <a:buAutoNum type="arabicPeriod"/>
            </a:pPr>
            <a:r>
              <a:rPr lang="en-GB" sz="3000" b="1" i="0" dirty="0">
                <a:solidFill>
                  <a:srgbClr val="0F1115"/>
                </a:solidFill>
                <a:effectLst/>
                <a:latin typeface="quote-cjk-patch"/>
              </a:rPr>
              <a:t>Brand Values: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The core principles (e.g., Sustainability, Innovation, Community).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B82187-CE63-7497-393C-0C45094AE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4742" y="3551"/>
            <a:ext cx="3327332" cy="2352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161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B9C7A8-DDD4-FC43-4E5B-103D390B2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Branding Case Study – Apple Inc.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F8927-CB15-6643-81F1-855805216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7958"/>
            <a:ext cx="10680032" cy="5181600"/>
          </a:xfrm>
        </p:spPr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sz="3000" b="1" i="0" dirty="0">
                <a:solidFill>
                  <a:srgbClr val="0F1115"/>
                </a:solidFill>
                <a:effectLst/>
                <a:latin typeface="quote-cjk-patch"/>
              </a:rPr>
              <a:t>The Product: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Computers, Phones, Watches.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000" b="1" i="0" dirty="0">
                <a:solidFill>
                  <a:srgbClr val="0F1115"/>
                </a:solidFill>
                <a:effectLst/>
                <a:latin typeface="quote-cjk-patch"/>
              </a:rPr>
              <a:t>The Brand:</a:t>
            </a:r>
            <a:endParaRPr lang="en-GB" sz="30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000" b="0" i="1" dirty="0">
                <a:solidFill>
                  <a:srgbClr val="0F1115"/>
                </a:solidFill>
                <a:effectLst/>
                <a:latin typeface="quote-cjk-patch"/>
              </a:rPr>
              <a:t>Minimalism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(Design).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000" b="0" i="1" dirty="0">
                <a:solidFill>
                  <a:srgbClr val="0F1115"/>
                </a:solidFill>
                <a:effectLst/>
                <a:latin typeface="quote-cjk-patch"/>
              </a:rPr>
              <a:t>Innovation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(Think Different).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000" b="0" i="1" dirty="0">
                <a:solidFill>
                  <a:srgbClr val="0F1115"/>
                </a:solidFill>
                <a:effectLst/>
                <a:latin typeface="quote-cjk-patch"/>
              </a:rPr>
              <a:t>Status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(Premium pricing).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000" b="1" i="0" dirty="0">
                <a:solidFill>
                  <a:srgbClr val="0F1115"/>
                </a:solidFill>
                <a:effectLst/>
                <a:latin typeface="quote-cjk-patch"/>
              </a:rPr>
              <a:t>The Result: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Apple is one of the most valuable brands in the world, not just a technology company.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000" b="1" i="0" dirty="0">
                <a:solidFill>
                  <a:srgbClr val="0F1115"/>
                </a:solidFill>
                <a:effectLst/>
                <a:latin typeface="quote-cjk-patch"/>
              </a:rPr>
              <a:t>Takeaway: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 They sell an </a:t>
            </a:r>
            <a:r>
              <a:rPr lang="en-GB" sz="3000" b="0" i="1" dirty="0">
                <a:solidFill>
                  <a:srgbClr val="0F1115"/>
                </a:solidFill>
                <a:effectLst/>
                <a:latin typeface="quote-cjk-patch"/>
              </a:rPr>
              <a:t>identity</a:t>
            </a:r>
            <a:r>
              <a:rPr lang="en-GB" sz="3000" b="0" i="0" dirty="0">
                <a:solidFill>
                  <a:srgbClr val="0F1115"/>
                </a:solidFill>
                <a:effectLst/>
                <a:latin typeface="quote-cjk-patch"/>
              </a:rPr>
              <a:t>, not just a device.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1BC8E4-38F0-A00C-C2A7-EB5A0C04C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207" y="1152572"/>
            <a:ext cx="2867025" cy="229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855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68066-C5BD-B728-4436-6C8403C2C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Branding Case Study – Coca-Cola vs. Pepsi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B820F0-0966-9A96-E737-F0C7439B1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Coca-Cola:</a:t>
            </a:r>
            <a:endParaRPr lang="en-GB" sz="32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Brand: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Classic, Timeless, Tradition, Happiness.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Visuals: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Red, script font, polar bears.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Pepsi:</a:t>
            </a:r>
            <a:endParaRPr lang="en-GB" sz="32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Brand: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Youthful, Modern, Bold, Energy.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Visuals: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Blue, sleek font, celebrity endorsements.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Discussion: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How does branding affect the target audience for these two similar products?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9F7639-576C-8A48-2F66-2D4923DAD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060" y="2542841"/>
            <a:ext cx="2658477" cy="177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890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538EB-78AA-B4B4-1B9F-21BA5C5004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Activity 1 – Brand vs. Generic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217E2E-189F-086E-C303-E08F9B0E2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>
              <a:buNone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Instruction: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Compare the two items below. Describe the difference in perception.</a:t>
            </a:r>
          </a:p>
          <a:p>
            <a:pPr algn="l">
              <a:buFont typeface="+mj-lt"/>
              <a:buAutoNum type="arabicPeriod"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Item A: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A generic "Cola" from a supermarket own-brand label.</a:t>
            </a:r>
          </a:p>
          <a:p>
            <a:pPr algn="l">
              <a:buFont typeface="+mj-lt"/>
              <a:buAutoNum type="arabicPeriod"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Item B: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A "Coca-Cola" can.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Questions:</a:t>
            </a:r>
            <a:endParaRPr lang="en-GB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Which one do you trust more?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Which one are you willing to pay more for?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What makes the difference?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5513CB-E5FD-970E-CC10-8F5A4EC42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933" y="3994484"/>
            <a:ext cx="3889079" cy="218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20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7EA16-D405-1FBE-2D46-A56C6C504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The Branding Process (Step-by-Step)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629E9-9C4F-359C-9AC2-CAE1335C50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+mj-lt"/>
              <a:buAutoNum type="arabicPeriod"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Market Research: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Who is the target audience? (Families? Teens? Professionals?)</a:t>
            </a:r>
          </a:p>
          <a:p>
            <a:pPr algn="l">
              <a:buFont typeface="+mj-lt"/>
              <a:buAutoNum type="arabicPeriod"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Define Positioning: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Where do we fit? (Cheapest? Most Luxurious? Most Ethical?)</a:t>
            </a:r>
          </a:p>
          <a:p>
            <a:pPr algn="l">
              <a:buFont typeface="+mj-lt"/>
              <a:buAutoNum type="arabicPeriod"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Create Identity: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Name, Logo, </a:t>
            </a:r>
            <a:r>
              <a:rPr lang="en-GB" b="0" i="0" dirty="0" err="1">
                <a:solidFill>
                  <a:srgbClr val="0F1115"/>
                </a:solidFill>
                <a:effectLst/>
                <a:latin typeface="quote-cjk-patch"/>
              </a:rPr>
              <a:t>Color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Palette, Fonts.</a:t>
            </a:r>
          </a:p>
          <a:p>
            <a:pPr algn="l">
              <a:buFont typeface="+mj-lt"/>
              <a:buAutoNum type="arabicPeriod"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Develop Messaging: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Slogans, Website Copy, Advertising Tone.</a:t>
            </a:r>
          </a:p>
          <a:p>
            <a:pPr algn="l">
              <a:buFont typeface="+mj-lt"/>
              <a:buAutoNum type="arabicPeriod"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Launch &amp; Monitor: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Release the product and gather feedback.</a:t>
            </a:r>
          </a:p>
          <a:p>
            <a:pPr algn="l">
              <a:buFont typeface="+mj-lt"/>
              <a:buAutoNum type="arabicPeriod"/>
            </a:pPr>
            <a:r>
              <a:rPr lang="en-GB" b="1" i="0" dirty="0">
                <a:solidFill>
                  <a:srgbClr val="0F1115"/>
                </a:solidFill>
                <a:effectLst/>
                <a:latin typeface="quote-cjk-patch"/>
              </a:rPr>
              <a:t>Evolve:</a:t>
            </a:r>
            <a: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  <a:t> Rebrand if necessary (e.g., Gap logo change, Old Spice rebrand).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59AE8C-9B98-4EC2-3536-91686328C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8573" y="138824"/>
            <a:ext cx="2522796" cy="177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12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F7C68-DCBA-E038-3B2E-E24843765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Branding for Services (The "Invisible" Product)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5D843D-24B0-8726-E0CB-FE18C6303F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Challenge: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You can't touch a service like banking, insurance, or hospitality.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Solution: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Brand the </a:t>
            </a: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result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, not the process.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Instead of: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"We have a call </a:t>
            </a:r>
            <a:r>
              <a:rPr lang="en-GB" sz="3200" b="0" i="0" dirty="0" err="1">
                <a:solidFill>
                  <a:srgbClr val="0F1115"/>
                </a:solidFill>
                <a:effectLst/>
                <a:latin typeface="quote-cjk-patch"/>
              </a:rPr>
              <a:t>center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."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GB" sz="3200" b="0" i="1" dirty="0">
                <a:solidFill>
                  <a:srgbClr val="0F1115"/>
                </a:solidFill>
                <a:effectLst/>
                <a:latin typeface="quote-cjk-patch"/>
              </a:rPr>
              <a:t>Brand: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"We offer peace of mind, 24/7."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Visuals: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Use abstract imagery (shields for security, hands for care, speed lines for efficiency).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53036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D1C54-7604-F614-F66A-B1B7E6DB1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Activity 2 – Create a Brand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EDE7F-2FD5-0150-991A-535B415B8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Download and complete the Worksheet </a:t>
            </a:r>
            <a:r>
              <a:rPr lang="en-GB"/>
              <a:t>from www.icted.me.uk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9569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6171DD3-BD3F-4C49-BCE9-31C63C5027E5}"/>
              </a:ext>
            </a:extLst>
          </p:cNvPr>
          <p:cNvSpPr txBox="1"/>
          <p:nvPr/>
        </p:nvSpPr>
        <p:spPr>
          <a:xfrm>
            <a:off x="836763" y="672860"/>
            <a:ext cx="9601200" cy="5601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3600" b="1" dirty="0">
                <a:solidFill>
                  <a:srgbClr val="FF0000"/>
                </a:solidFill>
                <a:effectLst/>
                <a:latin typeface="quote-cjk-patch"/>
              </a:rPr>
              <a:t>Activity 2 – Create a Brand</a:t>
            </a:r>
          </a:p>
          <a:p>
            <a:pPr algn="l"/>
            <a:endParaRPr lang="en-GB" sz="1600" b="1" dirty="0">
              <a:solidFill>
                <a:srgbClr val="FF0000"/>
              </a:solidFill>
              <a:effectLst/>
              <a:latin typeface="quote-cjk-patch"/>
            </a:endParaRPr>
          </a:p>
          <a:p>
            <a:pPr algn="l"/>
            <a:r>
              <a:rPr lang="en-GB" sz="3200" b="1" i="0" dirty="0">
                <a:solidFill>
                  <a:schemeClr val="accent5">
                    <a:lumMod val="75000"/>
                  </a:schemeClr>
                </a:solidFill>
                <a:effectLst/>
                <a:latin typeface="quote-cjk-patch"/>
              </a:rPr>
              <a:t>Scenario:</a:t>
            </a:r>
            <a:r>
              <a:rPr lang="en-GB" sz="3200" b="0" i="0" dirty="0">
                <a:solidFill>
                  <a:schemeClr val="accent5">
                    <a:lumMod val="75000"/>
                  </a:schemeClr>
                </a:solidFill>
                <a:effectLst/>
                <a:latin typeface="quote-cjk-patch"/>
              </a:rPr>
              <a:t> You are launching a new </a:t>
            </a:r>
            <a:r>
              <a:rPr lang="en-GB" sz="3200" b="1" i="0" dirty="0">
                <a:solidFill>
                  <a:schemeClr val="accent5">
                    <a:lumMod val="75000"/>
                  </a:schemeClr>
                </a:solidFill>
                <a:effectLst/>
                <a:latin typeface="quote-cjk-patch"/>
              </a:rPr>
              <a:t>Energy Drink</a:t>
            </a:r>
            <a:r>
              <a:rPr lang="en-GB" sz="3200" b="0" i="0" dirty="0">
                <a:solidFill>
                  <a:schemeClr val="accent5">
                    <a:lumMod val="75000"/>
                  </a:schemeClr>
                </a:solidFill>
                <a:effectLst/>
                <a:latin typeface="quote-cjk-patch"/>
              </a:rPr>
              <a:t> for university students.</a:t>
            </a:r>
          </a:p>
          <a:p>
            <a:pPr algn="l"/>
            <a:br>
              <a:rPr lang="en-GB" b="0" i="0" dirty="0">
                <a:solidFill>
                  <a:srgbClr val="0F1115"/>
                </a:solidFill>
                <a:effectLst/>
                <a:latin typeface="quote-cjk-patch"/>
              </a:rPr>
            </a:b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Task:</a:t>
            </a:r>
          </a:p>
          <a:p>
            <a:pPr algn="l"/>
            <a:endParaRPr lang="en-GB" sz="3200" b="0" i="0" dirty="0">
              <a:solidFill>
                <a:srgbClr val="0F1115"/>
              </a:solidFill>
              <a:effectLst/>
              <a:latin typeface="quote-cjk-patch"/>
            </a:endParaRPr>
          </a:p>
          <a:p>
            <a:pPr algn="l">
              <a:buFont typeface="+mj-lt"/>
              <a:buAutoNum type="arabicPeriod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Name: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Create a catchy name.</a:t>
            </a:r>
          </a:p>
          <a:p>
            <a:pPr algn="l">
              <a:buFont typeface="+mj-lt"/>
              <a:buAutoNum type="arabicPeriod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Logo: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Sketch a quick logo concept.</a:t>
            </a:r>
          </a:p>
          <a:p>
            <a:pPr algn="l">
              <a:buFont typeface="+mj-lt"/>
              <a:buAutoNum type="arabicPeriod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Tagline: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Write a 3-5 word slogan.</a:t>
            </a:r>
          </a:p>
          <a:p>
            <a:pPr algn="l">
              <a:buFont typeface="+mj-lt"/>
              <a:buAutoNum type="arabicPeriod"/>
            </a:pPr>
            <a:r>
              <a:rPr lang="en-GB" sz="3200" b="1" i="0" dirty="0" err="1">
                <a:solidFill>
                  <a:srgbClr val="0F1115"/>
                </a:solidFill>
                <a:effectLst/>
                <a:latin typeface="quote-cjk-patch"/>
              </a:rPr>
              <a:t>Color</a:t>
            </a: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Pick a primary </a:t>
            </a:r>
            <a:r>
              <a:rPr lang="en-GB" sz="3200" b="0" i="0" dirty="0" err="1">
                <a:solidFill>
                  <a:srgbClr val="0F1115"/>
                </a:solidFill>
                <a:effectLst/>
                <a:latin typeface="quote-cjk-patch"/>
              </a:rPr>
              <a:t>color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and explain why.</a:t>
            </a:r>
          </a:p>
          <a:p>
            <a:pPr algn="l">
              <a:buFont typeface="+mj-lt"/>
              <a:buAutoNum type="arabicPeriod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Pitch: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Present your brand to the class in 30 seconds.</a:t>
            </a:r>
          </a:p>
        </p:txBody>
      </p:sp>
    </p:spTree>
    <p:extLst>
      <p:ext uri="{BB962C8B-B14F-4D97-AF65-F5344CB8AC3E}">
        <p14:creationId xmlns:p14="http://schemas.microsoft.com/office/powerpoint/2010/main" val="3152438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FBFF8-BFA8-3063-AC68-01E0C4372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Common Branding Mistakes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4C3C4-CC93-1D52-7D18-BF6F8E5F2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Over-Complication: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If customers don't understand it, they won't buy it.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Inconsistent Visuals: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Using different logos on different platforms.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Ignoring the Audience: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A "fun" brand for a serious financial firm can confuse clients.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3200" b="1" i="0" dirty="0">
                <a:solidFill>
                  <a:srgbClr val="0F1115"/>
                </a:solidFill>
                <a:effectLst/>
                <a:latin typeface="quote-cjk-patch"/>
              </a:rPr>
              <a:t>Copying Competitors:</a:t>
            </a:r>
            <a:r>
              <a:rPr lang="en-GB" sz="3200" b="0" i="0" dirty="0">
                <a:solidFill>
                  <a:srgbClr val="0F1115"/>
                </a:solidFill>
                <a:effectLst/>
                <a:latin typeface="quote-cjk-patch"/>
              </a:rPr>
              <a:t> If you look like everyone else, you have no identity.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75153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F87A2-3D82-134F-2B41-6147E64D1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  <a:latin typeface="quote-cjk-patch"/>
              </a:rPr>
              <a:t>Q&amp;A</a:t>
            </a:r>
            <a:br>
              <a:rPr lang="en-GB" b="1" dirty="0">
                <a:solidFill>
                  <a:srgbClr val="C00000"/>
                </a:solidFill>
                <a:effectLst/>
                <a:latin typeface="quote-cjk-patch"/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31800-1CB9-1BAC-2C74-1F4AEE31E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 b="0" i="0" dirty="0">
                <a:solidFill>
                  <a:schemeClr val="accent1"/>
                </a:solidFill>
                <a:effectLst/>
                <a:latin typeface="quote-cjk-patch"/>
              </a:rPr>
              <a:t>"Can you think of a brand that recently changed its image? Did it work?"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2826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979</Words>
  <Application>Microsoft Office PowerPoint</Application>
  <PresentationFormat>Widescreen</PresentationFormat>
  <Paragraphs>85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quote-cjk-patch</vt:lpstr>
      <vt:lpstr>Office Theme</vt:lpstr>
      <vt:lpstr>PowerPoint Presentation</vt:lpstr>
      <vt:lpstr>Unit B7: Branding a Product</vt:lpstr>
      <vt:lpstr>Learning Objectives </vt:lpstr>
      <vt:lpstr>What is a Brand?  (The Core Concept) </vt:lpstr>
      <vt:lpstr>Why Branding Matters</vt:lpstr>
      <vt:lpstr>The Anatomy of a Brand  (The 5 Key Elements) </vt:lpstr>
      <vt:lpstr>Branding Case Study – Apple Inc. </vt:lpstr>
      <vt:lpstr>Branding Case Study – Coca-Cola vs. Pepsi </vt:lpstr>
      <vt:lpstr>Activity 1 – Brand vs. Generic </vt:lpstr>
      <vt:lpstr>The Branding Process (Step-by-Step) </vt:lpstr>
      <vt:lpstr>Branding for Services (The "Invisible" Product) </vt:lpstr>
      <vt:lpstr>Activity 2 – Create a Brand </vt:lpstr>
      <vt:lpstr>PowerPoint Presentation</vt:lpstr>
      <vt:lpstr>Common Branding Mistakes </vt:lpstr>
      <vt:lpstr>Q&amp;A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Shoukat Ali</dc:creator>
  <cp:lastModifiedBy>Shoukat Ali</cp:lastModifiedBy>
  <cp:revision>3</cp:revision>
  <dcterms:created xsi:type="dcterms:W3CDTF">2026-09-17T09:33:58Z</dcterms:created>
  <dcterms:modified xsi:type="dcterms:W3CDTF">2026-09-17T14:18:01Z</dcterms:modified>
</cp:coreProperties>
</file>