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95" r:id="rId16"/>
    <p:sldId id="296"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8288000" cy="10287000"/>
  <p:notesSz cx="6858000" cy="9144000"/>
  <p:embeddedFontLst>
    <p:embeddedFont>
      <p:font typeface=" Avenir Next Arabic" panose="020B0604020202020204" charset="-78"/>
      <p:regular r:id="rId41"/>
    </p:embeddedFont>
    <p:embeddedFont>
      <p:font typeface=" Avenir Next Arabic Bold" panose="020B0604020202020204" charset="-78"/>
      <p:regular r:id="rId42"/>
    </p:embeddedFont>
    <p:embeddedFont>
      <p:font typeface="Calibri" panose="020F0502020204030204" pitchFamily="34" charset="0"/>
      <p:regular r:id="rId43"/>
      <p:bold r:id="rId44"/>
      <p:italic r:id="rId45"/>
      <p:boldItalic r:id="rId46"/>
    </p:embeddedFont>
    <p:embeddedFont>
      <p:font typeface="Gotham" panose="020B0604020202020204" charset="0"/>
      <p:regular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hammad Ali" userId="7b98a21d-ed27-4823-82ff-d42525ed81ae" providerId="ADAL" clId="{E03375B5-2565-44BB-A460-951B86745502}"/>
    <pc:docChg chg="undo custSel addSld delSld modSld">
      <pc:chgData name="Muhammad Ali" userId="7b98a21d-ed27-4823-82ff-d42525ed81ae" providerId="ADAL" clId="{E03375B5-2565-44BB-A460-951B86745502}" dt="2026-09-25T11:49:57.659" v="763" actId="1076"/>
      <pc:docMkLst>
        <pc:docMk/>
      </pc:docMkLst>
      <pc:sldChg chg="delSp modSp mod">
        <pc:chgData name="Muhammad Ali" userId="7b98a21d-ed27-4823-82ff-d42525ed81ae" providerId="ADAL" clId="{E03375B5-2565-44BB-A460-951B86745502}" dt="2026-09-24T14:11:44.625" v="26"/>
        <pc:sldMkLst>
          <pc:docMk/>
          <pc:sldMk cId="0" sldId="256"/>
        </pc:sldMkLst>
        <pc:spChg chg="mod">
          <ac:chgData name="Muhammad Ali" userId="7b98a21d-ed27-4823-82ff-d42525ed81ae" providerId="ADAL" clId="{E03375B5-2565-44BB-A460-951B86745502}" dt="2026-09-24T14:11:41.135" v="22" actId="1076"/>
          <ac:spMkLst>
            <pc:docMk/>
            <pc:sldMk cId="0" sldId="256"/>
            <ac:spMk id="6" creationId="{00000000-0000-0000-0000-000000000000}"/>
          </ac:spMkLst>
        </pc:spChg>
        <pc:spChg chg="mod">
          <ac:chgData name="Muhammad Ali" userId="7b98a21d-ed27-4823-82ff-d42525ed81ae" providerId="ADAL" clId="{E03375B5-2565-44BB-A460-951B86745502}" dt="2026-09-24T14:11:15.624" v="18" actId="1076"/>
          <ac:spMkLst>
            <pc:docMk/>
            <pc:sldMk cId="0" sldId="256"/>
            <ac:spMk id="7" creationId="{00000000-0000-0000-0000-000000000000}"/>
          </ac:spMkLst>
        </pc:spChg>
        <pc:spChg chg="del mod">
          <ac:chgData name="Muhammad Ali" userId="7b98a21d-ed27-4823-82ff-d42525ed81ae" providerId="ADAL" clId="{E03375B5-2565-44BB-A460-951B86745502}" dt="2026-09-24T14:11:44.625" v="24"/>
          <ac:spMkLst>
            <pc:docMk/>
            <pc:sldMk cId="0" sldId="256"/>
            <ac:spMk id="8" creationId="{00000000-0000-0000-0000-000000000000}"/>
          </ac:spMkLst>
        </pc:spChg>
        <pc:spChg chg="del mod">
          <ac:chgData name="Muhammad Ali" userId="7b98a21d-ed27-4823-82ff-d42525ed81ae" providerId="ADAL" clId="{E03375B5-2565-44BB-A460-951B86745502}" dt="2026-09-24T14:11:44.625" v="26"/>
          <ac:spMkLst>
            <pc:docMk/>
            <pc:sldMk cId="0" sldId="256"/>
            <ac:spMk id="9" creationId="{00000000-0000-0000-0000-000000000000}"/>
          </ac:spMkLst>
        </pc:spChg>
      </pc:sldChg>
      <pc:sldChg chg="delSp modSp mod modAnim">
        <pc:chgData name="Muhammad Ali" userId="7b98a21d-ed27-4823-82ff-d42525ed81ae" providerId="ADAL" clId="{E03375B5-2565-44BB-A460-951B86745502}" dt="2026-09-24T14:17:06.224" v="96" actId="20577"/>
        <pc:sldMkLst>
          <pc:docMk/>
          <pc:sldMk cId="0" sldId="257"/>
        </pc:sldMkLst>
        <pc:spChg chg="del">
          <ac:chgData name="Muhammad Ali" userId="7b98a21d-ed27-4823-82ff-d42525ed81ae" providerId="ADAL" clId="{E03375B5-2565-44BB-A460-951B86745502}" dt="2026-09-24T14:12:15.902" v="37" actId="478"/>
          <ac:spMkLst>
            <pc:docMk/>
            <pc:sldMk cId="0" sldId="257"/>
            <ac:spMk id="2" creationId="{00000000-0000-0000-0000-000000000000}"/>
          </ac:spMkLst>
        </pc:spChg>
        <pc:spChg chg="del">
          <ac:chgData name="Muhammad Ali" userId="7b98a21d-ed27-4823-82ff-d42525ed81ae" providerId="ADAL" clId="{E03375B5-2565-44BB-A460-951B86745502}" dt="2026-09-24T14:12:15.186" v="36" actId="478"/>
          <ac:spMkLst>
            <pc:docMk/>
            <pc:sldMk cId="0" sldId="257"/>
            <ac:spMk id="3" creationId="{00000000-0000-0000-0000-000000000000}"/>
          </ac:spMkLst>
        </pc:spChg>
        <pc:spChg chg="mod">
          <ac:chgData name="Muhammad Ali" userId="7b98a21d-ed27-4823-82ff-d42525ed81ae" providerId="ADAL" clId="{E03375B5-2565-44BB-A460-951B86745502}" dt="2026-09-24T14:11:55.989" v="31" actId="20577"/>
          <ac:spMkLst>
            <pc:docMk/>
            <pc:sldMk cId="0" sldId="257"/>
            <ac:spMk id="4" creationId="{00000000-0000-0000-0000-000000000000}"/>
          </ac:spMkLst>
        </pc:spChg>
        <pc:spChg chg="mod">
          <ac:chgData name="Muhammad Ali" userId="7b98a21d-ed27-4823-82ff-d42525ed81ae" providerId="ADAL" clId="{E03375B5-2565-44BB-A460-951B86745502}" dt="2026-09-24T14:12:02.785" v="35" actId="14100"/>
          <ac:spMkLst>
            <pc:docMk/>
            <pc:sldMk cId="0" sldId="257"/>
            <ac:spMk id="5" creationId="{00000000-0000-0000-0000-000000000000}"/>
          </ac:spMkLst>
        </pc:spChg>
        <pc:spChg chg="mod">
          <ac:chgData name="Muhammad Ali" userId="7b98a21d-ed27-4823-82ff-d42525ed81ae" providerId="ADAL" clId="{E03375B5-2565-44BB-A460-951B86745502}" dt="2026-09-24T14:17:06.224" v="96" actId="20577"/>
          <ac:spMkLst>
            <pc:docMk/>
            <pc:sldMk cId="0" sldId="257"/>
            <ac:spMk id="9" creationId="{00000000-0000-0000-0000-000000000000}"/>
          </ac:spMkLst>
        </pc:spChg>
        <pc:spChg chg="mod">
          <ac:chgData name="Muhammad Ali" userId="7b98a21d-ed27-4823-82ff-d42525ed81ae" providerId="ADAL" clId="{E03375B5-2565-44BB-A460-951B86745502}" dt="2026-09-24T14:13:50.180" v="64" actId="403"/>
          <ac:spMkLst>
            <pc:docMk/>
            <pc:sldMk cId="0" sldId="257"/>
            <ac:spMk id="10" creationId="{00000000-0000-0000-0000-000000000000}"/>
          </ac:spMkLst>
        </pc:spChg>
        <pc:spChg chg="mod">
          <ac:chgData name="Muhammad Ali" userId="7b98a21d-ed27-4823-82ff-d42525ed81ae" providerId="ADAL" clId="{E03375B5-2565-44BB-A460-951B86745502}" dt="2026-09-24T14:17:00.750" v="95" actId="14100"/>
          <ac:spMkLst>
            <pc:docMk/>
            <pc:sldMk cId="0" sldId="257"/>
            <ac:spMk id="14" creationId="{00000000-0000-0000-0000-000000000000}"/>
          </ac:spMkLst>
        </pc:spChg>
        <pc:spChg chg="mod">
          <ac:chgData name="Muhammad Ali" userId="7b98a21d-ed27-4823-82ff-d42525ed81ae" providerId="ADAL" clId="{E03375B5-2565-44BB-A460-951B86745502}" dt="2026-09-24T14:13:55.795" v="68" actId="404"/>
          <ac:spMkLst>
            <pc:docMk/>
            <pc:sldMk cId="0" sldId="257"/>
            <ac:spMk id="15" creationId="{00000000-0000-0000-0000-000000000000}"/>
          </ac:spMkLst>
        </pc:spChg>
        <pc:spChg chg="mod">
          <ac:chgData name="Muhammad Ali" userId="7b98a21d-ed27-4823-82ff-d42525ed81ae" providerId="ADAL" clId="{E03375B5-2565-44BB-A460-951B86745502}" dt="2026-09-24T14:13:46.098" v="62" actId="1076"/>
          <ac:spMkLst>
            <pc:docMk/>
            <pc:sldMk cId="0" sldId="257"/>
            <ac:spMk id="19" creationId="{00000000-0000-0000-0000-000000000000}"/>
          </ac:spMkLst>
        </pc:spChg>
        <pc:spChg chg="mod">
          <ac:chgData name="Muhammad Ali" userId="7b98a21d-ed27-4823-82ff-d42525ed81ae" providerId="ADAL" clId="{E03375B5-2565-44BB-A460-951B86745502}" dt="2026-09-24T14:14:00.182" v="70" actId="403"/>
          <ac:spMkLst>
            <pc:docMk/>
            <pc:sldMk cId="0" sldId="257"/>
            <ac:spMk id="20" creationId="{00000000-0000-0000-0000-000000000000}"/>
          </ac:spMkLst>
        </pc:spChg>
        <pc:grpChg chg="mod">
          <ac:chgData name="Muhammad Ali" userId="7b98a21d-ed27-4823-82ff-d42525ed81ae" providerId="ADAL" clId="{E03375B5-2565-44BB-A460-951B86745502}" dt="2026-09-24T14:16:48.374" v="92" actId="14100"/>
          <ac:grpSpMkLst>
            <pc:docMk/>
            <pc:sldMk cId="0" sldId="257"/>
            <ac:grpSpMk id="6" creationId="{00000000-0000-0000-0000-000000000000}"/>
          </ac:grpSpMkLst>
        </pc:grpChg>
        <pc:grpChg chg="mod">
          <ac:chgData name="Muhammad Ali" userId="7b98a21d-ed27-4823-82ff-d42525ed81ae" providerId="ADAL" clId="{E03375B5-2565-44BB-A460-951B86745502}" dt="2026-09-24T14:16:48.374" v="92" actId="14100"/>
          <ac:grpSpMkLst>
            <pc:docMk/>
            <pc:sldMk cId="0" sldId="257"/>
            <ac:grpSpMk id="11" creationId="{00000000-0000-0000-0000-000000000000}"/>
          </ac:grpSpMkLst>
        </pc:grpChg>
        <pc:grpChg chg="mod">
          <ac:chgData name="Muhammad Ali" userId="7b98a21d-ed27-4823-82ff-d42525ed81ae" providerId="ADAL" clId="{E03375B5-2565-44BB-A460-951B86745502}" dt="2026-09-24T14:16:48.374" v="92" actId="14100"/>
          <ac:grpSpMkLst>
            <pc:docMk/>
            <pc:sldMk cId="0" sldId="257"/>
            <ac:grpSpMk id="16" creationId="{00000000-0000-0000-0000-000000000000}"/>
          </ac:grpSpMkLst>
        </pc:grpChg>
        <pc:grpChg chg="mod">
          <ac:chgData name="Muhammad Ali" userId="7b98a21d-ed27-4823-82ff-d42525ed81ae" providerId="ADAL" clId="{E03375B5-2565-44BB-A460-951B86745502}" dt="2026-09-24T14:16:48.374" v="92" actId="14100"/>
          <ac:grpSpMkLst>
            <pc:docMk/>
            <pc:sldMk cId="0" sldId="257"/>
            <ac:grpSpMk id="21" creationId="{00000000-0000-0000-0000-000000000000}"/>
          </ac:grpSpMkLst>
        </pc:grpChg>
      </pc:sldChg>
      <pc:sldChg chg="delSp modSp mod modAnim">
        <pc:chgData name="Muhammad Ali" userId="7b98a21d-ed27-4823-82ff-d42525ed81ae" providerId="ADAL" clId="{E03375B5-2565-44BB-A460-951B86745502}" dt="2026-09-24T14:21:48.771" v="159"/>
        <pc:sldMkLst>
          <pc:docMk/>
          <pc:sldMk cId="0" sldId="258"/>
        </pc:sldMkLst>
        <pc:spChg chg="del mod">
          <ac:chgData name="Muhammad Ali" userId="7b98a21d-ed27-4823-82ff-d42525ed81ae" providerId="ADAL" clId="{E03375B5-2565-44BB-A460-951B86745502}" dt="2026-09-24T14:18:06.181" v="105" actId="478"/>
          <ac:spMkLst>
            <pc:docMk/>
            <pc:sldMk cId="0" sldId="258"/>
            <ac:spMk id="2" creationId="{00000000-0000-0000-0000-000000000000}"/>
          </ac:spMkLst>
        </pc:spChg>
        <pc:spChg chg="del mod">
          <ac:chgData name="Muhammad Ali" userId="7b98a21d-ed27-4823-82ff-d42525ed81ae" providerId="ADAL" clId="{E03375B5-2565-44BB-A460-951B86745502}" dt="2026-09-24T14:18:05.356" v="104" actId="478"/>
          <ac:spMkLst>
            <pc:docMk/>
            <pc:sldMk cId="0" sldId="258"/>
            <ac:spMk id="3" creationId="{00000000-0000-0000-0000-000000000000}"/>
          </ac:spMkLst>
        </pc:spChg>
        <pc:spChg chg="mod">
          <ac:chgData name="Muhammad Ali" userId="7b98a21d-ed27-4823-82ff-d42525ed81ae" providerId="ADAL" clId="{E03375B5-2565-44BB-A460-951B86745502}" dt="2026-09-24T14:21:27.177" v="153" actId="1076"/>
          <ac:spMkLst>
            <pc:docMk/>
            <pc:sldMk cId="0" sldId="258"/>
            <ac:spMk id="4" creationId="{00000000-0000-0000-0000-000000000000}"/>
          </ac:spMkLst>
        </pc:spChg>
        <pc:spChg chg="mod">
          <ac:chgData name="Muhammad Ali" userId="7b98a21d-ed27-4823-82ff-d42525ed81ae" providerId="ADAL" clId="{E03375B5-2565-44BB-A460-951B86745502}" dt="2026-09-24T14:19:55.408" v="136" actId="120"/>
          <ac:spMkLst>
            <pc:docMk/>
            <pc:sldMk cId="0" sldId="258"/>
            <ac:spMk id="7" creationId="{00000000-0000-0000-0000-000000000000}"/>
          </ac:spMkLst>
        </pc:spChg>
        <pc:spChg chg="mod">
          <ac:chgData name="Muhammad Ali" userId="7b98a21d-ed27-4823-82ff-d42525ed81ae" providerId="ADAL" clId="{E03375B5-2565-44BB-A460-951B86745502}" dt="2026-09-24T14:20:28.779" v="143" actId="1076"/>
          <ac:spMkLst>
            <pc:docMk/>
            <pc:sldMk cId="0" sldId="258"/>
            <ac:spMk id="8" creationId="{00000000-0000-0000-0000-000000000000}"/>
          </ac:spMkLst>
        </pc:spChg>
        <pc:spChg chg="mod">
          <ac:chgData name="Muhammad Ali" userId="7b98a21d-ed27-4823-82ff-d42525ed81ae" providerId="ADAL" clId="{E03375B5-2565-44BB-A460-951B86745502}" dt="2026-09-24T14:20:30.832" v="144" actId="1076"/>
          <ac:spMkLst>
            <pc:docMk/>
            <pc:sldMk cId="0" sldId="258"/>
            <ac:spMk id="9" creationId="{00000000-0000-0000-0000-000000000000}"/>
          </ac:spMkLst>
        </pc:spChg>
        <pc:spChg chg="mod">
          <ac:chgData name="Muhammad Ali" userId="7b98a21d-ed27-4823-82ff-d42525ed81ae" providerId="ADAL" clId="{E03375B5-2565-44BB-A460-951B86745502}" dt="2026-09-24T14:20:53.792" v="148" actId="404"/>
          <ac:spMkLst>
            <pc:docMk/>
            <pc:sldMk cId="0" sldId="258"/>
            <ac:spMk id="13" creationId="{00000000-0000-0000-0000-000000000000}"/>
          </ac:spMkLst>
        </pc:spChg>
        <pc:spChg chg="mod">
          <ac:chgData name="Muhammad Ali" userId="7b98a21d-ed27-4823-82ff-d42525ed81ae" providerId="ADAL" clId="{E03375B5-2565-44BB-A460-951B86745502}" dt="2026-09-24T14:20:58.975" v="149" actId="1076"/>
          <ac:spMkLst>
            <pc:docMk/>
            <pc:sldMk cId="0" sldId="258"/>
            <ac:spMk id="14" creationId="{00000000-0000-0000-0000-000000000000}"/>
          </ac:spMkLst>
        </pc:spChg>
        <pc:spChg chg="mod">
          <ac:chgData name="Muhammad Ali" userId="7b98a21d-ed27-4823-82ff-d42525ed81ae" providerId="ADAL" clId="{E03375B5-2565-44BB-A460-951B86745502}" dt="2026-09-24T14:19:55.408" v="136" actId="120"/>
          <ac:spMkLst>
            <pc:docMk/>
            <pc:sldMk cId="0" sldId="258"/>
            <ac:spMk id="17" creationId="{00000000-0000-0000-0000-000000000000}"/>
          </ac:spMkLst>
        </pc:spChg>
        <pc:spChg chg="mod">
          <ac:chgData name="Muhammad Ali" userId="7b98a21d-ed27-4823-82ff-d42525ed81ae" providerId="ADAL" clId="{E03375B5-2565-44BB-A460-951B86745502}" dt="2026-09-24T14:19:55.408" v="136" actId="120"/>
          <ac:spMkLst>
            <pc:docMk/>
            <pc:sldMk cId="0" sldId="258"/>
            <ac:spMk id="18" creationId="{00000000-0000-0000-0000-000000000000}"/>
          </ac:spMkLst>
        </pc:spChg>
        <pc:spChg chg="mod">
          <ac:chgData name="Muhammad Ali" userId="7b98a21d-ed27-4823-82ff-d42525ed81ae" providerId="ADAL" clId="{E03375B5-2565-44BB-A460-951B86745502}" dt="2026-09-24T14:21:17.958" v="152" actId="20577"/>
          <ac:spMkLst>
            <pc:docMk/>
            <pc:sldMk cId="0" sldId="258"/>
            <ac:spMk id="19" creationId="{00000000-0000-0000-0000-000000000000}"/>
          </ac:spMkLst>
        </pc:spChg>
        <pc:grpChg chg="mod">
          <ac:chgData name="Muhammad Ali" userId="7b98a21d-ed27-4823-82ff-d42525ed81ae" providerId="ADAL" clId="{E03375B5-2565-44BB-A460-951B86745502}" dt="2026-09-24T14:19:08.003" v="122" actId="1076"/>
          <ac:grpSpMkLst>
            <pc:docMk/>
            <pc:sldMk cId="0" sldId="258"/>
            <ac:grpSpMk id="5" creationId="{00000000-0000-0000-0000-000000000000}"/>
          </ac:grpSpMkLst>
        </pc:grpChg>
        <pc:grpChg chg="mod">
          <ac:chgData name="Muhammad Ali" userId="7b98a21d-ed27-4823-82ff-d42525ed81ae" providerId="ADAL" clId="{E03375B5-2565-44BB-A460-951B86745502}" dt="2026-09-24T14:18:27.821" v="111" actId="14100"/>
          <ac:grpSpMkLst>
            <pc:docMk/>
            <pc:sldMk cId="0" sldId="258"/>
            <ac:grpSpMk id="10" creationId="{00000000-0000-0000-0000-000000000000}"/>
          </ac:grpSpMkLst>
        </pc:grpChg>
        <pc:grpChg chg="mod">
          <ac:chgData name="Muhammad Ali" userId="7b98a21d-ed27-4823-82ff-d42525ed81ae" providerId="ADAL" clId="{E03375B5-2565-44BB-A460-951B86745502}" dt="2026-09-24T14:21:13.954" v="150" actId="14100"/>
          <ac:grpSpMkLst>
            <pc:docMk/>
            <pc:sldMk cId="0" sldId="258"/>
            <ac:grpSpMk id="15" creationId="{00000000-0000-0000-0000-000000000000}"/>
          </ac:grpSpMkLst>
        </pc:grpChg>
      </pc:sldChg>
      <pc:sldChg chg="delSp modSp mod modAnim">
        <pc:chgData name="Muhammad Ali" userId="7b98a21d-ed27-4823-82ff-d42525ed81ae" providerId="ADAL" clId="{E03375B5-2565-44BB-A460-951B86745502}" dt="2026-09-24T14:25:18.382" v="234"/>
        <pc:sldMkLst>
          <pc:docMk/>
          <pc:sldMk cId="0" sldId="259"/>
        </pc:sldMkLst>
        <pc:spChg chg="del">
          <ac:chgData name="Muhammad Ali" userId="7b98a21d-ed27-4823-82ff-d42525ed81ae" providerId="ADAL" clId="{E03375B5-2565-44BB-A460-951B86745502}" dt="2026-09-24T14:22:04.794" v="163" actId="478"/>
          <ac:spMkLst>
            <pc:docMk/>
            <pc:sldMk cId="0" sldId="259"/>
            <ac:spMk id="2" creationId="{00000000-0000-0000-0000-000000000000}"/>
          </ac:spMkLst>
        </pc:spChg>
        <pc:spChg chg="del">
          <ac:chgData name="Muhammad Ali" userId="7b98a21d-ed27-4823-82ff-d42525ed81ae" providerId="ADAL" clId="{E03375B5-2565-44BB-A460-951B86745502}" dt="2026-09-24T14:22:06.100" v="164" actId="478"/>
          <ac:spMkLst>
            <pc:docMk/>
            <pc:sldMk cId="0" sldId="259"/>
            <ac:spMk id="3" creationId="{00000000-0000-0000-0000-000000000000}"/>
          </ac:spMkLst>
        </pc:spChg>
        <pc:spChg chg="mod">
          <ac:chgData name="Muhammad Ali" userId="7b98a21d-ed27-4823-82ff-d42525ed81ae" providerId="ADAL" clId="{E03375B5-2565-44BB-A460-951B86745502}" dt="2026-09-24T14:22:15.333" v="167" actId="1076"/>
          <ac:spMkLst>
            <pc:docMk/>
            <pc:sldMk cId="0" sldId="259"/>
            <ac:spMk id="6" creationId="{00000000-0000-0000-0000-000000000000}"/>
          </ac:spMkLst>
        </pc:spChg>
        <pc:spChg chg="mod">
          <ac:chgData name="Muhammad Ali" userId="7b98a21d-ed27-4823-82ff-d42525ed81ae" providerId="ADAL" clId="{E03375B5-2565-44BB-A460-951B86745502}" dt="2026-09-24T14:24:47.351" v="226" actId="14100"/>
          <ac:spMkLst>
            <pc:docMk/>
            <pc:sldMk cId="0" sldId="259"/>
            <ac:spMk id="7" creationId="{00000000-0000-0000-0000-000000000000}"/>
          </ac:spMkLst>
        </pc:spChg>
        <pc:spChg chg="mod">
          <ac:chgData name="Muhammad Ali" userId="7b98a21d-ed27-4823-82ff-d42525ed81ae" providerId="ADAL" clId="{E03375B5-2565-44BB-A460-951B86745502}" dt="2026-09-24T14:24:51.897" v="227" actId="1076"/>
          <ac:spMkLst>
            <pc:docMk/>
            <pc:sldMk cId="0" sldId="259"/>
            <ac:spMk id="8" creationId="{00000000-0000-0000-0000-000000000000}"/>
          </ac:spMkLst>
        </pc:spChg>
        <pc:spChg chg="mod">
          <ac:chgData name="Muhammad Ali" userId="7b98a21d-ed27-4823-82ff-d42525ed81ae" providerId="ADAL" clId="{E03375B5-2565-44BB-A460-951B86745502}" dt="2026-09-24T14:25:02.090" v="229" actId="403"/>
          <ac:spMkLst>
            <pc:docMk/>
            <pc:sldMk cId="0" sldId="259"/>
            <ac:spMk id="9" creationId="{00000000-0000-0000-0000-000000000000}"/>
          </ac:spMkLst>
        </pc:spChg>
        <pc:spChg chg="mod">
          <ac:chgData name="Muhammad Ali" userId="7b98a21d-ed27-4823-82ff-d42525ed81ae" providerId="ADAL" clId="{E03375B5-2565-44BB-A460-951B86745502}" dt="2026-09-24T14:23:17.352" v="196" actId="1076"/>
          <ac:spMkLst>
            <pc:docMk/>
            <pc:sldMk cId="0" sldId="259"/>
            <ac:spMk id="10" creationId="{00000000-0000-0000-0000-000000000000}"/>
          </ac:spMkLst>
        </pc:spChg>
        <pc:spChg chg="mod">
          <ac:chgData name="Muhammad Ali" userId="7b98a21d-ed27-4823-82ff-d42525ed81ae" providerId="ADAL" clId="{E03375B5-2565-44BB-A460-951B86745502}" dt="2026-09-24T14:23:20.485" v="197" actId="1076"/>
          <ac:spMkLst>
            <pc:docMk/>
            <pc:sldMk cId="0" sldId="259"/>
            <ac:spMk id="11" creationId="{00000000-0000-0000-0000-000000000000}"/>
          </ac:spMkLst>
        </pc:spChg>
        <pc:grpChg chg="mod">
          <ac:chgData name="Muhammad Ali" userId="7b98a21d-ed27-4823-82ff-d42525ed81ae" providerId="ADAL" clId="{E03375B5-2565-44BB-A460-951B86745502}" dt="2026-09-24T14:22:09.833" v="165" actId="1076"/>
          <ac:grpSpMkLst>
            <pc:docMk/>
            <pc:sldMk cId="0" sldId="259"/>
            <ac:grpSpMk id="4" creationId="{00000000-0000-0000-0000-000000000000}"/>
          </ac:grpSpMkLst>
        </pc:grpChg>
        <pc:grpChg chg="mod">
          <ac:chgData name="Muhammad Ali" userId="7b98a21d-ed27-4823-82ff-d42525ed81ae" providerId="ADAL" clId="{E03375B5-2565-44BB-A460-951B86745502}" dt="2026-09-24T14:22:35.438" v="181" actId="14100"/>
          <ac:grpSpMkLst>
            <pc:docMk/>
            <pc:sldMk cId="0" sldId="259"/>
            <ac:grpSpMk id="12" creationId="{00000000-0000-0000-0000-000000000000}"/>
          </ac:grpSpMkLst>
        </pc:grpChg>
      </pc:sldChg>
      <pc:sldChg chg="delSp modSp mod modAnim">
        <pc:chgData name="Muhammad Ali" userId="7b98a21d-ed27-4823-82ff-d42525ed81ae" providerId="ADAL" clId="{E03375B5-2565-44BB-A460-951B86745502}" dt="2026-09-24T14:28:20.615" v="265"/>
        <pc:sldMkLst>
          <pc:docMk/>
          <pc:sldMk cId="0" sldId="260"/>
        </pc:sldMkLst>
        <pc:spChg chg="mod">
          <ac:chgData name="Muhammad Ali" userId="7b98a21d-ed27-4823-82ff-d42525ed81ae" providerId="ADAL" clId="{E03375B5-2565-44BB-A460-951B86745502}" dt="2026-09-24T14:26:49.731" v="252" actId="113"/>
          <ac:spMkLst>
            <pc:docMk/>
            <pc:sldMk cId="0" sldId="260"/>
            <ac:spMk id="2" creationId="{00000000-0000-0000-0000-000000000000}"/>
          </ac:spMkLst>
        </pc:spChg>
        <pc:spChg chg="del">
          <ac:chgData name="Muhammad Ali" userId="7b98a21d-ed27-4823-82ff-d42525ed81ae" providerId="ADAL" clId="{E03375B5-2565-44BB-A460-951B86745502}" dt="2026-09-24T14:25:39.057" v="236" actId="478"/>
          <ac:spMkLst>
            <pc:docMk/>
            <pc:sldMk cId="0" sldId="260"/>
            <ac:spMk id="3" creationId="{00000000-0000-0000-0000-000000000000}"/>
          </ac:spMkLst>
        </pc:spChg>
        <pc:spChg chg="del">
          <ac:chgData name="Muhammad Ali" userId="7b98a21d-ed27-4823-82ff-d42525ed81ae" providerId="ADAL" clId="{E03375B5-2565-44BB-A460-951B86745502}" dt="2026-09-24T14:25:38.313" v="235" actId="478"/>
          <ac:spMkLst>
            <pc:docMk/>
            <pc:sldMk cId="0" sldId="260"/>
            <ac:spMk id="4" creationId="{00000000-0000-0000-0000-000000000000}"/>
          </ac:spMkLst>
        </pc:spChg>
        <pc:spChg chg="mod">
          <ac:chgData name="Muhammad Ali" userId="7b98a21d-ed27-4823-82ff-d42525ed81ae" providerId="ADAL" clId="{E03375B5-2565-44BB-A460-951B86745502}" dt="2026-09-24T14:27:44.413" v="262" actId="403"/>
          <ac:spMkLst>
            <pc:docMk/>
            <pc:sldMk cId="0" sldId="260"/>
            <ac:spMk id="7" creationId="{00000000-0000-0000-0000-000000000000}"/>
          </ac:spMkLst>
        </pc:spChg>
        <pc:grpChg chg="mod">
          <ac:chgData name="Muhammad Ali" userId="7b98a21d-ed27-4823-82ff-d42525ed81ae" providerId="ADAL" clId="{E03375B5-2565-44BB-A460-951B86745502}" dt="2026-09-24T14:26:51.874" v="253" actId="1076"/>
          <ac:grpSpMkLst>
            <pc:docMk/>
            <pc:sldMk cId="0" sldId="260"/>
            <ac:grpSpMk id="5" creationId="{00000000-0000-0000-0000-000000000000}"/>
          </ac:grpSpMkLst>
        </pc:grpChg>
      </pc:sldChg>
      <pc:sldChg chg="delSp modSp mod modAnim">
        <pc:chgData name="Muhammad Ali" userId="7b98a21d-ed27-4823-82ff-d42525ed81ae" providerId="ADAL" clId="{E03375B5-2565-44BB-A460-951B86745502}" dt="2026-09-24T14:31:17.879" v="314"/>
        <pc:sldMkLst>
          <pc:docMk/>
          <pc:sldMk cId="0" sldId="261"/>
        </pc:sldMkLst>
        <pc:spChg chg="del">
          <ac:chgData name="Muhammad Ali" userId="7b98a21d-ed27-4823-82ff-d42525ed81ae" providerId="ADAL" clId="{E03375B5-2565-44BB-A460-951B86745502}" dt="2026-09-24T14:28:33.562" v="267" actId="478"/>
          <ac:spMkLst>
            <pc:docMk/>
            <pc:sldMk cId="0" sldId="261"/>
            <ac:spMk id="2" creationId="{00000000-0000-0000-0000-000000000000}"/>
          </ac:spMkLst>
        </pc:spChg>
        <pc:spChg chg="del">
          <ac:chgData name="Muhammad Ali" userId="7b98a21d-ed27-4823-82ff-d42525ed81ae" providerId="ADAL" clId="{E03375B5-2565-44BB-A460-951B86745502}" dt="2026-09-24T14:28:34.317" v="268" actId="478"/>
          <ac:spMkLst>
            <pc:docMk/>
            <pc:sldMk cId="0" sldId="261"/>
            <ac:spMk id="3" creationId="{00000000-0000-0000-0000-000000000000}"/>
          </ac:spMkLst>
        </pc:spChg>
        <pc:spChg chg="mod">
          <ac:chgData name="Muhammad Ali" userId="7b98a21d-ed27-4823-82ff-d42525ed81ae" providerId="ADAL" clId="{E03375B5-2565-44BB-A460-951B86745502}" dt="2026-09-24T14:28:43.039" v="272" actId="113"/>
          <ac:spMkLst>
            <pc:docMk/>
            <pc:sldMk cId="0" sldId="261"/>
            <ac:spMk id="4" creationId="{00000000-0000-0000-0000-000000000000}"/>
          </ac:spMkLst>
        </pc:spChg>
        <pc:spChg chg="mod">
          <ac:chgData name="Muhammad Ali" userId="7b98a21d-ed27-4823-82ff-d42525ed81ae" providerId="ADAL" clId="{E03375B5-2565-44BB-A460-951B86745502}" dt="2026-09-24T14:28:54.335" v="278" actId="1076"/>
          <ac:spMkLst>
            <pc:docMk/>
            <pc:sldMk cId="0" sldId="261"/>
            <ac:spMk id="5" creationId="{00000000-0000-0000-0000-000000000000}"/>
          </ac:spMkLst>
        </pc:spChg>
        <pc:spChg chg="mod">
          <ac:chgData name="Muhammad Ali" userId="7b98a21d-ed27-4823-82ff-d42525ed81ae" providerId="ADAL" clId="{E03375B5-2565-44BB-A460-951B86745502}" dt="2026-09-24T14:30:54.708" v="308" actId="20577"/>
          <ac:spMkLst>
            <pc:docMk/>
            <pc:sldMk cId="0" sldId="261"/>
            <ac:spMk id="9" creationId="{00000000-0000-0000-0000-000000000000}"/>
          </ac:spMkLst>
        </pc:spChg>
        <pc:spChg chg="mod">
          <ac:chgData name="Muhammad Ali" userId="7b98a21d-ed27-4823-82ff-d42525ed81ae" providerId="ADAL" clId="{E03375B5-2565-44BB-A460-951B86745502}" dt="2026-09-24T14:29:40.677" v="290" actId="122"/>
          <ac:spMkLst>
            <pc:docMk/>
            <pc:sldMk cId="0" sldId="261"/>
            <ac:spMk id="10" creationId="{00000000-0000-0000-0000-000000000000}"/>
          </ac:spMkLst>
        </pc:spChg>
        <pc:spChg chg="mod">
          <ac:chgData name="Muhammad Ali" userId="7b98a21d-ed27-4823-82ff-d42525ed81ae" providerId="ADAL" clId="{E03375B5-2565-44BB-A460-951B86745502}" dt="2026-09-24T14:30:46.559" v="304" actId="120"/>
          <ac:spMkLst>
            <pc:docMk/>
            <pc:sldMk cId="0" sldId="261"/>
            <ac:spMk id="14" creationId="{00000000-0000-0000-0000-000000000000}"/>
          </ac:spMkLst>
        </pc:spChg>
        <pc:spChg chg="mod">
          <ac:chgData name="Muhammad Ali" userId="7b98a21d-ed27-4823-82ff-d42525ed81ae" providerId="ADAL" clId="{E03375B5-2565-44BB-A460-951B86745502}" dt="2026-09-24T14:29:42.285" v="291" actId="122"/>
          <ac:spMkLst>
            <pc:docMk/>
            <pc:sldMk cId="0" sldId="261"/>
            <ac:spMk id="15" creationId="{00000000-0000-0000-0000-000000000000}"/>
          </ac:spMkLst>
        </pc:spChg>
        <pc:spChg chg="mod">
          <ac:chgData name="Muhammad Ali" userId="7b98a21d-ed27-4823-82ff-d42525ed81ae" providerId="ADAL" clId="{E03375B5-2565-44BB-A460-951B86745502}" dt="2026-09-24T14:30:46.559" v="304" actId="120"/>
          <ac:spMkLst>
            <pc:docMk/>
            <pc:sldMk cId="0" sldId="261"/>
            <ac:spMk id="19" creationId="{00000000-0000-0000-0000-000000000000}"/>
          </ac:spMkLst>
        </pc:spChg>
        <pc:spChg chg="mod">
          <ac:chgData name="Muhammad Ali" userId="7b98a21d-ed27-4823-82ff-d42525ed81ae" providerId="ADAL" clId="{E03375B5-2565-44BB-A460-951B86745502}" dt="2026-09-24T14:29:46.821" v="293" actId="1076"/>
          <ac:spMkLst>
            <pc:docMk/>
            <pc:sldMk cId="0" sldId="261"/>
            <ac:spMk id="20" creationId="{00000000-0000-0000-0000-000000000000}"/>
          </ac:spMkLst>
        </pc:spChg>
        <pc:grpChg chg="mod">
          <ac:chgData name="Muhammad Ali" userId="7b98a21d-ed27-4823-82ff-d42525ed81ae" providerId="ADAL" clId="{E03375B5-2565-44BB-A460-951B86745502}" dt="2026-09-24T14:29:04.373" v="279" actId="14100"/>
          <ac:grpSpMkLst>
            <pc:docMk/>
            <pc:sldMk cId="0" sldId="261"/>
            <ac:grpSpMk id="6" creationId="{00000000-0000-0000-0000-000000000000}"/>
          </ac:grpSpMkLst>
        </pc:grpChg>
        <pc:grpChg chg="mod">
          <ac:chgData name="Muhammad Ali" userId="7b98a21d-ed27-4823-82ff-d42525ed81ae" providerId="ADAL" clId="{E03375B5-2565-44BB-A460-951B86745502}" dt="2026-09-24T14:29:04.373" v="279" actId="14100"/>
          <ac:grpSpMkLst>
            <pc:docMk/>
            <pc:sldMk cId="0" sldId="261"/>
            <ac:grpSpMk id="11" creationId="{00000000-0000-0000-0000-000000000000}"/>
          </ac:grpSpMkLst>
        </pc:grpChg>
        <pc:grpChg chg="mod">
          <ac:chgData name="Muhammad Ali" userId="7b98a21d-ed27-4823-82ff-d42525ed81ae" providerId="ADAL" clId="{E03375B5-2565-44BB-A460-951B86745502}" dt="2026-09-24T14:29:04.373" v="279" actId="14100"/>
          <ac:grpSpMkLst>
            <pc:docMk/>
            <pc:sldMk cId="0" sldId="261"/>
            <ac:grpSpMk id="16" creationId="{00000000-0000-0000-0000-000000000000}"/>
          </ac:grpSpMkLst>
        </pc:grpChg>
        <pc:grpChg chg="mod">
          <ac:chgData name="Muhammad Ali" userId="7b98a21d-ed27-4823-82ff-d42525ed81ae" providerId="ADAL" clId="{E03375B5-2565-44BB-A460-951B86745502}" dt="2026-09-24T14:30:38.442" v="303" actId="1076"/>
          <ac:grpSpMkLst>
            <pc:docMk/>
            <pc:sldMk cId="0" sldId="261"/>
            <ac:grpSpMk id="21" creationId="{00000000-0000-0000-0000-000000000000}"/>
          </ac:grpSpMkLst>
        </pc:grpChg>
      </pc:sldChg>
      <pc:sldChg chg="delSp modSp mod modAnim">
        <pc:chgData name="Muhammad Ali" userId="7b98a21d-ed27-4823-82ff-d42525ed81ae" providerId="ADAL" clId="{E03375B5-2565-44BB-A460-951B86745502}" dt="2026-09-24T14:36:13.927" v="377"/>
        <pc:sldMkLst>
          <pc:docMk/>
          <pc:sldMk cId="0" sldId="262"/>
        </pc:sldMkLst>
        <pc:spChg chg="del">
          <ac:chgData name="Muhammad Ali" userId="7b98a21d-ed27-4823-82ff-d42525ed81ae" providerId="ADAL" clId="{E03375B5-2565-44BB-A460-951B86745502}" dt="2026-09-24T14:32:14.875" v="315" actId="478"/>
          <ac:spMkLst>
            <pc:docMk/>
            <pc:sldMk cId="0" sldId="262"/>
            <ac:spMk id="2" creationId="{00000000-0000-0000-0000-000000000000}"/>
          </ac:spMkLst>
        </pc:spChg>
        <pc:spChg chg="del">
          <ac:chgData name="Muhammad Ali" userId="7b98a21d-ed27-4823-82ff-d42525ed81ae" providerId="ADAL" clId="{E03375B5-2565-44BB-A460-951B86745502}" dt="2026-09-24T14:32:15.520" v="316" actId="478"/>
          <ac:spMkLst>
            <pc:docMk/>
            <pc:sldMk cId="0" sldId="262"/>
            <ac:spMk id="3" creationId="{00000000-0000-0000-0000-000000000000}"/>
          </ac:spMkLst>
        </pc:spChg>
        <pc:spChg chg="mod">
          <ac:chgData name="Muhammad Ali" userId="7b98a21d-ed27-4823-82ff-d42525ed81ae" providerId="ADAL" clId="{E03375B5-2565-44BB-A460-951B86745502}" dt="2026-09-24T14:32:28.333" v="321" actId="1076"/>
          <ac:spMkLst>
            <pc:docMk/>
            <pc:sldMk cId="0" sldId="262"/>
            <ac:spMk id="4" creationId="{00000000-0000-0000-0000-000000000000}"/>
          </ac:spMkLst>
        </pc:spChg>
        <pc:spChg chg="mod">
          <ac:chgData name="Muhammad Ali" userId="7b98a21d-ed27-4823-82ff-d42525ed81ae" providerId="ADAL" clId="{E03375B5-2565-44BB-A460-951B86745502}" dt="2026-09-24T14:32:34.692" v="325" actId="14100"/>
          <ac:spMkLst>
            <pc:docMk/>
            <pc:sldMk cId="0" sldId="262"/>
            <ac:spMk id="5" creationId="{00000000-0000-0000-0000-000000000000}"/>
          </ac:spMkLst>
        </pc:spChg>
        <pc:spChg chg="mod">
          <ac:chgData name="Muhammad Ali" userId="7b98a21d-ed27-4823-82ff-d42525ed81ae" providerId="ADAL" clId="{E03375B5-2565-44BB-A460-951B86745502}" dt="2026-09-24T14:35:43.475" v="370" actId="113"/>
          <ac:spMkLst>
            <pc:docMk/>
            <pc:sldMk cId="0" sldId="262"/>
            <ac:spMk id="9" creationId="{00000000-0000-0000-0000-000000000000}"/>
          </ac:spMkLst>
        </pc:spChg>
        <pc:spChg chg="mod">
          <ac:chgData name="Muhammad Ali" userId="7b98a21d-ed27-4823-82ff-d42525ed81ae" providerId="ADAL" clId="{E03375B5-2565-44BB-A460-951B86745502}" dt="2026-09-24T14:35:24.882" v="366" actId="403"/>
          <ac:spMkLst>
            <pc:docMk/>
            <pc:sldMk cId="0" sldId="262"/>
            <ac:spMk id="10" creationId="{00000000-0000-0000-0000-000000000000}"/>
          </ac:spMkLst>
        </pc:spChg>
        <pc:spChg chg="mod">
          <ac:chgData name="Muhammad Ali" userId="7b98a21d-ed27-4823-82ff-d42525ed81ae" providerId="ADAL" clId="{E03375B5-2565-44BB-A460-951B86745502}" dt="2026-09-24T14:34:22.424" v="345" actId="1076"/>
          <ac:spMkLst>
            <pc:docMk/>
            <pc:sldMk cId="0" sldId="262"/>
            <ac:spMk id="14" creationId="{00000000-0000-0000-0000-000000000000}"/>
          </ac:spMkLst>
        </pc:spChg>
        <pc:spChg chg="mod">
          <ac:chgData name="Muhammad Ali" userId="7b98a21d-ed27-4823-82ff-d42525ed81ae" providerId="ADAL" clId="{E03375B5-2565-44BB-A460-951B86745502}" dt="2026-09-24T14:35:29.091" v="367" actId="403"/>
          <ac:spMkLst>
            <pc:docMk/>
            <pc:sldMk cId="0" sldId="262"/>
            <ac:spMk id="15" creationId="{00000000-0000-0000-0000-000000000000}"/>
          </ac:spMkLst>
        </pc:spChg>
        <pc:spChg chg="mod">
          <ac:chgData name="Muhammad Ali" userId="7b98a21d-ed27-4823-82ff-d42525ed81ae" providerId="ADAL" clId="{E03375B5-2565-44BB-A460-951B86745502}" dt="2026-09-24T14:35:20.015" v="365" actId="1076"/>
          <ac:spMkLst>
            <pc:docMk/>
            <pc:sldMk cId="0" sldId="262"/>
            <ac:spMk id="19" creationId="{00000000-0000-0000-0000-000000000000}"/>
          </ac:spMkLst>
        </pc:spChg>
        <pc:spChg chg="mod">
          <ac:chgData name="Muhammad Ali" userId="7b98a21d-ed27-4823-82ff-d42525ed81ae" providerId="ADAL" clId="{E03375B5-2565-44BB-A460-951B86745502}" dt="2026-09-24T14:35:31.767" v="368" actId="403"/>
          <ac:spMkLst>
            <pc:docMk/>
            <pc:sldMk cId="0" sldId="262"/>
            <ac:spMk id="20" creationId="{00000000-0000-0000-0000-000000000000}"/>
          </ac:spMkLst>
        </pc:spChg>
        <pc:grpChg chg="mod">
          <ac:chgData name="Muhammad Ali" userId="7b98a21d-ed27-4823-82ff-d42525ed81ae" providerId="ADAL" clId="{E03375B5-2565-44BB-A460-951B86745502}" dt="2026-09-24T14:32:46.890" v="326" actId="14100"/>
          <ac:grpSpMkLst>
            <pc:docMk/>
            <pc:sldMk cId="0" sldId="262"/>
            <ac:grpSpMk id="6" creationId="{00000000-0000-0000-0000-000000000000}"/>
          </ac:grpSpMkLst>
        </pc:grpChg>
        <pc:grpChg chg="mod">
          <ac:chgData name="Muhammad Ali" userId="7b98a21d-ed27-4823-82ff-d42525ed81ae" providerId="ADAL" clId="{E03375B5-2565-44BB-A460-951B86745502}" dt="2026-09-24T14:32:46.890" v="326" actId="14100"/>
          <ac:grpSpMkLst>
            <pc:docMk/>
            <pc:sldMk cId="0" sldId="262"/>
            <ac:grpSpMk id="11" creationId="{00000000-0000-0000-0000-000000000000}"/>
          </ac:grpSpMkLst>
        </pc:grpChg>
        <pc:grpChg chg="mod">
          <ac:chgData name="Muhammad Ali" userId="7b98a21d-ed27-4823-82ff-d42525ed81ae" providerId="ADAL" clId="{E03375B5-2565-44BB-A460-951B86745502}" dt="2026-09-24T14:32:46.890" v="326" actId="14100"/>
          <ac:grpSpMkLst>
            <pc:docMk/>
            <pc:sldMk cId="0" sldId="262"/>
            <ac:grpSpMk id="16" creationId="{00000000-0000-0000-0000-000000000000}"/>
          </ac:grpSpMkLst>
        </pc:grpChg>
        <pc:grpChg chg="mod">
          <ac:chgData name="Muhammad Ali" userId="7b98a21d-ed27-4823-82ff-d42525ed81ae" providerId="ADAL" clId="{E03375B5-2565-44BB-A460-951B86745502}" dt="2026-09-24T14:32:46.890" v="326" actId="14100"/>
          <ac:grpSpMkLst>
            <pc:docMk/>
            <pc:sldMk cId="0" sldId="262"/>
            <ac:grpSpMk id="21" creationId="{00000000-0000-0000-0000-000000000000}"/>
          </ac:grpSpMkLst>
        </pc:grpChg>
      </pc:sldChg>
      <pc:sldChg chg="delSp modSp mod modAnim">
        <pc:chgData name="Muhammad Ali" userId="7b98a21d-ed27-4823-82ff-d42525ed81ae" providerId="ADAL" clId="{E03375B5-2565-44BB-A460-951B86745502}" dt="2026-09-25T11:23:11.854" v="451" actId="113"/>
        <pc:sldMkLst>
          <pc:docMk/>
          <pc:sldMk cId="0" sldId="263"/>
        </pc:sldMkLst>
        <pc:spChg chg="del">
          <ac:chgData name="Muhammad Ali" userId="7b98a21d-ed27-4823-82ff-d42525ed81ae" providerId="ADAL" clId="{E03375B5-2565-44BB-A460-951B86745502}" dt="2026-09-24T14:36:22.078" v="378" actId="478"/>
          <ac:spMkLst>
            <pc:docMk/>
            <pc:sldMk cId="0" sldId="263"/>
            <ac:spMk id="2" creationId="{00000000-0000-0000-0000-000000000000}"/>
          </ac:spMkLst>
        </pc:spChg>
        <pc:spChg chg="del">
          <ac:chgData name="Muhammad Ali" userId="7b98a21d-ed27-4823-82ff-d42525ed81ae" providerId="ADAL" clId="{E03375B5-2565-44BB-A460-951B86745502}" dt="2026-09-24T14:36:23.870" v="379" actId="478"/>
          <ac:spMkLst>
            <pc:docMk/>
            <pc:sldMk cId="0" sldId="263"/>
            <ac:spMk id="3" creationId="{00000000-0000-0000-0000-000000000000}"/>
          </ac:spMkLst>
        </pc:spChg>
        <pc:spChg chg="mod">
          <ac:chgData name="Muhammad Ali" userId="7b98a21d-ed27-4823-82ff-d42525ed81ae" providerId="ADAL" clId="{E03375B5-2565-44BB-A460-951B86745502}" dt="2026-09-25T11:23:11.854" v="451" actId="113"/>
          <ac:spMkLst>
            <pc:docMk/>
            <pc:sldMk cId="0" sldId="263"/>
            <ac:spMk id="4" creationId="{00000000-0000-0000-0000-000000000000}"/>
          </ac:spMkLst>
        </pc:spChg>
        <pc:spChg chg="mod">
          <ac:chgData name="Muhammad Ali" userId="7b98a21d-ed27-4823-82ff-d42525ed81ae" providerId="ADAL" clId="{E03375B5-2565-44BB-A460-951B86745502}" dt="2026-09-25T11:17:25.934" v="399" actId="2710"/>
          <ac:spMkLst>
            <pc:docMk/>
            <pc:sldMk cId="0" sldId="263"/>
            <ac:spMk id="7" creationId="{00000000-0000-0000-0000-000000000000}"/>
          </ac:spMkLst>
        </pc:spChg>
        <pc:spChg chg="mod">
          <ac:chgData name="Muhammad Ali" userId="7b98a21d-ed27-4823-82ff-d42525ed81ae" providerId="ADAL" clId="{E03375B5-2565-44BB-A460-951B86745502}" dt="2026-09-25T11:17:36.043" v="401" actId="403"/>
          <ac:spMkLst>
            <pc:docMk/>
            <pc:sldMk cId="0" sldId="263"/>
            <ac:spMk id="8" creationId="{00000000-0000-0000-0000-000000000000}"/>
          </ac:spMkLst>
        </pc:spChg>
        <pc:spChg chg="mod">
          <ac:chgData name="Muhammad Ali" userId="7b98a21d-ed27-4823-82ff-d42525ed81ae" providerId="ADAL" clId="{E03375B5-2565-44BB-A460-951B86745502}" dt="2026-09-25T11:18:10.353" v="411" actId="20577"/>
          <ac:spMkLst>
            <pc:docMk/>
            <pc:sldMk cId="0" sldId="263"/>
            <ac:spMk id="9" creationId="{00000000-0000-0000-0000-000000000000}"/>
          </ac:spMkLst>
        </pc:spChg>
        <pc:spChg chg="mod">
          <ac:chgData name="Muhammad Ali" userId="7b98a21d-ed27-4823-82ff-d42525ed81ae" providerId="ADAL" clId="{E03375B5-2565-44BB-A460-951B86745502}" dt="2026-09-25T11:17:32.931" v="400" actId="403"/>
          <ac:spMkLst>
            <pc:docMk/>
            <pc:sldMk cId="0" sldId="263"/>
            <ac:spMk id="13" creationId="{00000000-0000-0000-0000-000000000000}"/>
          </ac:spMkLst>
        </pc:spChg>
        <pc:spChg chg="mod">
          <ac:chgData name="Muhammad Ali" userId="7b98a21d-ed27-4823-82ff-d42525ed81ae" providerId="ADAL" clId="{E03375B5-2565-44BB-A460-951B86745502}" dt="2026-09-25T11:17:49.459" v="405" actId="1076"/>
          <ac:spMkLst>
            <pc:docMk/>
            <pc:sldMk cId="0" sldId="263"/>
            <ac:spMk id="14" creationId="{00000000-0000-0000-0000-000000000000}"/>
          </ac:spMkLst>
        </pc:spChg>
        <pc:spChg chg="mod">
          <ac:chgData name="Muhammad Ali" userId="7b98a21d-ed27-4823-82ff-d42525ed81ae" providerId="ADAL" clId="{E03375B5-2565-44BB-A460-951B86745502}" dt="2026-09-25T11:17:39.081" v="403" actId="403"/>
          <ac:spMkLst>
            <pc:docMk/>
            <pc:sldMk cId="0" sldId="263"/>
            <ac:spMk id="18" creationId="{00000000-0000-0000-0000-000000000000}"/>
          </ac:spMkLst>
        </pc:spChg>
        <pc:spChg chg="mod">
          <ac:chgData name="Muhammad Ali" userId="7b98a21d-ed27-4823-82ff-d42525ed81ae" providerId="ADAL" clId="{E03375B5-2565-44BB-A460-951B86745502}" dt="2026-09-25T11:18:58.265" v="421" actId="14100"/>
          <ac:spMkLst>
            <pc:docMk/>
            <pc:sldMk cId="0" sldId="263"/>
            <ac:spMk id="19" creationId="{00000000-0000-0000-0000-000000000000}"/>
          </ac:spMkLst>
        </pc:spChg>
        <pc:grpChg chg="mod">
          <ac:chgData name="Muhammad Ali" userId="7b98a21d-ed27-4823-82ff-d42525ed81ae" providerId="ADAL" clId="{E03375B5-2565-44BB-A460-951B86745502}" dt="2026-09-24T14:47:27.058" v="386" actId="14100"/>
          <ac:grpSpMkLst>
            <pc:docMk/>
            <pc:sldMk cId="0" sldId="263"/>
            <ac:grpSpMk id="5" creationId="{00000000-0000-0000-0000-000000000000}"/>
          </ac:grpSpMkLst>
        </pc:grpChg>
        <pc:grpChg chg="mod">
          <ac:chgData name="Muhammad Ali" userId="7b98a21d-ed27-4823-82ff-d42525ed81ae" providerId="ADAL" clId="{E03375B5-2565-44BB-A460-951B86745502}" dt="2026-09-24T14:47:23.467" v="385" actId="1076"/>
          <ac:grpSpMkLst>
            <pc:docMk/>
            <pc:sldMk cId="0" sldId="263"/>
            <ac:grpSpMk id="10" creationId="{00000000-0000-0000-0000-000000000000}"/>
          </ac:grpSpMkLst>
        </pc:grpChg>
        <pc:grpChg chg="mod">
          <ac:chgData name="Muhammad Ali" userId="7b98a21d-ed27-4823-82ff-d42525ed81ae" providerId="ADAL" clId="{E03375B5-2565-44BB-A460-951B86745502}" dt="2026-09-24T14:47:34.896" v="388" actId="1076"/>
          <ac:grpSpMkLst>
            <pc:docMk/>
            <pc:sldMk cId="0" sldId="263"/>
            <ac:grpSpMk id="15" creationId="{00000000-0000-0000-0000-000000000000}"/>
          </ac:grpSpMkLst>
        </pc:grpChg>
      </pc:sldChg>
      <pc:sldChg chg="delSp modSp mod modAnim">
        <pc:chgData name="Muhammad Ali" userId="7b98a21d-ed27-4823-82ff-d42525ed81ae" providerId="ADAL" clId="{E03375B5-2565-44BB-A460-951B86745502}" dt="2026-09-25T11:23:20.316" v="452" actId="113"/>
        <pc:sldMkLst>
          <pc:docMk/>
          <pc:sldMk cId="0" sldId="264"/>
        </pc:sldMkLst>
        <pc:spChg chg="del">
          <ac:chgData name="Muhammad Ali" userId="7b98a21d-ed27-4823-82ff-d42525ed81ae" providerId="ADAL" clId="{E03375B5-2565-44BB-A460-951B86745502}" dt="2026-09-25T11:20:22.640" v="424" actId="478"/>
          <ac:spMkLst>
            <pc:docMk/>
            <pc:sldMk cId="0" sldId="264"/>
            <ac:spMk id="2" creationId="{00000000-0000-0000-0000-000000000000}"/>
          </ac:spMkLst>
        </pc:spChg>
        <pc:spChg chg="del">
          <ac:chgData name="Muhammad Ali" userId="7b98a21d-ed27-4823-82ff-d42525ed81ae" providerId="ADAL" clId="{E03375B5-2565-44BB-A460-951B86745502}" dt="2026-09-25T11:20:21.813" v="423" actId="478"/>
          <ac:spMkLst>
            <pc:docMk/>
            <pc:sldMk cId="0" sldId="264"/>
            <ac:spMk id="3" creationId="{00000000-0000-0000-0000-000000000000}"/>
          </ac:spMkLst>
        </pc:spChg>
        <pc:spChg chg="mod">
          <ac:chgData name="Muhammad Ali" userId="7b98a21d-ed27-4823-82ff-d42525ed81ae" providerId="ADAL" clId="{E03375B5-2565-44BB-A460-951B86745502}" dt="2026-09-25T11:23:20.316" v="452" actId="113"/>
          <ac:spMkLst>
            <pc:docMk/>
            <pc:sldMk cId="0" sldId="264"/>
            <ac:spMk id="4" creationId="{00000000-0000-0000-0000-000000000000}"/>
          </ac:spMkLst>
        </pc:spChg>
        <pc:spChg chg="mod">
          <ac:chgData name="Muhammad Ali" userId="7b98a21d-ed27-4823-82ff-d42525ed81ae" providerId="ADAL" clId="{E03375B5-2565-44BB-A460-951B86745502}" dt="2026-09-25T11:21:25.139" v="435" actId="255"/>
          <ac:spMkLst>
            <pc:docMk/>
            <pc:sldMk cId="0" sldId="264"/>
            <ac:spMk id="7" creationId="{00000000-0000-0000-0000-000000000000}"/>
          </ac:spMkLst>
        </pc:spChg>
        <pc:spChg chg="mod">
          <ac:chgData name="Muhammad Ali" userId="7b98a21d-ed27-4823-82ff-d42525ed81ae" providerId="ADAL" clId="{E03375B5-2565-44BB-A460-951B86745502}" dt="2026-09-25T11:22:22.873" v="447" actId="403"/>
          <ac:spMkLst>
            <pc:docMk/>
            <pc:sldMk cId="0" sldId="264"/>
            <ac:spMk id="8" creationId="{00000000-0000-0000-0000-000000000000}"/>
          </ac:spMkLst>
        </pc:spChg>
        <pc:spChg chg="mod">
          <ac:chgData name="Muhammad Ali" userId="7b98a21d-ed27-4823-82ff-d42525ed81ae" providerId="ADAL" clId="{E03375B5-2565-44BB-A460-951B86745502}" dt="2026-09-25T11:21:28.828" v="436" actId="1076"/>
          <ac:spMkLst>
            <pc:docMk/>
            <pc:sldMk cId="0" sldId="264"/>
            <ac:spMk id="9" creationId="{00000000-0000-0000-0000-000000000000}"/>
          </ac:spMkLst>
        </pc:spChg>
        <pc:spChg chg="mod">
          <ac:chgData name="Muhammad Ali" userId="7b98a21d-ed27-4823-82ff-d42525ed81ae" providerId="ADAL" clId="{E03375B5-2565-44BB-A460-951B86745502}" dt="2026-09-25T11:22:29.904" v="449" actId="403"/>
          <ac:spMkLst>
            <pc:docMk/>
            <pc:sldMk cId="0" sldId="264"/>
            <ac:spMk id="13" creationId="{00000000-0000-0000-0000-000000000000}"/>
          </ac:spMkLst>
        </pc:spChg>
        <pc:spChg chg="mod">
          <ac:chgData name="Muhammad Ali" userId="7b98a21d-ed27-4823-82ff-d42525ed81ae" providerId="ADAL" clId="{E03375B5-2565-44BB-A460-951B86745502}" dt="2026-09-25T11:22:40.338" v="450" actId="1076"/>
          <ac:spMkLst>
            <pc:docMk/>
            <pc:sldMk cId="0" sldId="264"/>
            <ac:spMk id="14" creationId="{00000000-0000-0000-0000-000000000000}"/>
          </ac:spMkLst>
        </pc:spChg>
        <pc:spChg chg="mod">
          <ac:chgData name="Muhammad Ali" userId="7b98a21d-ed27-4823-82ff-d42525ed81ae" providerId="ADAL" clId="{E03375B5-2565-44BB-A460-951B86745502}" dt="2026-09-25T11:21:25.139" v="435" actId="255"/>
          <ac:spMkLst>
            <pc:docMk/>
            <pc:sldMk cId="0" sldId="264"/>
            <ac:spMk id="17" creationId="{00000000-0000-0000-0000-000000000000}"/>
          </ac:spMkLst>
        </pc:spChg>
        <pc:spChg chg="mod">
          <ac:chgData name="Muhammad Ali" userId="7b98a21d-ed27-4823-82ff-d42525ed81ae" providerId="ADAL" clId="{E03375B5-2565-44BB-A460-951B86745502}" dt="2026-09-25T11:22:26.865" v="448" actId="403"/>
          <ac:spMkLst>
            <pc:docMk/>
            <pc:sldMk cId="0" sldId="264"/>
            <ac:spMk id="18" creationId="{00000000-0000-0000-0000-000000000000}"/>
          </ac:spMkLst>
        </pc:spChg>
        <pc:spChg chg="mod">
          <ac:chgData name="Muhammad Ali" userId="7b98a21d-ed27-4823-82ff-d42525ed81ae" providerId="ADAL" clId="{E03375B5-2565-44BB-A460-951B86745502}" dt="2026-09-25T11:22:08.534" v="446" actId="1076"/>
          <ac:spMkLst>
            <pc:docMk/>
            <pc:sldMk cId="0" sldId="264"/>
            <ac:spMk id="19" creationId="{00000000-0000-0000-0000-000000000000}"/>
          </ac:spMkLst>
        </pc:spChg>
        <pc:grpChg chg="mod">
          <ac:chgData name="Muhammad Ali" userId="7b98a21d-ed27-4823-82ff-d42525ed81ae" providerId="ADAL" clId="{E03375B5-2565-44BB-A460-951B86745502}" dt="2026-09-25T11:20:52.620" v="430" actId="1076"/>
          <ac:grpSpMkLst>
            <pc:docMk/>
            <pc:sldMk cId="0" sldId="264"/>
            <ac:grpSpMk id="5" creationId="{00000000-0000-0000-0000-000000000000}"/>
          </ac:grpSpMkLst>
        </pc:grpChg>
        <pc:grpChg chg="mod">
          <ac:chgData name="Muhammad Ali" userId="7b98a21d-ed27-4823-82ff-d42525ed81ae" providerId="ADAL" clId="{E03375B5-2565-44BB-A460-951B86745502}" dt="2026-09-25T11:21:11.706" v="433" actId="1076"/>
          <ac:grpSpMkLst>
            <pc:docMk/>
            <pc:sldMk cId="0" sldId="264"/>
            <ac:grpSpMk id="10" creationId="{00000000-0000-0000-0000-000000000000}"/>
          </ac:grpSpMkLst>
        </pc:grpChg>
        <pc:grpChg chg="mod">
          <ac:chgData name="Muhammad Ali" userId="7b98a21d-ed27-4823-82ff-d42525ed81ae" providerId="ADAL" clId="{E03375B5-2565-44BB-A460-951B86745502}" dt="2026-09-25T11:21:04.263" v="431" actId="1076"/>
          <ac:grpSpMkLst>
            <pc:docMk/>
            <pc:sldMk cId="0" sldId="264"/>
            <ac:grpSpMk id="15" creationId="{00000000-0000-0000-0000-000000000000}"/>
          </ac:grpSpMkLst>
        </pc:grpChg>
        <pc:grpChg chg="mod">
          <ac:chgData name="Muhammad Ali" userId="7b98a21d-ed27-4823-82ff-d42525ed81ae" providerId="ADAL" clId="{E03375B5-2565-44BB-A460-951B86745502}" dt="2026-09-25T11:20:52.620" v="430" actId="1076"/>
          <ac:grpSpMkLst>
            <pc:docMk/>
            <pc:sldMk cId="0" sldId="264"/>
            <ac:grpSpMk id="20" creationId="{00000000-0000-0000-0000-000000000000}"/>
          </ac:grpSpMkLst>
        </pc:grpChg>
      </pc:sldChg>
      <pc:sldChg chg="delSp modSp mod modAnim">
        <pc:chgData name="Muhammad Ali" userId="7b98a21d-ed27-4823-82ff-d42525ed81ae" providerId="ADAL" clId="{E03375B5-2565-44BB-A460-951B86745502}" dt="2026-09-25T11:24:31.388" v="470"/>
        <pc:sldMkLst>
          <pc:docMk/>
          <pc:sldMk cId="0" sldId="265"/>
        </pc:sldMkLst>
        <pc:spChg chg="mod">
          <ac:chgData name="Muhammad Ali" userId="7b98a21d-ed27-4823-82ff-d42525ed81ae" providerId="ADAL" clId="{E03375B5-2565-44BB-A460-951B86745502}" dt="2026-09-25T11:24:00.404" v="459" actId="113"/>
          <ac:spMkLst>
            <pc:docMk/>
            <pc:sldMk cId="0" sldId="265"/>
            <ac:spMk id="2" creationId="{00000000-0000-0000-0000-000000000000}"/>
          </ac:spMkLst>
        </pc:spChg>
        <pc:spChg chg="del">
          <ac:chgData name="Muhammad Ali" userId="7b98a21d-ed27-4823-82ff-d42525ed81ae" providerId="ADAL" clId="{E03375B5-2565-44BB-A460-951B86745502}" dt="2026-09-25T11:23:49.730" v="455" actId="478"/>
          <ac:spMkLst>
            <pc:docMk/>
            <pc:sldMk cId="0" sldId="265"/>
            <ac:spMk id="3" creationId="{00000000-0000-0000-0000-000000000000}"/>
          </ac:spMkLst>
        </pc:spChg>
        <pc:spChg chg="del mod">
          <ac:chgData name="Muhammad Ali" userId="7b98a21d-ed27-4823-82ff-d42525ed81ae" providerId="ADAL" clId="{E03375B5-2565-44BB-A460-951B86745502}" dt="2026-09-25T11:23:48.614" v="454" actId="478"/>
          <ac:spMkLst>
            <pc:docMk/>
            <pc:sldMk cId="0" sldId="265"/>
            <ac:spMk id="4" creationId="{00000000-0000-0000-0000-000000000000}"/>
          </ac:spMkLst>
        </pc:spChg>
        <pc:spChg chg="mod">
          <ac:chgData name="Muhammad Ali" userId="7b98a21d-ed27-4823-82ff-d42525ed81ae" providerId="ADAL" clId="{E03375B5-2565-44BB-A460-951B86745502}" dt="2026-09-25T11:24:17.792" v="468" actId="120"/>
          <ac:spMkLst>
            <pc:docMk/>
            <pc:sldMk cId="0" sldId="265"/>
            <ac:spMk id="7" creationId="{00000000-0000-0000-0000-000000000000}"/>
          </ac:spMkLst>
        </pc:spChg>
      </pc:sldChg>
      <pc:sldChg chg="delSp modSp mod modAnim">
        <pc:chgData name="Muhammad Ali" userId="7b98a21d-ed27-4823-82ff-d42525ed81ae" providerId="ADAL" clId="{E03375B5-2565-44BB-A460-951B86745502}" dt="2026-09-25T11:28:12.575" v="505"/>
        <pc:sldMkLst>
          <pc:docMk/>
          <pc:sldMk cId="0" sldId="266"/>
        </pc:sldMkLst>
        <pc:spChg chg="del">
          <ac:chgData name="Muhammad Ali" userId="7b98a21d-ed27-4823-82ff-d42525ed81ae" providerId="ADAL" clId="{E03375B5-2565-44BB-A460-951B86745502}" dt="2026-09-25T11:24:44.465" v="473" actId="478"/>
          <ac:spMkLst>
            <pc:docMk/>
            <pc:sldMk cId="0" sldId="266"/>
            <ac:spMk id="2" creationId="{00000000-0000-0000-0000-000000000000}"/>
          </ac:spMkLst>
        </pc:spChg>
        <pc:spChg chg="del">
          <ac:chgData name="Muhammad Ali" userId="7b98a21d-ed27-4823-82ff-d42525ed81ae" providerId="ADAL" clId="{E03375B5-2565-44BB-A460-951B86745502}" dt="2026-09-25T11:24:45.329" v="474" actId="478"/>
          <ac:spMkLst>
            <pc:docMk/>
            <pc:sldMk cId="0" sldId="266"/>
            <ac:spMk id="3" creationId="{00000000-0000-0000-0000-000000000000}"/>
          </ac:spMkLst>
        </pc:spChg>
        <pc:spChg chg="mod">
          <ac:chgData name="Muhammad Ali" userId="7b98a21d-ed27-4823-82ff-d42525ed81ae" providerId="ADAL" clId="{E03375B5-2565-44BB-A460-951B86745502}" dt="2026-09-25T11:26:09.780" v="480" actId="113"/>
          <ac:spMkLst>
            <pc:docMk/>
            <pc:sldMk cId="0" sldId="266"/>
            <ac:spMk id="4" creationId="{00000000-0000-0000-0000-000000000000}"/>
          </ac:spMkLst>
        </pc:spChg>
        <pc:spChg chg="mod">
          <ac:chgData name="Muhammad Ali" userId="7b98a21d-ed27-4823-82ff-d42525ed81ae" providerId="ADAL" clId="{E03375B5-2565-44BB-A460-951B86745502}" dt="2026-09-25T11:27:29.891" v="495" actId="403"/>
          <ac:spMkLst>
            <pc:docMk/>
            <pc:sldMk cId="0" sldId="266"/>
            <ac:spMk id="7" creationId="{00000000-0000-0000-0000-000000000000}"/>
          </ac:spMkLst>
        </pc:spChg>
        <pc:spChg chg="mod">
          <ac:chgData name="Muhammad Ali" userId="7b98a21d-ed27-4823-82ff-d42525ed81ae" providerId="ADAL" clId="{E03375B5-2565-44BB-A460-951B86745502}" dt="2026-09-25T11:27:29.891" v="495" actId="403"/>
          <ac:spMkLst>
            <pc:docMk/>
            <pc:sldMk cId="0" sldId="266"/>
            <ac:spMk id="8" creationId="{00000000-0000-0000-0000-000000000000}"/>
          </ac:spMkLst>
        </pc:spChg>
        <pc:spChg chg="mod">
          <ac:chgData name="Muhammad Ali" userId="7b98a21d-ed27-4823-82ff-d42525ed81ae" providerId="ADAL" clId="{E03375B5-2565-44BB-A460-951B86745502}" dt="2026-09-25T11:27:29.891" v="495" actId="403"/>
          <ac:spMkLst>
            <pc:docMk/>
            <pc:sldMk cId="0" sldId="266"/>
            <ac:spMk id="9" creationId="{00000000-0000-0000-0000-000000000000}"/>
          </ac:spMkLst>
        </pc:spChg>
        <pc:spChg chg="mod">
          <ac:chgData name="Muhammad Ali" userId="7b98a21d-ed27-4823-82ff-d42525ed81ae" providerId="ADAL" clId="{E03375B5-2565-44BB-A460-951B86745502}" dt="2026-09-25T11:26:26.942" v="482" actId="2710"/>
          <ac:spMkLst>
            <pc:docMk/>
            <pc:sldMk cId="0" sldId="266"/>
            <ac:spMk id="12" creationId="{00000000-0000-0000-0000-000000000000}"/>
          </ac:spMkLst>
        </pc:spChg>
        <pc:spChg chg="mod">
          <ac:chgData name="Muhammad Ali" userId="7b98a21d-ed27-4823-82ff-d42525ed81ae" providerId="ADAL" clId="{E03375B5-2565-44BB-A460-951B86745502}" dt="2026-09-25T11:27:29.891" v="495" actId="403"/>
          <ac:spMkLst>
            <pc:docMk/>
            <pc:sldMk cId="0" sldId="266"/>
            <ac:spMk id="13" creationId="{00000000-0000-0000-0000-000000000000}"/>
          </ac:spMkLst>
        </pc:spChg>
        <pc:spChg chg="mod">
          <ac:chgData name="Muhammad Ali" userId="7b98a21d-ed27-4823-82ff-d42525ed81ae" providerId="ADAL" clId="{E03375B5-2565-44BB-A460-951B86745502}" dt="2026-09-25T11:27:29.891" v="495" actId="403"/>
          <ac:spMkLst>
            <pc:docMk/>
            <pc:sldMk cId="0" sldId="266"/>
            <ac:spMk id="14" creationId="{00000000-0000-0000-0000-000000000000}"/>
          </ac:spMkLst>
        </pc:spChg>
        <pc:spChg chg="mod">
          <ac:chgData name="Muhammad Ali" userId="7b98a21d-ed27-4823-82ff-d42525ed81ae" providerId="ADAL" clId="{E03375B5-2565-44BB-A460-951B86745502}" dt="2026-09-25T11:27:54.228" v="499" actId="1076"/>
          <ac:spMkLst>
            <pc:docMk/>
            <pc:sldMk cId="0" sldId="266"/>
            <ac:spMk id="18" creationId="{00000000-0000-0000-0000-000000000000}"/>
          </ac:spMkLst>
        </pc:spChg>
        <pc:spChg chg="mod">
          <ac:chgData name="Muhammad Ali" userId="7b98a21d-ed27-4823-82ff-d42525ed81ae" providerId="ADAL" clId="{E03375B5-2565-44BB-A460-951B86745502}" dt="2026-09-25T11:27:54.228" v="499" actId="1076"/>
          <ac:spMkLst>
            <pc:docMk/>
            <pc:sldMk cId="0" sldId="266"/>
            <ac:spMk id="19" creationId="{00000000-0000-0000-0000-000000000000}"/>
          </ac:spMkLst>
        </pc:spChg>
        <pc:grpChg chg="mod">
          <ac:chgData name="Muhammad Ali" userId="7b98a21d-ed27-4823-82ff-d42525ed81ae" providerId="ADAL" clId="{E03375B5-2565-44BB-A460-951B86745502}" dt="2026-09-25T11:25:42.168" v="475" actId="14100"/>
          <ac:grpSpMkLst>
            <pc:docMk/>
            <pc:sldMk cId="0" sldId="266"/>
            <ac:grpSpMk id="5" creationId="{00000000-0000-0000-0000-000000000000}"/>
          </ac:grpSpMkLst>
        </pc:grpChg>
        <pc:grpChg chg="mod">
          <ac:chgData name="Muhammad Ali" userId="7b98a21d-ed27-4823-82ff-d42525ed81ae" providerId="ADAL" clId="{E03375B5-2565-44BB-A460-951B86745502}" dt="2026-09-25T11:27:43.652" v="498" actId="1076"/>
          <ac:grpSpMkLst>
            <pc:docMk/>
            <pc:sldMk cId="0" sldId="266"/>
            <ac:grpSpMk id="10" creationId="{00000000-0000-0000-0000-000000000000}"/>
          </ac:grpSpMkLst>
        </pc:grpChg>
        <pc:grpChg chg="mod">
          <ac:chgData name="Muhammad Ali" userId="7b98a21d-ed27-4823-82ff-d42525ed81ae" providerId="ADAL" clId="{E03375B5-2565-44BB-A460-951B86745502}" dt="2026-09-25T11:27:54.228" v="499" actId="1076"/>
          <ac:grpSpMkLst>
            <pc:docMk/>
            <pc:sldMk cId="0" sldId="266"/>
            <ac:grpSpMk id="15" creationId="{00000000-0000-0000-0000-000000000000}"/>
          </ac:grpSpMkLst>
        </pc:grpChg>
        <pc:grpChg chg="mod">
          <ac:chgData name="Muhammad Ali" userId="7b98a21d-ed27-4823-82ff-d42525ed81ae" providerId="ADAL" clId="{E03375B5-2565-44BB-A460-951B86745502}" dt="2026-09-25T11:26:48.508" v="484" actId="1076"/>
          <ac:grpSpMkLst>
            <pc:docMk/>
            <pc:sldMk cId="0" sldId="266"/>
            <ac:grpSpMk id="20" creationId="{00000000-0000-0000-0000-000000000000}"/>
          </ac:grpSpMkLst>
        </pc:grpChg>
      </pc:sldChg>
      <pc:sldChg chg="delSp modSp mod modAnim">
        <pc:chgData name="Muhammad Ali" userId="7b98a21d-ed27-4823-82ff-d42525ed81ae" providerId="ADAL" clId="{E03375B5-2565-44BB-A460-951B86745502}" dt="2026-09-25T11:31:11.232" v="542"/>
        <pc:sldMkLst>
          <pc:docMk/>
          <pc:sldMk cId="0" sldId="267"/>
        </pc:sldMkLst>
        <pc:spChg chg="del">
          <ac:chgData name="Muhammad Ali" userId="7b98a21d-ed27-4823-82ff-d42525ed81ae" providerId="ADAL" clId="{E03375B5-2565-44BB-A460-951B86745502}" dt="2026-09-25T11:28:29.249" v="509" actId="478"/>
          <ac:spMkLst>
            <pc:docMk/>
            <pc:sldMk cId="0" sldId="267"/>
            <ac:spMk id="2" creationId="{00000000-0000-0000-0000-000000000000}"/>
          </ac:spMkLst>
        </pc:spChg>
        <pc:spChg chg="del">
          <ac:chgData name="Muhammad Ali" userId="7b98a21d-ed27-4823-82ff-d42525ed81ae" providerId="ADAL" clId="{E03375B5-2565-44BB-A460-951B86745502}" dt="2026-09-25T11:28:30.163" v="510" actId="478"/>
          <ac:spMkLst>
            <pc:docMk/>
            <pc:sldMk cId="0" sldId="267"/>
            <ac:spMk id="3" creationId="{00000000-0000-0000-0000-000000000000}"/>
          </ac:spMkLst>
        </pc:spChg>
        <pc:spChg chg="mod">
          <ac:chgData name="Muhammad Ali" userId="7b98a21d-ed27-4823-82ff-d42525ed81ae" providerId="ADAL" clId="{E03375B5-2565-44BB-A460-951B86745502}" dt="2026-09-25T11:28:21.231" v="506" actId="113"/>
          <ac:spMkLst>
            <pc:docMk/>
            <pc:sldMk cId="0" sldId="267"/>
            <ac:spMk id="4" creationId="{00000000-0000-0000-0000-000000000000}"/>
          </ac:spMkLst>
        </pc:spChg>
        <pc:spChg chg="mod">
          <ac:chgData name="Muhammad Ali" userId="7b98a21d-ed27-4823-82ff-d42525ed81ae" providerId="ADAL" clId="{E03375B5-2565-44BB-A460-951B86745502}" dt="2026-09-25T11:30:33.768" v="531" actId="255"/>
          <ac:spMkLst>
            <pc:docMk/>
            <pc:sldMk cId="0" sldId="267"/>
            <ac:spMk id="7" creationId="{00000000-0000-0000-0000-000000000000}"/>
          </ac:spMkLst>
        </pc:spChg>
        <pc:spChg chg="mod">
          <ac:chgData name="Muhammad Ali" userId="7b98a21d-ed27-4823-82ff-d42525ed81ae" providerId="ADAL" clId="{E03375B5-2565-44BB-A460-951B86745502}" dt="2026-09-25T11:30:38.736" v="532" actId="1076"/>
          <ac:spMkLst>
            <pc:docMk/>
            <pc:sldMk cId="0" sldId="267"/>
            <ac:spMk id="8" creationId="{00000000-0000-0000-0000-000000000000}"/>
          </ac:spMkLst>
        </pc:spChg>
        <pc:spChg chg="mod">
          <ac:chgData name="Muhammad Ali" userId="7b98a21d-ed27-4823-82ff-d42525ed81ae" providerId="ADAL" clId="{E03375B5-2565-44BB-A460-951B86745502}" dt="2026-09-25T11:30:50.336" v="535" actId="1076"/>
          <ac:spMkLst>
            <pc:docMk/>
            <pc:sldMk cId="0" sldId="267"/>
            <ac:spMk id="9" creationId="{00000000-0000-0000-0000-000000000000}"/>
          </ac:spMkLst>
        </pc:spChg>
        <pc:spChg chg="mod">
          <ac:chgData name="Muhammad Ali" userId="7b98a21d-ed27-4823-82ff-d42525ed81ae" providerId="ADAL" clId="{E03375B5-2565-44BB-A460-951B86745502}" dt="2026-09-25T11:30:13.388" v="524" actId="2710"/>
          <ac:spMkLst>
            <pc:docMk/>
            <pc:sldMk cId="0" sldId="267"/>
            <ac:spMk id="12" creationId="{00000000-0000-0000-0000-000000000000}"/>
          </ac:spMkLst>
        </pc:spChg>
        <pc:spChg chg="mod">
          <ac:chgData name="Muhammad Ali" userId="7b98a21d-ed27-4823-82ff-d42525ed81ae" providerId="ADAL" clId="{E03375B5-2565-44BB-A460-951B86745502}" dt="2026-09-25T11:30:53.271" v="536" actId="1076"/>
          <ac:spMkLst>
            <pc:docMk/>
            <pc:sldMk cId="0" sldId="267"/>
            <ac:spMk id="13" creationId="{00000000-0000-0000-0000-000000000000}"/>
          </ac:spMkLst>
        </pc:spChg>
        <pc:spChg chg="mod">
          <ac:chgData name="Muhammad Ali" userId="7b98a21d-ed27-4823-82ff-d42525ed81ae" providerId="ADAL" clId="{E03375B5-2565-44BB-A460-951B86745502}" dt="2026-09-25T11:30:33.768" v="531" actId="255"/>
          <ac:spMkLst>
            <pc:docMk/>
            <pc:sldMk cId="0" sldId="267"/>
            <ac:spMk id="14" creationId="{00000000-0000-0000-0000-000000000000}"/>
          </ac:spMkLst>
        </pc:spChg>
        <pc:spChg chg="mod">
          <ac:chgData name="Muhammad Ali" userId="7b98a21d-ed27-4823-82ff-d42525ed81ae" providerId="ADAL" clId="{E03375B5-2565-44BB-A460-951B86745502}" dt="2026-09-25T11:30:13.388" v="524" actId="2710"/>
          <ac:spMkLst>
            <pc:docMk/>
            <pc:sldMk cId="0" sldId="267"/>
            <ac:spMk id="17" creationId="{00000000-0000-0000-0000-000000000000}"/>
          </ac:spMkLst>
        </pc:spChg>
        <pc:spChg chg="mod">
          <ac:chgData name="Muhammad Ali" userId="7b98a21d-ed27-4823-82ff-d42525ed81ae" providerId="ADAL" clId="{E03375B5-2565-44BB-A460-951B86745502}" dt="2026-09-25T11:30:44.220" v="533" actId="1076"/>
          <ac:spMkLst>
            <pc:docMk/>
            <pc:sldMk cId="0" sldId="267"/>
            <ac:spMk id="18" creationId="{00000000-0000-0000-0000-000000000000}"/>
          </ac:spMkLst>
        </pc:spChg>
        <pc:spChg chg="mod">
          <ac:chgData name="Muhammad Ali" userId="7b98a21d-ed27-4823-82ff-d42525ed81ae" providerId="ADAL" clId="{E03375B5-2565-44BB-A460-951B86745502}" dt="2026-09-25T11:30:47.610" v="534" actId="1076"/>
          <ac:spMkLst>
            <pc:docMk/>
            <pc:sldMk cId="0" sldId="267"/>
            <ac:spMk id="19" creationId="{00000000-0000-0000-0000-000000000000}"/>
          </ac:spMkLst>
        </pc:spChg>
        <pc:grpChg chg="mod">
          <ac:chgData name="Muhammad Ali" userId="7b98a21d-ed27-4823-82ff-d42525ed81ae" providerId="ADAL" clId="{E03375B5-2565-44BB-A460-951B86745502}" dt="2026-09-25T11:29:50.056" v="521" actId="14100"/>
          <ac:grpSpMkLst>
            <pc:docMk/>
            <pc:sldMk cId="0" sldId="267"/>
            <ac:grpSpMk id="5" creationId="{00000000-0000-0000-0000-000000000000}"/>
          </ac:grpSpMkLst>
        </pc:grpChg>
        <pc:grpChg chg="mod">
          <ac:chgData name="Muhammad Ali" userId="7b98a21d-ed27-4823-82ff-d42525ed81ae" providerId="ADAL" clId="{E03375B5-2565-44BB-A460-951B86745502}" dt="2026-09-25T11:29:50.056" v="521" actId="14100"/>
          <ac:grpSpMkLst>
            <pc:docMk/>
            <pc:sldMk cId="0" sldId="267"/>
            <ac:grpSpMk id="10" creationId="{00000000-0000-0000-0000-000000000000}"/>
          </ac:grpSpMkLst>
        </pc:grpChg>
        <pc:grpChg chg="mod">
          <ac:chgData name="Muhammad Ali" userId="7b98a21d-ed27-4823-82ff-d42525ed81ae" providerId="ADAL" clId="{E03375B5-2565-44BB-A460-951B86745502}" dt="2026-09-25T11:29:57.080" v="522" actId="1076"/>
          <ac:grpSpMkLst>
            <pc:docMk/>
            <pc:sldMk cId="0" sldId="267"/>
            <ac:grpSpMk id="15" creationId="{00000000-0000-0000-0000-000000000000}"/>
          </ac:grpSpMkLst>
        </pc:grpChg>
        <pc:grpChg chg="mod">
          <ac:chgData name="Muhammad Ali" userId="7b98a21d-ed27-4823-82ff-d42525ed81ae" providerId="ADAL" clId="{E03375B5-2565-44BB-A460-951B86745502}" dt="2026-09-25T11:29:50.056" v="521" actId="14100"/>
          <ac:grpSpMkLst>
            <pc:docMk/>
            <pc:sldMk cId="0" sldId="267"/>
            <ac:grpSpMk id="20" creationId="{00000000-0000-0000-0000-000000000000}"/>
          </ac:grpSpMkLst>
        </pc:grpChg>
      </pc:sldChg>
      <pc:sldChg chg="delSp modSp mod modAnim">
        <pc:chgData name="Muhammad Ali" userId="7b98a21d-ed27-4823-82ff-d42525ed81ae" providerId="ADAL" clId="{E03375B5-2565-44BB-A460-951B86745502}" dt="2026-09-25T11:35:10.908" v="612"/>
        <pc:sldMkLst>
          <pc:docMk/>
          <pc:sldMk cId="0" sldId="268"/>
        </pc:sldMkLst>
        <pc:spChg chg="del">
          <ac:chgData name="Muhammad Ali" userId="7b98a21d-ed27-4823-82ff-d42525ed81ae" providerId="ADAL" clId="{E03375B5-2565-44BB-A460-951B86745502}" dt="2026-09-25T11:31:23.270" v="543" actId="478"/>
          <ac:spMkLst>
            <pc:docMk/>
            <pc:sldMk cId="0" sldId="268"/>
            <ac:spMk id="2" creationId="{00000000-0000-0000-0000-000000000000}"/>
          </ac:spMkLst>
        </pc:spChg>
        <pc:spChg chg="del">
          <ac:chgData name="Muhammad Ali" userId="7b98a21d-ed27-4823-82ff-d42525ed81ae" providerId="ADAL" clId="{E03375B5-2565-44BB-A460-951B86745502}" dt="2026-09-25T11:31:23.956" v="544" actId="478"/>
          <ac:spMkLst>
            <pc:docMk/>
            <pc:sldMk cId="0" sldId="268"/>
            <ac:spMk id="3" creationId="{00000000-0000-0000-0000-000000000000}"/>
          </ac:spMkLst>
        </pc:spChg>
        <pc:spChg chg="mod">
          <ac:chgData name="Muhammad Ali" userId="7b98a21d-ed27-4823-82ff-d42525ed81ae" providerId="ADAL" clId="{E03375B5-2565-44BB-A460-951B86745502}" dt="2026-09-25T11:32:08.069" v="559" actId="113"/>
          <ac:spMkLst>
            <pc:docMk/>
            <pc:sldMk cId="0" sldId="268"/>
            <ac:spMk id="4" creationId="{00000000-0000-0000-0000-000000000000}"/>
          </ac:spMkLst>
        </pc:spChg>
        <pc:spChg chg="mod">
          <ac:chgData name="Muhammad Ali" userId="7b98a21d-ed27-4823-82ff-d42525ed81ae" providerId="ADAL" clId="{E03375B5-2565-44BB-A460-951B86745502}" dt="2026-09-25T11:32:31.147" v="568" actId="20577"/>
          <ac:spMkLst>
            <pc:docMk/>
            <pc:sldMk cId="0" sldId="268"/>
            <ac:spMk id="5" creationId="{00000000-0000-0000-0000-000000000000}"/>
          </ac:spMkLst>
        </pc:spChg>
        <pc:spChg chg="mod">
          <ac:chgData name="Muhammad Ali" userId="7b98a21d-ed27-4823-82ff-d42525ed81ae" providerId="ADAL" clId="{E03375B5-2565-44BB-A460-951B86745502}" dt="2026-09-25T11:31:42.101" v="554" actId="113"/>
          <ac:spMkLst>
            <pc:docMk/>
            <pc:sldMk cId="0" sldId="268"/>
            <ac:spMk id="8" creationId="{00000000-0000-0000-0000-000000000000}"/>
          </ac:spMkLst>
        </pc:spChg>
        <pc:spChg chg="mod">
          <ac:chgData name="Muhammad Ali" userId="7b98a21d-ed27-4823-82ff-d42525ed81ae" providerId="ADAL" clId="{E03375B5-2565-44BB-A460-951B86745502}" dt="2026-09-25T11:33:50.383" v="585" actId="1076"/>
          <ac:spMkLst>
            <pc:docMk/>
            <pc:sldMk cId="0" sldId="268"/>
            <ac:spMk id="9" creationId="{00000000-0000-0000-0000-000000000000}"/>
          </ac:spMkLst>
        </pc:spChg>
        <pc:spChg chg="mod">
          <ac:chgData name="Muhammad Ali" userId="7b98a21d-ed27-4823-82ff-d42525ed81ae" providerId="ADAL" clId="{E03375B5-2565-44BB-A460-951B86745502}" dt="2026-09-25T11:33:10.354" v="574" actId="113"/>
          <ac:spMkLst>
            <pc:docMk/>
            <pc:sldMk cId="0" sldId="268"/>
            <ac:spMk id="10" creationId="{00000000-0000-0000-0000-000000000000}"/>
          </ac:spMkLst>
        </pc:spChg>
        <pc:spChg chg="mod">
          <ac:chgData name="Muhammad Ali" userId="7b98a21d-ed27-4823-82ff-d42525ed81ae" providerId="ADAL" clId="{E03375B5-2565-44BB-A460-951B86745502}" dt="2026-09-25T11:31:42.101" v="554" actId="113"/>
          <ac:spMkLst>
            <pc:docMk/>
            <pc:sldMk cId="0" sldId="268"/>
            <ac:spMk id="13" creationId="{00000000-0000-0000-0000-000000000000}"/>
          </ac:spMkLst>
        </pc:spChg>
        <pc:spChg chg="mod">
          <ac:chgData name="Muhammad Ali" userId="7b98a21d-ed27-4823-82ff-d42525ed81ae" providerId="ADAL" clId="{E03375B5-2565-44BB-A460-951B86745502}" dt="2026-09-25T11:34:32.319" v="601" actId="20577"/>
          <ac:spMkLst>
            <pc:docMk/>
            <pc:sldMk cId="0" sldId="268"/>
            <ac:spMk id="14" creationId="{00000000-0000-0000-0000-000000000000}"/>
          </ac:spMkLst>
        </pc:spChg>
        <pc:spChg chg="mod">
          <ac:chgData name="Muhammad Ali" userId="7b98a21d-ed27-4823-82ff-d42525ed81ae" providerId="ADAL" clId="{E03375B5-2565-44BB-A460-951B86745502}" dt="2026-09-25T11:33:12.720" v="575" actId="113"/>
          <ac:spMkLst>
            <pc:docMk/>
            <pc:sldMk cId="0" sldId="268"/>
            <ac:spMk id="15" creationId="{00000000-0000-0000-0000-000000000000}"/>
          </ac:spMkLst>
        </pc:spChg>
        <pc:spChg chg="mod">
          <ac:chgData name="Muhammad Ali" userId="7b98a21d-ed27-4823-82ff-d42525ed81ae" providerId="ADAL" clId="{E03375B5-2565-44BB-A460-951B86745502}" dt="2026-09-25T11:31:42.101" v="554" actId="113"/>
          <ac:spMkLst>
            <pc:docMk/>
            <pc:sldMk cId="0" sldId="268"/>
            <ac:spMk id="18" creationId="{00000000-0000-0000-0000-000000000000}"/>
          </ac:spMkLst>
        </pc:spChg>
        <pc:spChg chg="mod">
          <ac:chgData name="Muhammad Ali" userId="7b98a21d-ed27-4823-82ff-d42525ed81ae" providerId="ADAL" clId="{E03375B5-2565-44BB-A460-951B86745502}" dt="2026-09-25T11:34:51.792" v="606" actId="20577"/>
          <ac:spMkLst>
            <pc:docMk/>
            <pc:sldMk cId="0" sldId="268"/>
            <ac:spMk id="19" creationId="{00000000-0000-0000-0000-000000000000}"/>
          </ac:spMkLst>
        </pc:spChg>
        <pc:spChg chg="mod">
          <ac:chgData name="Muhammad Ali" userId="7b98a21d-ed27-4823-82ff-d42525ed81ae" providerId="ADAL" clId="{E03375B5-2565-44BB-A460-951B86745502}" dt="2026-09-25T11:33:15.149" v="576" actId="113"/>
          <ac:spMkLst>
            <pc:docMk/>
            <pc:sldMk cId="0" sldId="268"/>
            <ac:spMk id="20" creationId="{00000000-0000-0000-0000-000000000000}"/>
          </ac:spMkLst>
        </pc:spChg>
        <pc:grpChg chg="mod">
          <ac:chgData name="Muhammad Ali" userId="7b98a21d-ed27-4823-82ff-d42525ed81ae" providerId="ADAL" clId="{E03375B5-2565-44BB-A460-951B86745502}" dt="2026-09-25T11:31:53.600" v="555" actId="14100"/>
          <ac:grpSpMkLst>
            <pc:docMk/>
            <pc:sldMk cId="0" sldId="268"/>
            <ac:grpSpMk id="6" creationId="{00000000-0000-0000-0000-000000000000}"/>
          </ac:grpSpMkLst>
        </pc:grpChg>
        <pc:grpChg chg="mod">
          <ac:chgData name="Muhammad Ali" userId="7b98a21d-ed27-4823-82ff-d42525ed81ae" providerId="ADAL" clId="{E03375B5-2565-44BB-A460-951B86745502}" dt="2026-09-25T11:33:04.178" v="573" actId="1076"/>
          <ac:grpSpMkLst>
            <pc:docMk/>
            <pc:sldMk cId="0" sldId="268"/>
            <ac:grpSpMk id="11" creationId="{00000000-0000-0000-0000-000000000000}"/>
          </ac:grpSpMkLst>
        </pc:grpChg>
        <pc:grpChg chg="mod">
          <ac:chgData name="Muhammad Ali" userId="7b98a21d-ed27-4823-82ff-d42525ed81ae" providerId="ADAL" clId="{E03375B5-2565-44BB-A460-951B86745502}" dt="2026-09-25T11:32:55.334" v="572" actId="1076"/>
          <ac:grpSpMkLst>
            <pc:docMk/>
            <pc:sldMk cId="0" sldId="268"/>
            <ac:grpSpMk id="16" creationId="{00000000-0000-0000-0000-000000000000}"/>
          </ac:grpSpMkLst>
        </pc:grpChg>
        <pc:grpChg chg="mod">
          <ac:chgData name="Muhammad Ali" userId="7b98a21d-ed27-4823-82ff-d42525ed81ae" providerId="ADAL" clId="{E03375B5-2565-44BB-A460-951B86745502}" dt="2026-09-25T11:32:55.334" v="572" actId="1076"/>
          <ac:grpSpMkLst>
            <pc:docMk/>
            <pc:sldMk cId="0" sldId="268"/>
            <ac:grpSpMk id="21" creationId="{00000000-0000-0000-0000-000000000000}"/>
          </ac:grpSpMkLst>
        </pc:grpChg>
      </pc:sldChg>
      <pc:sldChg chg="delSp modSp mod modAnim">
        <pc:chgData name="Muhammad Ali" userId="7b98a21d-ed27-4823-82ff-d42525ed81ae" providerId="ADAL" clId="{E03375B5-2565-44BB-A460-951B86745502}" dt="2026-09-25T11:36:24.211" v="632"/>
        <pc:sldMkLst>
          <pc:docMk/>
          <pc:sldMk cId="0" sldId="269"/>
        </pc:sldMkLst>
        <pc:spChg chg="mod">
          <ac:chgData name="Muhammad Ali" userId="7b98a21d-ed27-4823-82ff-d42525ed81ae" providerId="ADAL" clId="{E03375B5-2565-44BB-A460-951B86745502}" dt="2026-09-25T11:35:30.523" v="617" actId="404"/>
          <ac:spMkLst>
            <pc:docMk/>
            <pc:sldMk cId="0" sldId="269"/>
            <ac:spMk id="2" creationId="{00000000-0000-0000-0000-000000000000}"/>
          </ac:spMkLst>
        </pc:spChg>
        <pc:spChg chg="del">
          <ac:chgData name="Muhammad Ali" userId="7b98a21d-ed27-4823-82ff-d42525ed81ae" providerId="ADAL" clId="{E03375B5-2565-44BB-A460-951B86745502}" dt="2026-09-25T11:35:21.108" v="614" actId="478"/>
          <ac:spMkLst>
            <pc:docMk/>
            <pc:sldMk cId="0" sldId="269"/>
            <ac:spMk id="3" creationId="{00000000-0000-0000-0000-000000000000}"/>
          </ac:spMkLst>
        </pc:spChg>
        <pc:spChg chg="del">
          <ac:chgData name="Muhammad Ali" userId="7b98a21d-ed27-4823-82ff-d42525ed81ae" providerId="ADAL" clId="{E03375B5-2565-44BB-A460-951B86745502}" dt="2026-09-25T11:35:20.388" v="613" actId="478"/>
          <ac:spMkLst>
            <pc:docMk/>
            <pc:sldMk cId="0" sldId="269"/>
            <ac:spMk id="4" creationId="{00000000-0000-0000-0000-000000000000}"/>
          </ac:spMkLst>
        </pc:spChg>
        <pc:spChg chg="mod">
          <ac:chgData name="Muhammad Ali" userId="7b98a21d-ed27-4823-82ff-d42525ed81ae" providerId="ADAL" clId="{E03375B5-2565-44BB-A460-951B86745502}" dt="2026-09-25T11:36:03.891" v="630" actId="1076"/>
          <ac:spMkLst>
            <pc:docMk/>
            <pc:sldMk cId="0" sldId="269"/>
            <ac:spMk id="7" creationId="{00000000-0000-0000-0000-000000000000}"/>
          </ac:spMkLst>
        </pc:spChg>
      </pc:sldChg>
      <pc:sldChg chg="delSp modSp del mod">
        <pc:chgData name="Muhammad Ali" userId="7b98a21d-ed27-4823-82ff-d42525ed81ae" providerId="ADAL" clId="{E03375B5-2565-44BB-A460-951B86745502}" dt="2026-09-25T11:40:43.216" v="663" actId="47"/>
        <pc:sldMkLst>
          <pc:docMk/>
          <pc:sldMk cId="0" sldId="270"/>
        </pc:sldMkLst>
        <pc:spChg chg="del mod">
          <ac:chgData name="Muhammad Ali" userId="7b98a21d-ed27-4823-82ff-d42525ed81ae" providerId="ADAL" clId="{E03375B5-2565-44BB-A460-951B86745502}" dt="2026-09-25T11:37:20.522" v="642"/>
          <ac:spMkLst>
            <pc:docMk/>
            <pc:sldMk cId="0" sldId="270"/>
            <ac:spMk id="4" creationId="{00000000-0000-0000-0000-000000000000}"/>
          </ac:spMkLst>
        </pc:spChg>
        <pc:spChg chg="del mod">
          <ac:chgData name="Muhammad Ali" userId="7b98a21d-ed27-4823-82ff-d42525ed81ae" providerId="ADAL" clId="{E03375B5-2565-44BB-A460-951B86745502}" dt="2026-09-25T11:37:38.612" v="646"/>
          <ac:spMkLst>
            <pc:docMk/>
            <pc:sldMk cId="0" sldId="270"/>
            <ac:spMk id="8" creationId="{00000000-0000-0000-0000-000000000000}"/>
          </ac:spMkLst>
        </pc:spChg>
      </pc:sldChg>
      <pc:sldChg chg="del">
        <pc:chgData name="Muhammad Ali" userId="7b98a21d-ed27-4823-82ff-d42525ed81ae" providerId="ADAL" clId="{E03375B5-2565-44BB-A460-951B86745502}" dt="2026-09-25T11:44:13.777" v="712" actId="47"/>
        <pc:sldMkLst>
          <pc:docMk/>
          <pc:sldMk cId="0" sldId="271"/>
        </pc:sldMkLst>
      </pc:sldChg>
      <pc:sldChg chg="delSp modSp mod">
        <pc:chgData name="Muhammad Ali" userId="7b98a21d-ed27-4823-82ff-d42525ed81ae" providerId="ADAL" clId="{E03375B5-2565-44BB-A460-951B86745502}" dt="2026-09-25T11:49:57.659" v="763" actId="1076"/>
        <pc:sldMkLst>
          <pc:docMk/>
          <pc:sldMk cId="0" sldId="272"/>
        </pc:sldMkLst>
        <pc:spChg chg="del">
          <ac:chgData name="Muhammad Ali" userId="7b98a21d-ed27-4823-82ff-d42525ed81ae" providerId="ADAL" clId="{E03375B5-2565-44BB-A460-951B86745502}" dt="2026-09-25T11:47:36.614" v="713" actId="478"/>
          <ac:spMkLst>
            <pc:docMk/>
            <pc:sldMk cId="0" sldId="272"/>
            <ac:spMk id="2" creationId="{00000000-0000-0000-0000-000000000000}"/>
          </ac:spMkLst>
        </pc:spChg>
        <pc:spChg chg="del mod">
          <ac:chgData name="Muhammad Ali" userId="7b98a21d-ed27-4823-82ff-d42525ed81ae" providerId="ADAL" clId="{E03375B5-2565-44BB-A460-951B86745502}" dt="2026-09-25T11:47:37.513" v="715" actId="478"/>
          <ac:spMkLst>
            <pc:docMk/>
            <pc:sldMk cId="0" sldId="272"/>
            <ac:spMk id="3" creationId="{00000000-0000-0000-0000-000000000000}"/>
          </ac:spMkLst>
        </pc:spChg>
        <pc:spChg chg="mod">
          <ac:chgData name="Muhammad Ali" userId="7b98a21d-ed27-4823-82ff-d42525ed81ae" providerId="ADAL" clId="{E03375B5-2565-44BB-A460-951B86745502}" dt="2026-09-25T11:47:44.948" v="716" actId="403"/>
          <ac:spMkLst>
            <pc:docMk/>
            <pc:sldMk cId="0" sldId="272"/>
            <ac:spMk id="4" creationId="{00000000-0000-0000-0000-000000000000}"/>
          </ac:spMkLst>
        </pc:spChg>
        <pc:spChg chg="mod">
          <ac:chgData name="Muhammad Ali" userId="7b98a21d-ed27-4823-82ff-d42525ed81ae" providerId="ADAL" clId="{E03375B5-2565-44BB-A460-951B86745502}" dt="2026-09-25T11:48:39.978" v="736" actId="1076"/>
          <ac:spMkLst>
            <pc:docMk/>
            <pc:sldMk cId="0" sldId="272"/>
            <ac:spMk id="5" creationId="{00000000-0000-0000-0000-000000000000}"/>
          </ac:spMkLst>
        </pc:spChg>
        <pc:spChg chg="mod">
          <ac:chgData name="Muhammad Ali" userId="7b98a21d-ed27-4823-82ff-d42525ed81ae" providerId="ADAL" clId="{E03375B5-2565-44BB-A460-951B86745502}" dt="2026-09-25T11:49:19.480" v="754" actId="403"/>
          <ac:spMkLst>
            <pc:docMk/>
            <pc:sldMk cId="0" sldId="272"/>
            <ac:spMk id="8" creationId="{00000000-0000-0000-0000-000000000000}"/>
          </ac:spMkLst>
        </pc:spChg>
        <pc:spChg chg="mod">
          <ac:chgData name="Muhammad Ali" userId="7b98a21d-ed27-4823-82ff-d42525ed81ae" providerId="ADAL" clId="{E03375B5-2565-44BB-A460-951B86745502}" dt="2026-09-25T11:49:44.623" v="760" actId="14100"/>
          <ac:spMkLst>
            <pc:docMk/>
            <pc:sldMk cId="0" sldId="272"/>
            <ac:spMk id="9" creationId="{00000000-0000-0000-0000-000000000000}"/>
          </ac:spMkLst>
        </pc:spChg>
        <pc:spChg chg="mod">
          <ac:chgData name="Muhammad Ali" userId="7b98a21d-ed27-4823-82ff-d42525ed81ae" providerId="ADAL" clId="{E03375B5-2565-44BB-A460-951B86745502}" dt="2026-09-25T11:49:44.623" v="760" actId="14100"/>
          <ac:spMkLst>
            <pc:docMk/>
            <pc:sldMk cId="0" sldId="272"/>
            <ac:spMk id="10" creationId="{00000000-0000-0000-0000-000000000000}"/>
          </ac:spMkLst>
        </pc:spChg>
        <pc:spChg chg="mod">
          <ac:chgData name="Muhammad Ali" userId="7b98a21d-ed27-4823-82ff-d42525ed81ae" providerId="ADAL" clId="{E03375B5-2565-44BB-A460-951B86745502}" dt="2026-09-25T11:49:19.480" v="754" actId="403"/>
          <ac:spMkLst>
            <pc:docMk/>
            <pc:sldMk cId="0" sldId="272"/>
            <ac:spMk id="13" creationId="{00000000-0000-0000-0000-000000000000}"/>
          </ac:spMkLst>
        </pc:spChg>
        <pc:spChg chg="mod">
          <ac:chgData name="Muhammad Ali" userId="7b98a21d-ed27-4823-82ff-d42525ed81ae" providerId="ADAL" clId="{E03375B5-2565-44BB-A460-951B86745502}" dt="2026-09-25T11:49:53.059" v="762" actId="1076"/>
          <ac:spMkLst>
            <pc:docMk/>
            <pc:sldMk cId="0" sldId="272"/>
            <ac:spMk id="14" creationId="{00000000-0000-0000-0000-000000000000}"/>
          </ac:spMkLst>
        </pc:spChg>
        <pc:spChg chg="mod">
          <ac:chgData name="Muhammad Ali" userId="7b98a21d-ed27-4823-82ff-d42525ed81ae" providerId="ADAL" clId="{E03375B5-2565-44BB-A460-951B86745502}" dt="2026-09-25T11:49:44.623" v="760" actId="14100"/>
          <ac:spMkLst>
            <pc:docMk/>
            <pc:sldMk cId="0" sldId="272"/>
            <ac:spMk id="15" creationId="{00000000-0000-0000-0000-000000000000}"/>
          </ac:spMkLst>
        </pc:spChg>
        <pc:spChg chg="mod">
          <ac:chgData name="Muhammad Ali" userId="7b98a21d-ed27-4823-82ff-d42525ed81ae" providerId="ADAL" clId="{E03375B5-2565-44BB-A460-951B86745502}" dt="2026-09-25T11:49:19.480" v="754" actId="403"/>
          <ac:spMkLst>
            <pc:docMk/>
            <pc:sldMk cId="0" sldId="272"/>
            <ac:spMk id="18" creationId="{00000000-0000-0000-0000-000000000000}"/>
          </ac:spMkLst>
        </pc:spChg>
        <pc:spChg chg="mod">
          <ac:chgData name="Muhammad Ali" userId="7b98a21d-ed27-4823-82ff-d42525ed81ae" providerId="ADAL" clId="{E03375B5-2565-44BB-A460-951B86745502}" dt="2026-09-25T11:49:57.659" v="763" actId="1076"/>
          <ac:spMkLst>
            <pc:docMk/>
            <pc:sldMk cId="0" sldId="272"/>
            <ac:spMk id="19" creationId="{00000000-0000-0000-0000-000000000000}"/>
          </ac:spMkLst>
        </pc:spChg>
        <pc:spChg chg="mod">
          <ac:chgData name="Muhammad Ali" userId="7b98a21d-ed27-4823-82ff-d42525ed81ae" providerId="ADAL" clId="{E03375B5-2565-44BB-A460-951B86745502}" dt="2026-09-25T11:49:44.623" v="760" actId="14100"/>
          <ac:spMkLst>
            <pc:docMk/>
            <pc:sldMk cId="0" sldId="272"/>
            <ac:spMk id="20" creationId="{00000000-0000-0000-0000-000000000000}"/>
          </ac:spMkLst>
        </pc:spChg>
        <pc:grpChg chg="mod">
          <ac:chgData name="Muhammad Ali" userId="7b98a21d-ed27-4823-82ff-d42525ed81ae" providerId="ADAL" clId="{E03375B5-2565-44BB-A460-951B86745502}" dt="2026-09-25T11:49:44.623" v="760" actId="14100"/>
          <ac:grpSpMkLst>
            <pc:docMk/>
            <pc:sldMk cId="0" sldId="272"/>
            <ac:grpSpMk id="6" creationId="{00000000-0000-0000-0000-000000000000}"/>
          </ac:grpSpMkLst>
        </pc:grpChg>
        <pc:grpChg chg="mod">
          <ac:chgData name="Muhammad Ali" userId="7b98a21d-ed27-4823-82ff-d42525ed81ae" providerId="ADAL" clId="{E03375B5-2565-44BB-A460-951B86745502}" dt="2026-09-25T11:49:44.623" v="760" actId="14100"/>
          <ac:grpSpMkLst>
            <pc:docMk/>
            <pc:sldMk cId="0" sldId="272"/>
            <ac:grpSpMk id="11" creationId="{00000000-0000-0000-0000-000000000000}"/>
          </ac:grpSpMkLst>
        </pc:grpChg>
        <pc:grpChg chg="mod">
          <ac:chgData name="Muhammad Ali" userId="7b98a21d-ed27-4823-82ff-d42525ed81ae" providerId="ADAL" clId="{E03375B5-2565-44BB-A460-951B86745502}" dt="2026-09-25T11:49:44.623" v="760" actId="14100"/>
          <ac:grpSpMkLst>
            <pc:docMk/>
            <pc:sldMk cId="0" sldId="272"/>
            <ac:grpSpMk id="16" creationId="{00000000-0000-0000-0000-000000000000}"/>
          </ac:grpSpMkLst>
        </pc:grpChg>
        <pc:grpChg chg="mod">
          <ac:chgData name="Muhammad Ali" userId="7b98a21d-ed27-4823-82ff-d42525ed81ae" providerId="ADAL" clId="{E03375B5-2565-44BB-A460-951B86745502}" dt="2026-09-25T11:49:44.623" v="760" actId="14100"/>
          <ac:grpSpMkLst>
            <pc:docMk/>
            <pc:sldMk cId="0" sldId="272"/>
            <ac:grpSpMk id="21" creationId="{00000000-0000-0000-0000-000000000000}"/>
          </ac:grpSpMkLst>
        </pc:grpChg>
      </pc:sldChg>
      <pc:sldChg chg="add del setBg">
        <pc:chgData name="Muhammad Ali" userId="7b98a21d-ed27-4823-82ff-d42525ed81ae" providerId="ADAL" clId="{E03375B5-2565-44BB-A460-951B86745502}" dt="2026-09-25T11:36:56.857" v="639" actId="47"/>
        <pc:sldMkLst>
          <pc:docMk/>
          <pc:sldMk cId="26698992" sldId="295"/>
        </pc:sldMkLst>
      </pc:sldChg>
      <pc:sldChg chg="modSp mod modAnim">
        <pc:chgData name="Muhammad Ali" userId="7b98a21d-ed27-4823-82ff-d42525ed81ae" providerId="ADAL" clId="{E03375B5-2565-44BB-A460-951B86745502}" dt="2026-09-25T11:40:17.507" v="662" actId="120"/>
        <pc:sldMkLst>
          <pc:docMk/>
          <pc:sldMk cId="379519139" sldId="295"/>
        </pc:sldMkLst>
        <pc:spChg chg="mod">
          <ac:chgData name="Muhammad Ali" userId="7b98a21d-ed27-4823-82ff-d42525ed81ae" providerId="ADAL" clId="{E03375B5-2565-44BB-A460-951B86745502}" dt="2026-09-25T11:37:27.744" v="643"/>
          <ac:spMkLst>
            <pc:docMk/>
            <pc:sldMk cId="379519139" sldId="295"/>
            <ac:spMk id="4" creationId="{00000000-0000-0000-0000-000000000000}"/>
          </ac:spMkLst>
        </pc:spChg>
        <pc:spChg chg="mod">
          <ac:chgData name="Muhammad Ali" userId="7b98a21d-ed27-4823-82ff-d42525ed81ae" providerId="ADAL" clId="{E03375B5-2565-44BB-A460-951B86745502}" dt="2026-09-25T11:37:41.611" v="647"/>
          <ac:spMkLst>
            <pc:docMk/>
            <pc:sldMk cId="379519139" sldId="295"/>
            <ac:spMk id="8" creationId="{00000000-0000-0000-0000-000000000000}"/>
          </ac:spMkLst>
        </pc:spChg>
        <pc:spChg chg="mod">
          <ac:chgData name="Muhammad Ali" userId="7b98a21d-ed27-4823-82ff-d42525ed81ae" providerId="ADAL" clId="{E03375B5-2565-44BB-A460-951B86745502}" dt="2026-09-25T11:38:07.011" v="652" actId="120"/>
          <ac:spMkLst>
            <pc:docMk/>
            <pc:sldMk cId="379519139" sldId="295"/>
            <ac:spMk id="9" creationId="{00000000-0000-0000-0000-000000000000}"/>
          </ac:spMkLst>
        </pc:spChg>
        <pc:spChg chg="mod">
          <ac:chgData name="Muhammad Ali" userId="7b98a21d-ed27-4823-82ff-d42525ed81ae" providerId="ADAL" clId="{E03375B5-2565-44BB-A460-951B86745502}" dt="2026-09-25T11:39:39.288" v="655"/>
          <ac:spMkLst>
            <pc:docMk/>
            <pc:sldMk cId="379519139" sldId="295"/>
            <ac:spMk id="13" creationId="{00000000-0000-0000-0000-000000000000}"/>
          </ac:spMkLst>
        </pc:spChg>
        <pc:spChg chg="mod">
          <ac:chgData name="Muhammad Ali" userId="7b98a21d-ed27-4823-82ff-d42525ed81ae" providerId="ADAL" clId="{E03375B5-2565-44BB-A460-951B86745502}" dt="2026-09-25T11:40:17.507" v="662" actId="120"/>
          <ac:spMkLst>
            <pc:docMk/>
            <pc:sldMk cId="379519139" sldId="295"/>
            <ac:spMk id="14" creationId="{00000000-0000-0000-0000-000000000000}"/>
          </ac:spMkLst>
        </pc:spChg>
        <pc:spChg chg="mod">
          <ac:chgData name="Muhammad Ali" userId="7b98a21d-ed27-4823-82ff-d42525ed81ae" providerId="ADAL" clId="{E03375B5-2565-44BB-A460-951B86745502}" dt="2026-09-25T11:39:11.848" v="653"/>
          <ac:spMkLst>
            <pc:docMk/>
            <pc:sldMk cId="379519139" sldId="295"/>
            <ac:spMk id="18" creationId="{00000000-0000-0000-0000-000000000000}"/>
          </ac:spMkLst>
        </pc:spChg>
        <pc:spChg chg="mod">
          <ac:chgData name="Muhammad Ali" userId="7b98a21d-ed27-4823-82ff-d42525ed81ae" providerId="ADAL" clId="{E03375B5-2565-44BB-A460-951B86745502}" dt="2026-09-25T11:39:30.963" v="654"/>
          <ac:spMkLst>
            <pc:docMk/>
            <pc:sldMk cId="379519139" sldId="295"/>
            <ac:spMk id="19" creationId="{00000000-0000-0000-0000-000000000000}"/>
          </ac:spMkLst>
        </pc:spChg>
      </pc:sldChg>
      <pc:sldChg chg="del">
        <pc:chgData name="Muhammad Ali" userId="7b98a21d-ed27-4823-82ff-d42525ed81ae" providerId="ADAL" clId="{E03375B5-2565-44BB-A460-951B86745502}" dt="2026-09-25T11:36:48.692" v="635"/>
        <pc:sldMkLst>
          <pc:docMk/>
          <pc:sldMk cId="1851066041" sldId="295"/>
        </pc:sldMkLst>
      </pc:sldChg>
      <pc:sldChg chg="add del setBg">
        <pc:chgData name="Muhammad Ali" userId="7b98a21d-ed27-4823-82ff-d42525ed81ae" providerId="ADAL" clId="{E03375B5-2565-44BB-A460-951B86745502}" dt="2026-09-25T11:36:42.712" v="634"/>
        <pc:sldMkLst>
          <pc:docMk/>
          <pc:sldMk cId="3011270934" sldId="295"/>
        </pc:sldMkLst>
      </pc:sldChg>
      <pc:sldChg chg="modSp mod modAnim">
        <pc:chgData name="Muhammad Ali" userId="7b98a21d-ed27-4823-82ff-d42525ed81ae" providerId="ADAL" clId="{E03375B5-2565-44BB-A460-951B86745502}" dt="2026-09-25T11:44:02.654" v="711" actId="20577"/>
        <pc:sldMkLst>
          <pc:docMk/>
          <pc:sldMk cId="1492585476" sldId="296"/>
        </pc:sldMkLst>
        <pc:spChg chg="mod">
          <ac:chgData name="Muhammad Ali" userId="7b98a21d-ed27-4823-82ff-d42525ed81ae" providerId="ADAL" clId="{E03375B5-2565-44BB-A460-951B86745502}" dt="2026-09-25T11:41:15.843" v="664"/>
          <ac:spMkLst>
            <pc:docMk/>
            <pc:sldMk cId="1492585476" sldId="296"/>
            <ac:spMk id="4" creationId="{00000000-0000-0000-0000-000000000000}"/>
          </ac:spMkLst>
        </pc:spChg>
        <pc:spChg chg="mod">
          <ac:chgData name="Muhammad Ali" userId="7b98a21d-ed27-4823-82ff-d42525ed81ae" providerId="ADAL" clId="{E03375B5-2565-44BB-A460-951B86745502}" dt="2026-09-25T11:41:33.904" v="666" actId="1076"/>
          <ac:spMkLst>
            <pc:docMk/>
            <pc:sldMk cId="1492585476" sldId="296"/>
            <ac:spMk id="5" creationId="{00000000-0000-0000-0000-000000000000}"/>
          </ac:spMkLst>
        </pc:spChg>
        <pc:spChg chg="mod">
          <ac:chgData name="Muhammad Ali" userId="7b98a21d-ed27-4823-82ff-d42525ed81ae" providerId="ADAL" clId="{E03375B5-2565-44BB-A460-951B86745502}" dt="2026-09-25T11:42:41.604" v="702" actId="255"/>
          <ac:spMkLst>
            <pc:docMk/>
            <pc:sldMk cId="1492585476" sldId="296"/>
            <ac:spMk id="9" creationId="{00000000-0000-0000-0000-000000000000}"/>
          </ac:spMkLst>
        </pc:spChg>
        <pc:spChg chg="mod">
          <ac:chgData name="Muhammad Ali" userId="7b98a21d-ed27-4823-82ff-d42525ed81ae" providerId="ADAL" clId="{E03375B5-2565-44BB-A460-951B86745502}" dt="2026-09-25T11:41:53.860" v="676" actId="20577"/>
          <ac:spMkLst>
            <pc:docMk/>
            <pc:sldMk cId="1492585476" sldId="296"/>
            <ac:spMk id="10" creationId="{00000000-0000-0000-0000-000000000000}"/>
          </ac:spMkLst>
        </pc:spChg>
        <pc:spChg chg="mod">
          <ac:chgData name="Muhammad Ali" userId="7b98a21d-ed27-4823-82ff-d42525ed81ae" providerId="ADAL" clId="{E03375B5-2565-44BB-A460-951B86745502}" dt="2026-09-25T11:42:57.079" v="703"/>
          <ac:spMkLst>
            <pc:docMk/>
            <pc:sldMk cId="1492585476" sldId="296"/>
            <ac:spMk id="14" creationId="{00000000-0000-0000-0000-000000000000}"/>
          </ac:spMkLst>
        </pc:spChg>
        <pc:spChg chg="mod">
          <ac:chgData name="Muhammad Ali" userId="7b98a21d-ed27-4823-82ff-d42525ed81ae" providerId="ADAL" clId="{E03375B5-2565-44BB-A460-951B86745502}" dt="2026-09-25T11:41:58.758" v="685" actId="20577"/>
          <ac:spMkLst>
            <pc:docMk/>
            <pc:sldMk cId="1492585476" sldId="296"/>
            <ac:spMk id="15" creationId="{00000000-0000-0000-0000-000000000000}"/>
          </ac:spMkLst>
        </pc:spChg>
        <pc:spChg chg="mod">
          <ac:chgData name="Muhammad Ali" userId="7b98a21d-ed27-4823-82ff-d42525ed81ae" providerId="ADAL" clId="{E03375B5-2565-44BB-A460-951B86745502}" dt="2026-09-25T11:44:02.654" v="711" actId="20577"/>
          <ac:spMkLst>
            <pc:docMk/>
            <pc:sldMk cId="1492585476" sldId="296"/>
            <ac:spMk id="19" creationId="{00000000-0000-0000-0000-000000000000}"/>
          </ac:spMkLst>
        </pc:spChg>
        <pc:spChg chg="mod">
          <ac:chgData name="Muhammad Ali" userId="7b98a21d-ed27-4823-82ff-d42525ed81ae" providerId="ADAL" clId="{E03375B5-2565-44BB-A460-951B86745502}" dt="2026-09-25T11:42:05.136" v="698" actId="20577"/>
          <ac:spMkLst>
            <pc:docMk/>
            <pc:sldMk cId="1492585476" sldId="296"/>
            <ac:spMk id="20"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14.png"/><Relationship Id="rId9"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15.png"/><Relationship Id="rId9"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2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16.png"/><Relationship Id="rId9"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2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17.png"/><Relationship Id="rId9" Type="http://schemas.openxmlformats.org/officeDocument/2006/relationships/image" Target="../media/image8.png"/></Relationships>
</file>

<file path=ppt/slides/_rels/slide2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2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2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29.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18.png"/><Relationship Id="rId9" Type="http://schemas.openxmlformats.org/officeDocument/2006/relationships/image" Target="../media/image8.png"/></Relationships>
</file>

<file path=ppt/slides/_rels/slide30.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19.png"/><Relationship Id="rId9" Type="http://schemas.openxmlformats.org/officeDocument/2006/relationships/image" Target="../media/image8.png"/></Relationships>
</file>

<file path=ppt/slides/_rels/slide3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3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3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20.png"/><Relationship Id="rId9" Type="http://schemas.openxmlformats.org/officeDocument/2006/relationships/image" Target="../media/image8.png"/></Relationships>
</file>

<file path=ppt/slides/_rels/slide3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21.png"/><Relationship Id="rId9" Type="http://schemas.openxmlformats.org/officeDocument/2006/relationships/image" Target="../media/image8.png"/></Relationships>
</file>

<file path=ppt/slides/_rels/slide3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3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3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38.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22.png"/><Relationship Id="rId9" Type="http://schemas.openxmlformats.org/officeDocument/2006/relationships/image" Target="../media/image8.png"/></Relationships>
</file>

<file path=ppt/slides/_rels/slide3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10418964" y="2203907"/>
            <a:ext cx="5904499" cy="5879186"/>
            <a:chOff x="0" y="0"/>
            <a:chExt cx="914761" cy="910840"/>
          </a:xfrm>
        </p:grpSpPr>
        <p:sp>
          <p:nvSpPr>
            <p:cNvPr id="5" name="Freeform 5"/>
            <p:cNvSpPr/>
            <p:nvPr/>
          </p:nvSpPr>
          <p:spPr>
            <a:xfrm>
              <a:off x="0" y="0"/>
              <a:ext cx="914761" cy="910840"/>
            </a:xfrm>
            <a:custGeom>
              <a:avLst/>
              <a:gdLst/>
              <a:ahLst/>
              <a:cxnLst/>
              <a:rect l="l" t="t" r="r" b="b"/>
              <a:pathLst>
                <a:path w="914761" h="910840">
                  <a:moveTo>
                    <a:pt x="30157" y="0"/>
                  </a:moveTo>
                  <a:lnTo>
                    <a:pt x="884604" y="0"/>
                  </a:lnTo>
                  <a:cubicBezTo>
                    <a:pt x="892602" y="0"/>
                    <a:pt x="900273" y="3177"/>
                    <a:pt x="905929" y="8833"/>
                  </a:cubicBezTo>
                  <a:cubicBezTo>
                    <a:pt x="911584" y="14488"/>
                    <a:pt x="914761" y="22159"/>
                    <a:pt x="914761" y="30157"/>
                  </a:cubicBezTo>
                  <a:lnTo>
                    <a:pt x="914761" y="880682"/>
                  </a:lnTo>
                  <a:cubicBezTo>
                    <a:pt x="914761" y="888681"/>
                    <a:pt x="911584" y="896351"/>
                    <a:pt x="905929" y="902007"/>
                  </a:cubicBezTo>
                  <a:cubicBezTo>
                    <a:pt x="900273" y="907663"/>
                    <a:pt x="892602" y="910840"/>
                    <a:pt x="884604" y="910840"/>
                  </a:cubicBezTo>
                  <a:lnTo>
                    <a:pt x="30157" y="910840"/>
                  </a:lnTo>
                  <a:cubicBezTo>
                    <a:pt x="22159" y="910840"/>
                    <a:pt x="14488" y="907663"/>
                    <a:pt x="8833" y="902007"/>
                  </a:cubicBezTo>
                  <a:cubicBezTo>
                    <a:pt x="3177" y="896351"/>
                    <a:pt x="0" y="888681"/>
                    <a:pt x="0" y="880682"/>
                  </a:cubicBezTo>
                  <a:lnTo>
                    <a:pt x="0" y="30157"/>
                  </a:lnTo>
                  <a:cubicBezTo>
                    <a:pt x="0" y="22159"/>
                    <a:pt x="3177" y="14488"/>
                    <a:pt x="8833" y="8833"/>
                  </a:cubicBezTo>
                  <a:cubicBezTo>
                    <a:pt x="14488" y="3177"/>
                    <a:pt x="22159" y="0"/>
                    <a:pt x="30157" y="0"/>
                  </a:cubicBezTo>
                  <a:close/>
                </a:path>
              </a:pathLst>
            </a:custGeom>
            <a:blipFill>
              <a:blip r:embed="rId4"/>
              <a:stretch>
                <a:fillRect l="-35" r="-35"/>
              </a:stretch>
            </a:blipFill>
          </p:spPr>
        </p:sp>
      </p:grpSp>
      <p:sp>
        <p:nvSpPr>
          <p:cNvPr id="6" name="TextBox 6"/>
          <p:cNvSpPr txBox="1"/>
          <p:nvPr/>
        </p:nvSpPr>
        <p:spPr>
          <a:xfrm>
            <a:off x="1028700" y="1154883"/>
            <a:ext cx="9310519" cy="4552528"/>
          </a:xfrm>
          <a:prstGeom prst="rect">
            <a:avLst/>
          </a:prstGeom>
        </p:spPr>
        <p:txBody>
          <a:bodyPr wrap="square" lIns="0" tIns="0" rIns="0" bIns="0" rtlCol="0" anchor="t">
            <a:spAutoFit/>
          </a:bodyPr>
          <a:lstStyle/>
          <a:p>
            <a:pPr marL="0" lvl="0" indent="0" algn="l">
              <a:lnSpc>
                <a:spcPts val="7072"/>
              </a:lnSpc>
            </a:pPr>
            <a:r>
              <a:rPr lang="en-US" sz="7072" dirty="0">
                <a:solidFill>
                  <a:srgbClr val="FFFFFF"/>
                </a:solidFill>
                <a:latin typeface="Gotham"/>
                <a:ea typeface="Gotham"/>
                <a:cs typeface="Gotham"/>
                <a:sym typeface="Gotham"/>
              </a:rPr>
              <a:t>Unit 2: Technology Systems </a:t>
            </a:r>
          </a:p>
          <a:p>
            <a:pPr marL="0" lvl="0" indent="0" algn="l">
              <a:lnSpc>
                <a:spcPts val="7072"/>
              </a:lnSpc>
            </a:pPr>
            <a:endParaRPr lang="en-US" sz="7072" dirty="0">
              <a:solidFill>
                <a:srgbClr val="FFFFFF"/>
              </a:solidFill>
              <a:latin typeface="Gotham"/>
              <a:ea typeface="Gotham"/>
              <a:cs typeface="Gotham"/>
              <a:sym typeface="Gotham"/>
            </a:endParaRPr>
          </a:p>
          <a:p>
            <a:pPr marL="0" lvl="0" indent="0" algn="l">
              <a:lnSpc>
                <a:spcPts val="7072"/>
              </a:lnSpc>
            </a:pPr>
            <a:r>
              <a:rPr lang="en-US" sz="7072" dirty="0">
                <a:solidFill>
                  <a:srgbClr val="FFFFFF"/>
                </a:solidFill>
                <a:latin typeface="Gotham"/>
                <a:ea typeface="Gotham"/>
                <a:cs typeface="Gotham"/>
                <a:sym typeface="Gotham"/>
              </a:rPr>
              <a:t>Lesson 4: Data Transfer</a:t>
            </a:r>
          </a:p>
        </p:txBody>
      </p:sp>
      <p:sp>
        <p:nvSpPr>
          <p:cNvPr id="7" name="TextBox 7"/>
          <p:cNvSpPr txBox="1"/>
          <p:nvPr/>
        </p:nvSpPr>
        <p:spPr>
          <a:xfrm>
            <a:off x="1028700" y="6349443"/>
            <a:ext cx="6746769" cy="1969770"/>
          </a:xfrm>
          <a:prstGeom prst="rect">
            <a:avLst/>
          </a:prstGeom>
        </p:spPr>
        <p:txBody>
          <a:bodyPr lIns="0" tIns="0" rIns="0" bIns="0" rtlCol="0" anchor="t">
            <a:spAutoFit/>
          </a:bodyPr>
          <a:lstStyle/>
          <a:p>
            <a:pPr marL="0" lvl="0" indent="0"/>
            <a:r>
              <a:rPr lang="en-US" sz="3200" dirty="0">
                <a:solidFill>
                  <a:srgbClr val="FFFFFF"/>
                </a:solidFill>
                <a:latin typeface="Gotham"/>
                <a:ea typeface="Gotham"/>
                <a:cs typeface="Gotham"/>
                <a:sym typeface="Gotham"/>
              </a:rPr>
              <a:t>Wired &amp; Wireless Communication: Wi-Fi, Bluetooth, UTP, Optical </a:t>
            </a:r>
            <a:r>
              <a:rPr lang="en-US" sz="3200" dirty="0" err="1">
                <a:solidFill>
                  <a:srgbClr val="FFFFFF"/>
                </a:solidFill>
                <a:latin typeface="Gotham"/>
                <a:ea typeface="Gotham"/>
                <a:cs typeface="Gotham"/>
                <a:sym typeface="Gotham"/>
              </a:rPr>
              <a:t>Fibre</a:t>
            </a:r>
            <a:r>
              <a:rPr lang="en-US" sz="3200" dirty="0">
                <a:solidFill>
                  <a:srgbClr val="FFFFFF"/>
                </a:solidFill>
                <a:latin typeface="Gotham"/>
                <a:ea typeface="Gotham"/>
                <a:cs typeface="Gotham"/>
                <a:sym typeface="Gotham"/>
              </a:rPr>
              <a:t>, Coaxial</a:t>
            </a:r>
          </a:p>
        </p:txBody>
      </p:sp>
      <p:grpSp>
        <p:nvGrpSpPr>
          <p:cNvPr id="10" name="Group 10"/>
          <p:cNvGrpSpPr/>
          <p:nvPr/>
        </p:nvGrpSpPr>
        <p:grpSpPr>
          <a:xfrm>
            <a:off x="16637418" y="9075693"/>
            <a:ext cx="621882" cy="168639"/>
            <a:chOff x="0" y="0"/>
            <a:chExt cx="829177" cy="224852"/>
          </a:xfrm>
        </p:grpSpPr>
        <p:sp>
          <p:nvSpPr>
            <p:cNvPr id="11" name="Freeform 1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5">
                <a:extLst>
                  <a:ext uri="{96DAC541-7B7A-43D3-8B79-37D633B846F1}">
                    <asvg:svgBlip xmlns:asvg="http://schemas.microsoft.com/office/drawing/2016/SVG/main" r:embed="rId6"/>
                  </a:ext>
                </a:extLst>
              </a:blip>
              <a:stretch>
                <a:fillRect l="-1080246" t="-1083707" r="-18827" b="-35805"/>
              </a:stretch>
            </a:blipFill>
            <a:ln cap="sq">
              <a:noFill/>
              <a:prstDash val="solid"/>
              <a:miter/>
            </a:ln>
          </p:spPr>
        </p:sp>
        <p:sp>
          <p:nvSpPr>
            <p:cNvPr id="12" name="Freeform 1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7">
                <a:extLst>
                  <a:ext uri="{96DAC541-7B7A-43D3-8B79-37D633B846F1}">
                    <asvg:svgBlip xmlns:asvg="http://schemas.microsoft.com/office/drawing/2016/SVG/main" r:embed="rId8"/>
                  </a:ext>
                </a:extLst>
              </a:blip>
              <a:stretch>
                <a:fillRect l="-16974" t="-863970" r="-835231" b="-6903"/>
              </a:stretch>
            </a:blipFill>
          </p:spPr>
        </p:sp>
        <p:sp>
          <p:nvSpPr>
            <p:cNvPr id="13" name="Freeform 1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9">
                <a:extLst>
                  <a:ext uri="{96DAC541-7B7A-43D3-8B79-37D633B846F1}">
                    <asvg:svgBlip xmlns:asvg="http://schemas.microsoft.com/office/drawing/2016/SVG/main" r:embed="rId10"/>
                  </a:ext>
                </a:extLst>
              </a:blip>
              <a:stretch>
                <a:fillRect l="-16854" t="-1055502" r="-1039395" b="-34973"/>
              </a:stretch>
            </a:blipFill>
            <a:ln cap="sq">
              <a:noFill/>
              <a:prstDash val="solid"/>
              <a:miter/>
            </a:ln>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4" name="TextBox 4"/>
          <p:cNvSpPr txBox="1"/>
          <p:nvPr/>
        </p:nvSpPr>
        <p:spPr>
          <a:xfrm>
            <a:off x="1028700" y="1114425"/>
            <a:ext cx="9758362" cy="1298112"/>
          </a:xfrm>
          <a:prstGeom prst="rect">
            <a:avLst/>
          </a:prstGeom>
        </p:spPr>
        <p:txBody>
          <a:bodyPr wrap="square" lIns="0" tIns="0" rIns="0" bIns="0" rtlCol="0" anchor="t">
            <a:spAutoFit/>
          </a:bodyPr>
          <a:lstStyle/>
          <a:p>
            <a:pPr marL="0" lvl="0" indent="0" algn="l">
              <a:lnSpc>
                <a:spcPts val="9893"/>
              </a:lnSpc>
            </a:pPr>
            <a:r>
              <a:rPr lang="en-US" sz="8993" dirty="0">
                <a:solidFill>
                  <a:srgbClr val="FFFFFF"/>
                </a:solidFill>
                <a:latin typeface=" Avenir Next Arabic"/>
                <a:ea typeface=" Avenir Next Arabic"/>
                <a:cs typeface=" Avenir Next Arabic"/>
                <a:sym typeface=" Avenir Next Arabic"/>
              </a:rPr>
              <a:t>Retrieval Starter</a:t>
            </a:r>
          </a:p>
        </p:txBody>
      </p:sp>
      <p:sp>
        <p:nvSpPr>
          <p:cNvPr id="5" name="TextBox 5"/>
          <p:cNvSpPr txBox="1"/>
          <p:nvPr/>
        </p:nvSpPr>
        <p:spPr>
          <a:xfrm>
            <a:off x="1028700" y="2623631"/>
            <a:ext cx="9758362" cy="459741"/>
          </a:xfrm>
          <a:prstGeom prst="rect">
            <a:avLst/>
          </a:prstGeom>
        </p:spPr>
        <p:txBody>
          <a:bodyPr wrap="square" lIns="0" tIns="0" rIns="0" bIns="0" rtlCol="0" anchor="t">
            <a:spAutoFit/>
          </a:bodyPr>
          <a:lstStyle/>
          <a:p>
            <a:pPr marL="0" lvl="0" indent="0" algn="l">
              <a:lnSpc>
                <a:spcPts val="3543"/>
              </a:lnSpc>
            </a:pPr>
            <a:r>
              <a:rPr lang="en-US" sz="3200" dirty="0">
                <a:solidFill>
                  <a:srgbClr val="FFFFFF"/>
                </a:solidFill>
                <a:latin typeface=" Avenir Next Arabic"/>
                <a:ea typeface=" Avenir Next Arabic"/>
                <a:cs typeface=" Avenir Next Arabic"/>
                <a:sym typeface=" Avenir Next Arabic"/>
              </a:rPr>
              <a:t>Activate Prior Knowledge — No notes! 5 minutes</a:t>
            </a:r>
          </a:p>
        </p:txBody>
      </p:sp>
      <p:grpSp>
        <p:nvGrpSpPr>
          <p:cNvPr id="6" name="Group 6"/>
          <p:cNvGrpSpPr/>
          <p:nvPr/>
        </p:nvGrpSpPr>
        <p:grpSpPr>
          <a:xfrm>
            <a:off x="1028700" y="3872816"/>
            <a:ext cx="4914900" cy="5766483"/>
            <a:chOff x="0" y="0"/>
            <a:chExt cx="1152030" cy="1137513"/>
          </a:xfrm>
        </p:grpSpPr>
        <p:sp>
          <p:nvSpPr>
            <p:cNvPr id="7" name="Freeform 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8" name="TextBox 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9" name="TextBox 9"/>
          <p:cNvSpPr txBox="1"/>
          <p:nvPr/>
        </p:nvSpPr>
        <p:spPr>
          <a:xfrm>
            <a:off x="1207960" y="5457544"/>
            <a:ext cx="4500446" cy="3624069"/>
          </a:xfrm>
          <a:prstGeom prst="rect">
            <a:avLst/>
          </a:prstGeom>
        </p:spPr>
        <p:txBody>
          <a:bodyPr wrap="square" lIns="0" tIns="0" rIns="0" bIns="0" rtlCol="0" anchor="t">
            <a:spAutoFit/>
          </a:bodyPr>
          <a:lstStyle/>
          <a:p>
            <a:pPr marL="748707" lvl="1" indent="-514350" algn="l">
              <a:lnSpc>
                <a:spcPts val="2822"/>
              </a:lnSpc>
              <a:buFont typeface="+mj-lt"/>
              <a:buAutoNum type="arabicPeriod"/>
            </a:pPr>
            <a:r>
              <a:rPr lang="en-US" sz="3200" dirty="0">
                <a:solidFill>
                  <a:srgbClr val="FFFFFF"/>
                </a:solidFill>
                <a:latin typeface=" Avenir Next Arabic" panose="020B0604020202020204" charset="-78"/>
                <a:ea typeface=" Avenir Next Arabic Bold"/>
                <a:cs typeface=" Avenir Next Arabic" panose="020B0604020202020204" charset="-78"/>
                <a:sym typeface=" Avenir Next Arabic Bold"/>
              </a:rPr>
              <a:t>What does LAN stand for?</a:t>
            </a:r>
          </a:p>
          <a:p>
            <a:pPr marL="748707" lvl="1" indent="-514350" algn="l">
              <a:lnSpc>
                <a:spcPts val="2822"/>
              </a:lnSpc>
              <a:buFont typeface="+mj-lt"/>
              <a:buAutoNum type="arabicPeriod"/>
            </a:pPr>
            <a:endParaRPr lang="en-US" sz="3200" dirty="0">
              <a:solidFill>
                <a:srgbClr val="FFFFFF"/>
              </a:solidFill>
              <a:latin typeface=" Avenir Next Arabic" panose="020B0604020202020204" charset="-78"/>
              <a:ea typeface=" Avenir Next Arabic Bold"/>
              <a:cs typeface=" Avenir Next Arabic" panose="020B0604020202020204" charset="-78"/>
              <a:sym typeface=" Avenir Next Arabic Bold"/>
            </a:endParaRPr>
          </a:p>
          <a:p>
            <a:pPr marL="748707" lvl="1" indent="-514350" algn="l">
              <a:lnSpc>
                <a:spcPts val="2822"/>
              </a:lnSpc>
              <a:buFont typeface="+mj-lt"/>
              <a:buAutoNum type="arabicPeriod"/>
            </a:pPr>
            <a:r>
              <a:rPr lang="en-US" sz="3200" dirty="0">
                <a:solidFill>
                  <a:srgbClr val="FFFFFF"/>
                </a:solidFill>
                <a:latin typeface=" Avenir Next Arabic" panose="020B0604020202020204" charset="-78"/>
                <a:ea typeface=" Avenir Next Arabic Bold"/>
                <a:cs typeface=" Avenir Next Arabic" panose="020B0604020202020204" charset="-78"/>
                <a:sym typeface=" Avenir Next Arabic Bold"/>
              </a:rPr>
              <a:t>What does WAN stand for?</a:t>
            </a:r>
          </a:p>
          <a:p>
            <a:pPr marL="748707" lvl="1" indent="-514350" algn="l">
              <a:lnSpc>
                <a:spcPts val="2822"/>
              </a:lnSpc>
              <a:buFont typeface="+mj-lt"/>
              <a:buAutoNum type="arabicPeriod"/>
            </a:pPr>
            <a:endParaRPr lang="en-US" sz="3200" dirty="0">
              <a:solidFill>
                <a:srgbClr val="FFFFFF"/>
              </a:solidFill>
              <a:latin typeface=" Avenir Next Arabic" panose="020B0604020202020204" charset="-78"/>
              <a:ea typeface=" Avenir Next Arabic Bold"/>
              <a:cs typeface=" Avenir Next Arabic" panose="020B0604020202020204" charset="-78"/>
              <a:sym typeface=" Avenir Next Arabic Bold"/>
            </a:endParaRPr>
          </a:p>
          <a:p>
            <a:pPr marL="748707" lvl="1" indent="-514350" algn="l">
              <a:lnSpc>
                <a:spcPts val="2822"/>
              </a:lnSpc>
              <a:buFont typeface="+mj-lt"/>
              <a:buAutoNum type="arabicPeriod"/>
            </a:pPr>
            <a:r>
              <a:rPr lang="en-US" sz="3200" dirty="0">
                <a:solidFill>
                  <a:srgbClr val="FFFFFF"/>
                </a:solidFill>
                <a:latin typeface=" Avenir Next Arabic" panose="020B0604020202020204" charset="-78"/>
                <a:ea typeface=" Avenir Next Arabic Bold"/>
                <a:cs typeface=" Avenir Next Arabic" panose="020B0604020202020204" charset="-78"/>
                <a:sym typeface=" Avenir Next Arabic Bold"/>
              </a:rPr>
              <a:t>What type of network connects a smartphone and smartwatch?</a:t>
            </a:r>
          </a:p>
        </p:txBody>
      </p:sp>
      <p:sp>
        <p:nvSpPr>
          <p:cNvPr id="10" name="TextBox 10"/>
          <p:cNvSpPr txBox="1"/>
          <p:nvPr/>
        </p:nvSpPr>
        <p:spPr>
          <a:xfrm>
            <a:off x="1213126" y="4348383"/>
            <a:ext cx="4500446" cy="459741"/>
          </a:xfrm>
          <a:prstGeom prst="rect">
            <a:avLst/>
          </a:prstGeom>
        </p:spPr>
        <p:txBody>
          <a:bodyPr wrap="square" lIns="0" tIns="0" rIns="0" bIns="0" rtlCol="0" anchor="t">
            <a:spAutoFit/>
          </a:bodyPr>
          <a:lstStyle/>
          <a:p>
            <a:pPr marL="0" lvl="0" indent="0" algn="l">
              <a:lnSpc>
                <a:spcPts val="3543"/>
              </a:lnSpc>
            </a:pPr>
            <a:r>
              <a:rPr lang="en-US" sz="3200" b="1" dirty="0">
                <a:solidFill>
                  <a:srgbClr val="FFFFFF"/>
                </a:solidFill>
                <a:latin typeface=" Avenir Next Arabic Bold"/>
                <a:ea typeface=" Avenir Next Arabic Bold"/>
                <a:cs typeface=" Avenir Next Arabic Bold"/>
                <a:sym typeface=" Avenir Next Arabic Bold"/>
              </a:rPr>
              <a:t>Network Types</a:t>
            </a:r>
          </a:p>
        </p:txBody>
      </p:sp>
      <p:grpSp>
        <p:nvGrpSpPr>
          <p:cNvPr id="11" name="Group 11"/>
          <p:cNvGrpSpPr/>
          <p:nvPr/>
        </p:nvGrpSpPr>
        <p:grpSpPr>
          <a:xfrm>
            <a:off x="6412948" y="3872816"/>
            <a:ext cx="4914900" cy="5766483"/>
            <a:chOff x="0" y="0"/>
            <a:chExt cx="1152030" cy="1137513"/>
          </a:xfrm>
        </p:grpSpPr>
        <p:sp>
          <p:nvSpPr>
            <p:cNvPr id="12" name="Freeform 12"/>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3" name="TextBox 13"/>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4" name="TextBox 14"/>
          <p:cNvSpPr txBox="1"/>
          <p:nvPr/>
        </p:nvSpPr>
        <p:spPr>
          <a:xfrm>
            <a:off x="6452426" y="5447971"/>
            <a:ext cx="4875422" cy="3624069"/>
          </a:xfrm>
          <a:prstGeom prst="rect">
            <a:avLst/>
          </a:prstGeom>
        </p:spPr>
        <p:txBody>
          <a:bodyPr wrap="square" lIns="0" tIns="0" rIns="0" bIns="0" rtlCol="0" anchor="t">
            <a:spAutoFit/>
          </a:bodyPr>
          <a:lstStyle/>
          <a:p>
            <a:pPr marL="691557" lvl="1" indent="-457200" algn="l">
              <a:lnSpc>
                <a:spcPts val="2822"/>
              </a:lnSpc>
              <a:buFont typeface="+mj-lt"/>
              <a:buAutoNum type="arabicPeriod"/>
            </a:pPr>
            <a:r>
              <a:rPr lang="en-US" sz="3200" dirty="0">
                <a:solidFill>
                  <a:srgbClr val="FFFFFF"/>
                </a:solidFill>
                <a:latin typeface=" Avenir Next Arabic"/>
                <a:ea typeface=" Avenir Next Arabic"/>
                <a:cs typeface=" Avenir Next Arabic"/>
                <a:sym typeface=" Avenir Next Arabic"/>
              </a:rPr>
              <a:t>Give ONE benefit of computer networking.</a:t>
            </a:r>
          </a:p>
          <a:p>
            <a:pPr marL="691557" lvl="1" indent="-457200" algn="l">
              <a:lnSpc>
                <a:spcPts val="2822"/>
              </a:lnSpc>
              <a:buFont typeface="+mj-lt"/>
              <a:buAutoNum type="arabicPeriod"/>
            </a:pPr>
            <a:endParaRPr lang="en-US" sz="3200" dirty="0">
              <a:solidFill>
                <a:srgbClr val="FFFFFF"/>
              </a:solidFill>
              <a:latin typeface=" Avenir Next Arabic"/>
              <a:ea typeface=" Avenir Next Arabic"/>
              <a:cs typeface=" Avenir Next Arabic"/>
              <a:sym typeface=" Avenir Next Arabic"/>
            </a:endParaRPr>
          </a:p>
          <a:p>
            <a:pPr marL="691557" lvl="1" indent="-457200" algn="l">
              <a:lnSpc>
                <a:spcPts val="2822"/>
              </a:lnSpc>
              <a:buFont typeface="+mj-lt"/>
              <a:buAutoNum type="arabicPeriod"/>
            </a:pPr>
            <a:r>
              <a:rPr lang="en-US" sz="3200" dirty="0">
                <a:solidFill>
                  <a:srgbClr val="FFFFFF"/>
                </a:solidFill>
                <a:latin typeface=" Avenir Next Arabic"/>
                <a:ea typeface=" Avenir Next Arabic"/>
                <a:cs typeface=" Avenir Next Arabic"/>
                <a:sym typeface=" Avenir Next Arabic"/>
              </a:rPr>
              <a:t>What is </a:t>
            </a:r>
            <a:r>
              <a:rPr lang="en-US" sz="3200" dirty="0" err="1">
                <a:solidFill>
                  <a:srgbClr val="FFFFFF"/>
                </a:solidFill>
                <a:latin typeface=" Avenir Next Arabic"/>
                <a:ea typeface=" Avenir Next Arabic"/>
                <a:cs typeface=" Avenir Next Arabic"/>
                <a:sym typeface=" Avenir Next Arabic"/>
              </a:rPr>
              <a:t>synchronisation</a:t>
            </a:r>
            <a:r>
              <a:rPr lang="en-US" sz="3200" dirty="0">
                <a:solidFill>
                  <a:srgbClr val="FFFFFF"/>
                </a:solidFill>
                <a:latin typeface=" Avenir Next Arabic"/>
                <a:ea typeface=" Avenir Next Arabic"/>
                <a:cs typeface=" Avenir Next Arabic"/>
                <a:sym typeface=" Avenir Next Arabic"/>
              </a:rPr>
              <a:t>?</a:t>
            </a:r>
          </a:p>
          <a:p>
            <a:pPr marL="691557" lvl="1" indent="-457200" algn="l">
              <a:lnSpc>
                <a:spcPts val="2822"/>
              </a:lnSpc>
              <a:buFont typeface="+mj-lt"/>
              <a:buAutoNum type="arabicPeriod"/>
            </a:pPr>
            <a:endParaRPr lang="en-US" sz="3200" dirty="0">
              <a:solidFill>
                <a:srgbClr val="FFFFFF"/>
              </a:solidFill>
              <a:latin typeface=" Avenir Next Arabic"/>
              <a:ea typeface=" Avenir Next Arabic"/>
              <a:cs typeface=" Avenir Next Arabic"/>
              <a:sym typeface=" Avenir Next Arabic"/>
            </a:endParaRPr>
          </a:p>
          <a:p>
            <a:pPr marL="691557" lvl="1" indent="-457200" algn="l">
              <a:lnSpc>
                <a:spcPts val="2822"/>
              </a:lnSpc>
              <a:buFont typeface="+mj-lt"/>
              <a:buAutoNum type="arabicPeriod"/>
            </a:pPr>
            <a:r>
              <a:rPr lang="en-US" sz="3200" dirty="0">
                <a:solidFill>
                  <a:srgbClr val="FFFFFF"/>
                </a:solidFill>
                <a:latin typeface=" Avenir Next Arabic"/>
                <a:ea typeface=" Avenir Next Arabic"/>
                <a:cs typeface=" Avenir Next Arabic"/>
                <a:sym typeface=" Avenir Next Arabic"/>
              </a:rPr>
              <a:t>Give ONE reason a travelling worker might use mobile broadband.</a:t>
            </a:r>
          </a:p>
        </p:txBody>
      </p:sp>
      <p:sp>
        <p:nvSpPr>
          <p:cNvPr id="15" name="TextBox 15"/>
          <p:cNvSpPr txBox="1"/>
          <p:nvPr/>
        </p:nvSpPr>
        <p:spPr>
          <a:xfrm>
            <a:off x="6822051" y="4338290"/>
            <a:ext cx="4505797" cy="459741"/>
          </a:xfrm>
          <a:prstGeom prst="rect">
            <a:avLst/>
          </a:prstGeom>
        </p:spPr>
        <p:txBody>
          <a:bodyPr wrap="square" lIns="0" tIns="0" rIns="0" bIns="0" rtlCol="0" anchor="t">
            <a:spAutoFit/>
          </a:bodyPr>
          <a:lstStyle/>
          <a:p>
            <a:pPr marL="0" lvl="0" indent="0" algn="l">
              <a:lnSpc>
                <a:spcPts val="3543"/>
              </a:lnSpc>
            </a:pPr>
            <a:r>
              <a:rPr lang="en-US" sz="3200" b="1" dirty="0">
                <a:solidFill>
                  <a:srgbClr val="FFFFFF"/>
                </a:solidFill>
                <a:latin typeface=" Avenir Next Arabic Bold"/>
                <a:ea typeface=" Avenir Next Arabic Bold"/>
                <a:cs typeface=" Avenir Next Arabic Bold"/>
                <a:sym typeface=" Avenir Next Arabic Bold"/>
              </a:rPr>
              <a:t>Networking Concepts</a:t>
            </a:r>
          </a:p>
        </p:txBody>
      </p:sp>
      <p:grpSp>
        <p:nvGrpSpPr>
          <p:cNvPr id="16" name="Group 16"/>
          <p:cNvGrpSpPr/>
          <p:nvPr/>
        </p:nvGrpSpPr>
        <p:grpSpPr>
          <a:xfrm>
            <a:off x="12071868" y="3872816"/>
            <a:ext cx="4914900" cy="5766483"/>
            <a:chOff x="0" y="0"/>
            <a:chExt cx="1152030" cy="1137513"/>
          </a:xfrm>
        </p:grpSpPr>
        <p:sp>
          <p:nvSpPr>
            <p:cNvPr id="17" name="Freeform 1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8" name="TextBox 1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9" name="TextBox 19"/>
          <p:cNvSpPr txBox="1"/>
          <p:nvPr/>
        </p:nvSpPr>
        <p:spPr>
          <a:xfrm>
            <a:off x="12284673" y="5332914"/>
            <a:ext cx="4489289" cy="3624069"/>
          </a:xfrm>
          <a:prstGeom prst="rect">
            <a:avLst/>
          </a:prstGeom>
        </p:spPr>
        <p:txBody>
          <a:bodyPr wrap="square" lIns="0" tIns="0" rIns="0" bIns="0" rtlCol="0" anchor="t">
            <a:spAutoFit/>
          </a:bodyPr>
          <a:lstStyle/>
          <a:p>
            <a:pPr marL="0" lvl="0" indent="0" algn="l">
              <a:lnSpc>
                <a:spcPts val="2822"/>
              </a:lnSpc>
            </a:pPr>
            <a:r>
              <a:rPr lang="en-US" sz="3200" dirty="0">
                <a:solidFill>
                  <a:srgbClr val="FFFFFF"/>
                </a:solidFill>
                <a:latin typeface=" Avenir Next Arabic"/>
                <a:ea typeface=" Avenir Next Arabic"/>
                <a:cs typeface=" Avenir Next Arabic"/>
                <a:sym typeface=" Avenir Next Arabic"/>
              </a:rPr>
              <a:t>When the timer ends, swap books with a partner or check your own answers.</a:t>
            </a:r>
          </a:p>
          <a:p>
            <a:pPr marL="0" lvl="0" indent="0" algn="l">
              <a:lnSpc>
                <a:spcPts val="2822"/>
              </a:lnSpc>
            </a:pPr>
            <a:endParaRPr lang="en-US" sz="3200" dirty="0">
              <a:solidFill>
                <a:srgbClr val="FFFFFF"/>
              </a:solidFill>
              <a:latin typeface=" Avenir Next Arabic"/>
              <a:ea typeface=" Avenir Next Arabic"/>
              <a:cs typeface=" Avenir Next Arabic"/>
              <a:sym typeface=" Avenir Next Arabic"/>
            </a:endParaRPr>
          </a:p>
          <a:p>
            <a:pPr marL="0" lvl="0" indent="0" algn="l">
              <a:lnSpc>
                <a:spcPts val="2822"/>
              </a:lnSpc>
            </a:pPr>
            <a:endParaRPr lang="en-US" sz="3200" dirty="0">
              <a:solidFill>
                <a:srgbClr val="FFFFFF"/>
              </a:solidFill>
              <a:latin typeface=" Avenir Next Arabic"/>
              <a:ea typeface=" Avenir Next Arabic"/>
              <a:cs typeface=" Avenir Next Arabic"/>
              <a:sym typeface=" Avenir Next Arabic"/>
            </a:endParaRPr>
          </a:p>
          <a:p>
            <a:pPr marL="0" lvl="0" indent="0" algn="l">
              <a:lnSpc>
                <a:spcPts val="2822"/>
              </a:lnSpc>
            </a:pPr>
            <a:r>
              <a:rPr lang="en-US" sz="3200" dirty="0">
                <a:solidFill>
                  <a:srgbClr val="FFFFFF"/>
                </a:solidFill>
                <a:latin typeface=" Avenir Next Arabic"/>
                <a:ea typeface=" Avenir Next Arabic"/>
                <a:cs typeface=" Avenir Next Arabic"/>
                <a:sym typeface=" Avenir Next Arabic"/>
              </a:rPr>
              <a:t>Be honest — mark carefully!</a:t>
            </a:r>
          </a:p>
          <a:p>
            <a:pPr marL="0" lvl="0" indent="0" algn="l">
              <a:lnSpc>
                <a:spcPts val="2822"/>
              </a:lnSpc>
            </a:pPr>
            <a:r>
              <a:rPr lang="en-US" sz="3200" dirty="0">
                <a:solidFill>
                  <a:srgbClr val="FFFFFF"/>
                </a:solidFill>
                <a:latin typeface=" Avenir Next Arabic"/>
                <a:ea typeface=" Avenir Next Arabic"/>
                <a:cs typeface=" Avenir Next Arabic"/>
                <a:sym typeface=" Avenir Next Arabic"/>
              </a:rPr>
              <a:t>Answers revealed on the next slide</a:t>
            </a:r>
            <a:r>
              <a:rPr lang="en-US" sz="2170" dirty="0">
                <a:solidFill>
                  <a:srgbClr val="FFFFFF"/>
                </a:solidFill>
                <a:latin typeface=" Avenir Next Arabic"/>
                <a:ea typeface=" Avenir Next Arabic"/>
                <a:cs typeface=" Avenir Next Arabic"/>
                <a:sym typeface=" Avenir Next Arabic"/>
              </a:rPr>
              <a:t>.</a:t>
            </a:r>
          </a:p>
        </p:txBody>
      </p:sp>
      <p:sp>
        <p:nvSpPr>
          <p:cNvPr id="20" name="TextBox 20"/>
          <p:cNvSpPr txBox="1"/>
          <p:nvPr/>
        </p:nvSpPr>
        <p:spPr>
          <a:xfrm>
            <a:off x="12321510" y="4348382"/>
            <a:ext cx="4489289" cy="459741"/>
          </a:xfrm>
          <a:prstGeom prst="rect">
            <a:avLst/>
          </a:prstGeom>
        </p:spPr>
        <p:txBody>
          <a:bodyPr wrap="square" lIns="0" tIns="0" rIns="0" bIns="0" rtlCol="0" anchor="t">
            <a:spAutoFit/>
          </a:bodyPr>
          <a:lstStyle/>
          <a:p>
            <a:pPr marL="0" lvl="0" indent="0" algn="l">
              <a:lnSpc>
                <a:spcPts val="3543"/>
              </a:lnSpc>
            </a:pPr>
            <a:r>
              <a:rPr lang="en-US" sz="3200" b="1" dirty="0">
                <a:solidFill>
                  <a:srgbClr val="FFFFFF"/>
                </a:solidFill>
                <a:latin typeface=" Avenir Next Arabic Bold"/>
                <a:ea typeface=" Avenir Next Arabic Bold"/>
                <a:cs typeface=" Avenir Next Arabic Bold"/>
                <a:sym typeface=" Avenir Next Arabic Bold"/>
              </a:rPr>
              <a:t>Self-Mark Instructions</a:t>
            </a:r>
          </a:p>
        </p:txBody>
      </p:sp>
      <p:grpSp>
        <p:nvGrpSpPr>
          <p:cNvPr id="21" name="Group 21"/>
          <p:cNvGrpSpPr/>
          <p:nvPr/>
        </p:nvGrpSpPr>
        <p:grpSpPr>
          <a:xfrm>
            <a:off x="16637417" y="9034050"/>
            <a:ext cx="698767" cy="225159"/>
            <a:chOff x="0" y="0"/>
            <a:chExt cx="829177" cy="224852"/>
          </a:xfrm>
        </p:grpSpPr>
        <p:sp>
          <p:nvSpPr>
            <p:cNvPr id="22" name="Freeform 22"/>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2">
                <a:extLst>
                  <a:ext uri="{96DAC541-7B7A-43D3-8B79-37D633B846F1}">
                    <asvg:svgBlip xmlns:asvg="http://schemas.microsoft.com/office/drawing/2016/SVG/main" r:embed="rId3"/>
                  </a:ext>
                </a:extLst>
              </a:blip>
              <a:stretch>
                <a:fillRect l="-1080246" t="-1083707" r="-18827" b="-35805"/>
              </a:stretch>
            </a:blipFill>
            <a:ln cap="sq">
              <a:noFill/>
              <a:prstDash val="solid"/>
              <a:miter/>
            </a:ln>
          </p:spPr>
        </p:sp>
        <p:sp>
          <p:nvSpPr>
            <p:cNvPr id="23" name="Freeform 23"/>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4">
                <a:extLst>
                  <a:ext uri="{96DAC541-7B7A-43D3-8B79-37D633B846F1}">
                    <asvg:svgBlip xmlns:asvg="http://schemas.microsoft.com/office/drawing/2016/SVG/main" r:embed="rId5"/>
                  </a:ext>
                </a:extLst>
              </a:blip>
              <a:stretch>
                <a:fillRect l="-16974" t="-863970" r="-835231" b="-6903"/>
              </a:stretch>
            </a:blipFill>
          </p:spPr>
        </p:sp>
        <p:sp>
          <p:nvSpPr>
            <p:cNvPr id="24" name="Freeform 24"/>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6">
                <a:extLst>
                  <a:ext uri="{96DAC541-7B7A-43D3-8B79-37D633B846F1}">
                    <asvg:svgBlip xmlns:asvg="http://schemas.microsoft.com/office/drawing/2016/SVG/main" r:embed="rId7"/>
                  </a:ext>
                </a:extLst>
              </a:blip>
              <a:stretch>
                <a:fillRect l="-16854" t="-1055502" r="-1039395" b="-34973"/>
              </a:stretch>
            </a:blipFill>
            <a:ln cap="sq">
              <a:noFill/>
              <a:prstDash val="solid"/>
              <a:miter/>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4" name="TextBox 4"/>
          <p:cNvSpPr txBox="1"/>
          <p:nvPr/>
        </p:nvSpPr>
        <p:spPr>
          <a:xfrm>
            <a:off x="867513" y="770945"/>
            <a:ext cx="16552974" cy="1298112"/>
          </a:xfrm>
          <a:prstGeom prst="rect">
            <a:avLst/>
          </a:prstGeom>
        </p:spPr>
        <p:txBody>
          <a:bodyPr wrap="square" lIns="0" tIns="0" rIns="0" bIns="0" rtlCol="0" anchor="t">
            <a:spAutoFit/>
          </a:bodyPr>
          <a:lstStyle/>
          <a:p>
            <a:pPr marL="0" lvl="0" indent="0" algn="l">
              <a:lnSpc>
                <a:spcPts val="9893"/>
              </a:lnSpc>
            </a:pPr>
            <a:r>
              <a:rPr lang="en-US" sz="8993" dirty="0">
                <a:solidFill>
                  <a:srgbClr val="FFFFFF"/>
                </a:solidFill>
                <a:latin typeface=" Avenir Next Arabic"/>
                <a:ea typeface=" Avenir Next Arabic"/>
                <a:cs typeface=" Avenir Next Arabic"/>
                <a:sym typeface=" Avenir Next Arabic"/>
              </a:rPr>
              <a:t>Retrieval Starter — Answers</a:t>
            </a:r>
          </a:p>
        </p:txBody>
      </p:sp>
      <p:grpSp>
        <p:nvGrpSpPr>
          <p:cNvPr id="5" name="Group 5"/>
          <p:cNvGrpSpPr/>
          <p:nvPr/>
        </p:nvGrpSpPr>
        <p:grpSpPr>
          <a:xfrm>
            <a:off x="811626" y="2412537"/>
            <a:ext cx="8388253" cy="3516610"/>
            <a:chOff x="0" y="0"/>
            <a:chExt cx="1446625" cy="637817"/>
          </a:xfrm>
        </p:grpSpPr>
        <p:sp>
          <p:nvSpPr>
            <p:cNvPr id="6" name="Freeform 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7" name="TextBox 7"/>
            <p:cNvSpPr txBox="1"/>
            <p:nvPr/>
          </p:nvSpPr>
          <p:spPr>
            <a:xfrm>
              <a:off x="0" y="-38100"/>
              <a:ext cx="1446625" cy="675917"/>
            </a:xfrm>
            <a:prstGeom prst="rect">
              <a:avLst/>
            </a:prstGeom>
          </p:spPr>
          <p:txBody>
            <a:bodyPr lIns="50800" tIns="50800" rIns="50800" bIns="50800" rtlCol="0" anchor="ctr"/>
            <a:lstStyle/>
            <a:p>
              <a:pPr marL="0" lvl="0" indent="0">
                <a:lnSpc>
                  <a:spcPts val="3080"/>
                </a:lnSpc>
              </a:pPr>
              <a:endParaRPr/>
            </a:p>
          </p:txBody>
        </p:sp>
      </p:grpSp>
      <p:sp>
        <p:nvSpPr>
          <p:cNvPr id="8" name="TextBox 8"/>
          <p:cNvSpPr txBox="1"/>
          <p:nvPr/>
        </p:nvSpPr>
        <p:spPr>
          <a:xfrm>
            <a:off x="1267212" y="2529457"/>
            <a:ext cx="7682627" cy="738664"/>
          </a:xfrm>
          <a:prstGeom prst="rect">
            <a:avLst/>
          </a:prstGeom>
        </p:spPr>
        <p:txBody>
          <a:bodyPr wrap="square" lIns="0" tIns="0" rIns="0" bIns="0" rtlCol="0" anchor="t">
            <a:spAutoFit/>
          </a:bodyPr>
          <a:lstStyle/>
          <a:p>
            <a:pPr marL="0" lvl="0" indent="0"/>
            <a:r>
              <a:rPr lang="en-US" sz="4800" b="1" dirty="0">
                <a:solidFill>
                  <a:srgbClr val="FFFFFF"/>
                </a:solidFill>
                <a:latin typeface=" Avenir Next Arabic Bold"/>
                <a:ea typeface=" Avenir Next Arabic Bold"/>
                <a:cs typeface=" Avenir Next Arabic Bold"/>
                <a:sym typeface=" Avenir Next Arabic Bold"/>
              </a:rPr>
              <a:t>LAN, WAN &amp; PAN</a:t>
            </a:r>
          </a:p>
        </p:txBody>
      </p:sp>
      <p:sp>
        <p:nvSpPr>
          <p:cNvPr id="9" name="TextBox 9"/>
          <p:cNvSpPr txBox="1"/>
          <p:nvPr/>
        </p:nvSpPr>
        <p:spPr>
          <a:xfrm>
            <a:off x="1258171" y="3343824"/>
            <a:ext cx="7941708" cy="2585323"/>
          </a:xfrm>
          <a:prstGeom prst="rect">
            <a:avLst/>
          </a:prstGeom>
        </p:spPr>
        <p:txBody>
          <a:bodyPr wrap="square" lIns="0" tIns="0" rIns="0" bIns="0" rtlCol="0" anchor="t">
            <a:spAutoFit/>
          </a:bodyPr>
          <a:lstStyle/>
          <a:p>
            <a:pPr marL="0" lvl="0" indent="0"/>
            <a:r>
              <a:rPr lang="en-US" sz="2800" dirty="0">
                <a:solidFill>
                  <a:srgbClr val="FFFFFF"/>
                </a:solidFill>
                <a:latin typeface=" Avenir Next Arabic"/>
                <a:ea typeface=" Avenir Next Arabic"/>
                <a:cs typeface=" Avenir Next Arabic"/>
                <a:sym typeface=" Avenir Next Arabic"/>
              </a:rPr>
              <a:t>LAN = Local Area Network. </a:t>
            </a:r>
          </a:p>
          <a:p>
            <a:pPr marL="0" lvl="0" indent="0"/>
            <a:endParaRPr lang="en-US" sz="2800" dirty="0">
              <a:solidFill>
                <a:srgbClr val="FFFFFF"/>
              </a:solidFill>
              <a:latin typeface=" Avenir Next Arabic"/>
              <a:ea typeface=" Avenir Next Arabic"/>
              <a:cs typeface=" Avenir Next Arabic"/>
              <a:sym typeface=" Avenir Next Arabic"/>
            </a:endParaRPr>
          </a:p>
          <a:p>
            <a:pPr marL="0" lvl="0" indent="0"/>
            <a:r>
              <a:rPr lang="en-US" sz="2800" dirty="0">
                <a:solidFill>
                  <a:srgbClr val="FFFFFF"/>
                </a:solidFill>
                <a:latin typeface=" Avenir Next Arabic"/>
                <a:ea typeface=" Avenir Next Arabic"/>
                <a:cs typeface=" Avenir Next Arabic"/>
                <a:sym typeface=" Avenir Next Arabic"/>
              </a:rPr>
              <a:t>WAN = Wide Area Network.</a:t>
            </a:r>
          </a:p>
          <a:p>
            <a:pPr marL="0" lvl="0" indent="0"/>
            <a:r>
              <a:rPr lang="en-US" sz="2800" dirty="0">
                <a:solidFill>
                  <a:srgbClr val="FFFFFF"/>
                </a:solidFill>
                <a:latin typeface=" Avenir Next Arabic"/>
                <a:ea typeface=" Avenir Next Arabic"/>
                <a:cs typeface=" Avenir Next Arabic"/>
                <a:sym typeface=" Avenir Next Arabic"/>
              </a:rPr>
              <a:t> </a:t>
            </a:r>
          </a:p>
          <a:p>
            <a:pPr marL="0" lvl="0" indent="0"/>
            <a:r>
              <a:rPr lang="en-US" sz="2800" dirty="0">
                <a:solidFill>
                  <a:srgbClr val="FFFFFF"/>
                </a:solidFill>
                <a:latin typeface=" Avenir Next Arabic"/>
                <a:ea typeface=" Avenir Next Arabic"/>
                <a:cs typeface=" Avenir Next Arabic"/>
                <a:sym typeface=" Avenir Next Arabic"/>
              </a:rPr>
              <a:t>PAN = Personal Area Network (e.g. smartphone &amp; smartwatch).</a:t>
            </a:r>
          </a:p>
        </p:txBody>
      </p:sp>
      <p:grpSp>
        <p:nvGrpSpPr>
          <p:cNvPr id="10" name="Group 10"/>
          <p:cNvGrpSpPr/>
          <p:nvPr/>
        </p:nvGrpSpPr>
        <p:grpSpPr>
          <a:xfrm>
            <a:off x="914400" y="6503690"/>
            <a:ext cx="8388253" cy="3516610"/>
            <a:chOff x="0" y="0"/>
            <a:chExt cx="1446625" cy="637817"/>
          </a:xfrm>
        </p:grpSpPr>
        <p:sp>
          <p:nvSpPr>
            <p:cNvPr id="11" name="Freeform 11"/>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2" name="TextBox 12"/>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3" name="TextBox 13"/>
          <p:cNvSpPr txBox="1"/>
          <p:nvPr/>
        </p:nvSpPr>
        <p:spPr>
          <a:xfrm>
            <a:off x="1234924" y="6662756"/>
            <a:ext cx="7682627" cy="1231106"/>
          </a:xfrm>
          <a:prstGeom prst="rect">
            <a:avLst/>
          </a:prstGeom>
        </p:spPr>
        <p:txBody>
          <a:bodyPr wrap="square" lIns="0" tIns="0" rIns="0" bIns="0" rtlCol="0" anchor="t">
            <a:spAutoFit/>
          </a:bodyPr>
          <a:lstStyle/>
          <a:p>
            <a:pPr marL="0" lvl="0" indent="0"/>
            <a:r>
              <a:rPr lang="en-US" sz="4000" b="1" dirty="0">
                <a:solidFill>
                  <a:srgbClr val="FFFFFF"/>
                </a:solidFill>
                <a:latin typeface=" Avenir Next Arabic Bold"/>
                <a:ea typeface=" Avenir Next Arabic Bold"/>
                <a:cs typeface=" Avenir Next Arabic Bold"/>
                <a:sym typeface=" Avenir Next Arabic Bold"/>
              </a:rPr>
              <a:t>Networking Benefits &amp; </a:t>
            </a:r>
            <a:r>
              <a:rPr lang="en-US" sz="4000" b="1" dirty="0" err="1">
                <a:solidFill>
                  <a:srgbClr val="FFFFFF"/>
                </a:solidFill>
                <a:latin typeface=" Avenir Next Arabic Bold"/>
                <a:ea typeface=" Avenir Next Arabic Bold"/>
                <a:cs typeface=" Avenir Next Arabic Bold"/>
                <a:sym typeface=" Avenir Next Arabic Bold"/>
              </a:rPr>
              <a:t>Synchronisation</a:t>
            </a:r>
            <a:endParaRPr lang="en-US" sz="4000" b="1" dirty="0">
              <a:solidFill>
                <a:srgbClr val="FFFFFF"/>
              </a:solidFill>
              <a:latin typeface=" Avenir Next Arabic Bold"/>
              <a:ea typeface=" Avenir Next Arabic Bold"/>
              <a:cs typeface=" Avenir Next Arabic Bold"/>
              <a:sym typeface=" Avenir Next Arabic Bold"/>
            </a:endParaRPr>
          </a:p>
        </p:txBody>
      </p:sp>
      <p:sp>
        <p:nvSpPr>
          <p:cNvPr id="14" name="TextBox 14"/>
          <p:cNvSpPr txBox="1"/>
          <p:nvPr/>
        </p:nvSpPr>
        <p:spPr>
          <a:xfrm>
            <a:off x="1234924" y="7915172"/>
            <a:ext cx="7682627" cy="2154436"/>
          </a:xfrm>
          <a:prstGeom prst="rect">
            <a:avLst/>
          </a:prstGeom>
        </p:spPr>
        <p:txBody>
          <a:bodyPr wrap="square" lIns="0" tIns="0" rIns="0" bIns="0" rtlCol="0" anchor="t">
            <a:spAutoFit/>
          </a:bodyPr>
          <a:lstStyle/>
          <a:p>
            <a:pPr marL="0" lvl="0" indent="0"/>
            <a:r>
              <a:rPr lang="en-US" sz="2800" dirty="0">
                <a:solidFill>
                  <a:srgbClr val="FFFFFF"/>
                </a:solidFill>
                <a:latin typeface=" Avenir Next Arabic"/>
                <a:ea typeface=" Avenir Next Arabic"/>
                <a:cs typeface=" Avenir Next Arabic"/>
                <a:sym typeface=" Avenir Next Arabic"/>
              </a:rPr>
              <a:t>Benefits: resource sharing, communication, data sharing. </a:t>
            </a:r>
          </a:p>
          <a:p>
            <a:pPr marL="0" lvl="0" indent="0"/>
            <a:endParaRPr lang="en-US" sz="2800" dirty="0">
              <a:solidFill>
                <a:srgbClr val="FFFFFF"/>
              </a:solidFill>
              <a:latin typeface=" Avenir Next Arabic"/>
              <a:ea typeface=" Avenir Next Arabic"/>
              <a:cs typeface=" Avenir Next Arabic"/>
              <a:sym typeface=" Avenir Next Arabic"/>
            </a:endParaRPr>
          </a:p>
          <a:p>
            <a:pPr marL="0" lvl="0" indent="0"/>
            <a:r>
              <a:rPr lang="en-US" sz="2800" dirty="0" err="1">
                <a:solidFill>
                  <a:srgbClr val="FFFFFF"/>
                </a:solidFill>
                <a:latin typeface=" Avenir Next Arabic"/>
                <a:ea typeface=" Avenir Next Arabic"/>
                <a:cs typeface=" Avenir Next Arabic"/>
                <a:sym typeface=" Avenir Next Arabic"/>
              </a:rPr>
              <a:t>Synchronisation</a:t>
            </a:r>
            <a:r>
              <a:rPr lang="en-US" sz="2800" dirty="0">
                <a:solidFill>
                  <a:srgbClr val="FFFFFF"/>
                </a:solidFill>
                <a:latin typeface=" Avenir Next Arabic"/>
                <a:ea typeface=" Avenir Next Arabic"/>
                <a:cs typeface=" Avenir Next Arabic"/>
                <a:sym typeface=" Avenir Next Arabic"/>
              </a:rPr>
              <a:t> = keeping data consistent and up to date across devices.</a:t>
            </a:r>
          </a:p>
        </p:txBody>
      </p:sp>
      <p:grpSp>
        <p:nvGrpSpPr>
          <p:cNvPr id="15" name="Group 15"/>
          <p:cNvGrpSpPr/>
          <p:nvPr/>
        </p:nvGrpSpPr>
        <p:grpSpPr>
          <a:xfrm>
            <a:off x="9571708" y="4313075"/>
            <a:ext cx="8388253" cy="4929351"/>
            <a:chOff x="0" y="0"/>
            <a:chExt cx="1446625" cy="637817"/>
          </a:xfrm>
        </p:grpSpPr>
        <p:sp>
          <p:nvSpPr>
            <p:cNvPr id="16" name="Freeform 1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7" name="TextBox 17"/>
            <p:cNvSpPr txBox="1"/>
            <p:nvPr/>
          </p:nvSpPr>
          <p:spPr>
            <a:xfrm>
              <a:off x="0" y="-38100"/>
              <a:ext cx="1446625" cy="675917"/>
            </a:xfrm>
            <a:prstGeom prst="rect">
              <a:avLst/>
            </a:prstGeom>
          </p:spPr>
          <p:txBody>
            <a:bodyPr lIns="50800" tIns="50800" rIns="50800" bIns="50800" rtlCol="0" anchor="ctr"/>
            <a:lstStyle/>
            <a:p>
              <a:pPr marL="0" lvl="0" indent="0"/>
              <a:endParaRPr sz="3600"/>
            </a:p>
          </p:txBody>
        </p:sp>
      </p:grpSp>
      <p:sp>
        <p:nvSpPr>
          <p:cNvPr id="18" name="TextBox 18"/>
          <p:cNvSpPr txBox="1"/>
          <p:nvPr/>
        </p:nvSpPr>
        <p:spPr>
          <a:xfrm>
            <a:off x="9899047" y="4558355"/>
            <a:ext cx="7682627" cy="1477328"/>
          </a:xfrm>
          <a:prstGeom prst="rect">
            <a:avLst/>
          </a:prstGeom>
        </p:spPr>
        <p:txBody>
          <a:bodyPr wrap="square" lIns="0" tIns="0" rIns="0" bIns="0" rtlCol="0" anchor="t">
            <a:spAutoFit/>
          </a:bodyPr>
          <a:lstStyle/>
          <a:p>
            <a:pPr marL="0" lvl="0" indent="0"/>
            <a:r>
              <a:rPr lang="en-US" sz="4800" b="1" dirty="0">
                <a:solidFill>
                  <a:srgbClr val="FFFFFF"/>
                </a:solidFill>
                <a:latin typeface=" Avenir Next Arabic Bold"/>
                <a:ea typeface=" Avenir Next Arabic Bold"/>
                <a:cs typeface=" Avenir Next Arabic Bold"/>
                <a:sym typeface=" Avenir Next Arabic Bold"/>
              </a:rPr>
              <a:t>Mobile Broadband &amp; Self-Check</a:t>
            </a:r>
          </a:p>
        </p:txBody>
      </p:sp>
      <p:sp>
        <p:nvSpPr>
          <p:cNvPr id="19" name="TextBox 19"/>
          <p:cNvSpPr txBox="1"/>
          <p:nvPr/>
        </p:nvSpPr>
        <p:spPr>
          <a:xfrm>
            <a:off x="9899047" y="6070910"/>
            <a:ext cx="7682627" cy="2585323"/>
          </a:xfrm>
          <a:prstGeom prst="rect">
            <a:avLst/>
          </a:prstGeom>
        </p:spPr>
        <p:txBody>
          <a:bodyPr wrap="square" lIns="0" tIns="0" rIns="0" bIns="0" rtlCol="0" anchor="t">
            <a:spAutoFit/>
          </a:bodyPr>
          <a:lstStyle/>
          <a:p>
            <a:pPr marL="0" lvl="0" indent="0"/>
            <a:r>
              <a:rPr lang="en-US" sz="2800" dirty="0">
                <a:solidFill>
                  <a:srgbClr val="FFFFFF"/>
                </a:solidFill>
                <a:latin typeface=" Avenir Next Arabic"/>
                <a:ea typeface=" Avenir Next Arabic"/>
                <a:cs typeface=" Avenir Next Arabic"/>
                <a:sym typeface=" Avenir Next Arabic"/>
              </a:rPr>
              <a:t>Mobile broadband provides internet connectivity when travelling away from fixed networks. </a:t>
            </a:r>
          </a:p>
          <a:p>
            <a:pPr marL="0" lvl="0" indent="0"/>
            <a:endParaRPr lang="en-US" sz="2800" dirty="0">
              <a:solidFill>
                <a:srgbClr val="FFFFFF"/>
              </a:solidFill>
              <a:latin typeface=" Avenir Next Arabic"/>
              <a:ea typeface=" Avenir Next Arabic"/>
              <a:cs typeface=" Avenir Next Arabic"/>
              <a:sym typeface=" Avenir Next Arabic"/>
            </a:endParaRPr>
          </a:p>
          <a:p>
            <a:pPr marL="0" lvl="0" indent="0"/>
            <a:r>
              <a:rPr lang="en-US" sz="2800" dirty="0">
                <a:solidFill>
                  <a:srgbClr val="FFFFFF"/>
                </a:solidFill>
                <a:latin typeface=" Avenir Next Arabic"/>
                <a:ea typeface=" Avenir Next Arabic"/>
                <a:cs typeface=" Avenir Next Arabic"/>
                <a:sym typeface=" Avenir Next Arabic"/>
              </a:rPr>
              <a:t>Check your answers — correct any mistakes now.</a:t>
            </a:r>
          </a:p>
        </p:txBody>
      </p:sp>
      <p:grpSp>
        <p:nvGrpSpPr>
          <p:cNvPr id="20" name="Group 20"/>
          <p:cNvGrpSpPr/>
          <p:nvPr/>
        </p:nvGrpSpPr>
        <p:grpSpPr>
          <a:xfrm>
            <a:off x="16637418" y="9075693"/>
            <a:ext cx="621882" cy="168639"/>
            <a:chOff x="0" y="0"/>
            <a:chExt cx="829177" cy="224852"/>
          </a:xfrm>
        </p:grpSpPr>
        <p:sp>
          <p:nvSpPr>
            <p:cNvPr id="21" name="Freeform 2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2">
                <a:extLst>
                  <a:ext uri="{96DAC541-7B7A-43D3-8B79-37D633B846F1}">
                    <asvg:svgBlip xmlns:asvg="http://schemas.microsoft.com/office/drawing/2016/SVG/main" r:embed="rId3"/>
                  </a:ext>
                </a:extLst>
              </a:blip>
              <a:stretch>
                <a:fillRect l="-1080246" t="-1083707" r="-18827" b="-35805"/>
              </a:stretch>
            </a:blipFill>
            <a:ln cap="sq">
              <a:noFill/>
              <a:prstDash val="solid"/>
              <a:miter/>
            </a:ln>
          </p:spPr>
        </p:sp>
        <p:sp>
          <p:nvSpPr>
            <p:cNvPr id="22" name="Freeform 2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4">
                <a:extLst>
                  <a:ext uri="{96DAC541-7B7A-43D3-8B79-37D633B846F1}">
                    <asvg:svgBlip xmlns:asvg="http://schemas.microsoft.com/office/drawing/2016/SVG/main" r:embed="rId5"/>
                  </a:ext>
                </a:extLst>
              </a:blip>
              <a:stretch>
                <a:fillRect l="-16974" t="-863970" r="-835231" b="-6903"/>
              </a:stretch>
            </a:blipFill>
          </p:spPr>
        </p:sp>
        <p:sp>
          <p:nvSpPr>
            <p:cNvPr id="23" name="Freeform 2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6">
                <a:extLst>
                  <a:ext uri="{96DAC541-7B7A-43D3-8B79-37D633B846F1}">
                    <asvg:svgBlip xmlns:asvg="http://schemas.microsoft.com/office/drawing/2016/SVG/main" r:embed="rId7"/>
                  </a:ext>
                </a:extLst>
              </a:blip>
              <a:stretch>
                <a:fillRect l="-16854" t="-1055502" r="-1039395" b="-34973"/>
              </a:stretch>
            </a:blipFill>
            <a:ln cap="sq">
              <a:noFill/>
              <a:prstDash val="solid"/>
              <a:miter/>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4"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grpSp>
        <p:nvGrpSpPr>
          <p:cNvPr id="4" name="Group 4"/>
          <p:cNvGrpSpPr/>
          <p:nvPr/>
        </p:nvGrpSpPr>
        <p:grpSpPr>
          <a:xfrm>
            <a:off x="609600" y="1557125"/>
            <a:ext cx="5904499" cy="7172749"/>
            <a:chOff x="0" y="0"/>
            <a:chExt cx="914761" cy="1111246"/>
          </a:xfrm>
        </p:grpSpPr>
        <p:sp>
          <p:nvSpPr>
            <p:cNvPr id="5" name="Freeform 5"/>
            <p:cNvSpPr/>
            <p:nvPr/>
          </p:nvSpPr>
          <p:spPr>
            <a:xfrm>
              <a:off x="0" y="0"/>
              <a:ext cx="914761" cy="1111247"/>
            </a:xfrm>
            <a:custGeom>
              <a:avLst/>
              <a:gdLst/>
              <a:ahLst/>
              <a:cxnLst/>
              <a:rect l="l" t="t" r="r" b="b"/>
              <a:pathLst>
                <a:path w="914761" h="1111247">
                  <a:moveTo>
                    <a:pt x="30157" y="0"/>
                  </a:moveTo>
                  <a:lnTo>
                    <a:pt x="884604" y="0"/>
                  </a:lnTo>
                  <a:cubicBezTo>
                    <a:pt x="892602" y="0"/>
                    <a:pt x="900273" y="3177"/>
                    <a:pt x="905929" y="8833"/>
                  </a:cubicBezTo>
                  <a:cubicBezTo>
                    <a:pt x="911584" y="14488"/>
                    <a:pt x="914761" y="22159"/>
                    <a:pt x="914761" y="30157"/>
                  </a:cubicBezTo>
                  <a:lnTo>
                    <a:pt x="914761" y="1081089"/>
                  </a:lnTo>
                  <a:cubicBezTo>
                    <a:pt x="914761" y="1089087"/>
                    <a:pt x="911584" y="1096758"/>
                    <a:pt x="905929" y="1102414"/>
                  </a:cubicBezTo>
                  <a:cubicBezTo>
                    <a:pt x="900273" y="1108069"/>
                    <a:pt x="892602" y="1111247"/>
                    <a:pt x="884604" y="1111247"/>
                  </a:cubicBezTo>
                  <a:lnTo>
                    <a:pt x="30157" y="1111247"/>
                  </a:lnTo>
                  <a:cubicBezTo>
                    <a:pt x="22159" y="1111247"/>
                    <a:pt x="14488" y="1108069"/>
                    <a:pt x="8833" y="1102414"/>
                  </a:cubicBezTo>
                  <a:cubicBezTo>
                    <a:pt x="3177" y="1096758"/>
                    <a:pt x="0" y="1089087"/>
                    <a:pt x="0" y="1081089"/>
                  </a:cubicBezTo>
                  <a:lnTo>
                    <a:pt x="0" y="30157"/>
                  </a:lnTo>
                  <a:cubicBezTo>
                    <a:pt x="0" y="22159"/>
                    <a:pt x="3177" y="14488"/>
                    <a:pt x="8833" y="8833"/>
                  </a:cubicBezTo>
                  <a:cubicBezTo>
                    <a:pt x="14488" y="3177"/>
                    <a:pt x="22159" y="0"/>
                    <a:pt x="30157" y="0"/>
                  </a:cubicBezTo>
                  <a:close/>
                </a:path>
              </a:pathLst>
            </a:custGeom>
            <a:blipFill>
              <a:blip r:embed="rId2"/>
              <a:stretch>
                <a:fillRect l="-413" r="-413"/>
              </a:stretch>
            </a:blipFill>
          </p:spPr>
        </p:sp>
      </p:grpSp>
      <p:sp>
        <p:nvSpPr>
          <p:cNvPr id="6" name="TextBox 6"/>
          <p:cNvSpPr txBox="1"/>
          <p:nvPr/>
        </p:nvSpPr>
        <p:spPr>
          <a:xfrm>
            <a:off x="7666498" y="974993"/>
            <a:ext cx="9491521" cy="2215350"/>
          </a:xfrm>
          <a:prstGeom prst="rect">
            <a:avLst/>
          </a:prstGeom>
        </p:spPr>
        <p:txBody>
          <a:bodyPr wrap="square" lIns="0" tIns="0" rIns="0" bIns="0" rtlCol="0" anchor="t">
            <a:spAutoFit/>
          </a:bodyPr>
          <a:lstStyle/>
          <a:p>
            <a:pPr marL="0" lvl="0" indent="0" algn="l">
              <a:lnSpc>
                <a:spcPts val="8493"/>
              </a:lnSpc>
            </a:pPr>
            <a:r>
              <a:rPr lang="en-US" sz="8000" b="1" u="none" strike="noStrike" dirty="0">
                <a:solidFill>
                  <a:srgbClr val="FFFFFF"/>
                </a:solidFill>
                <a:latin typeface=" Avenir Next Arabic"/>
                <a:ea typeface=" Avenir Next Arabic"/>
                <a:cs typeface=" Avenir Next Arabic"/>
                <a:sym typeface=" Avenir Next Arabic"/>
              </a:rPr>
              <a:t>Today's Learning Objectives</a:t>
            </a:r>
          </a:p>
        </p:txBody>
      </p:sp>
      <p:sp>
        <p:nvSpPr>
          <p:cNvPr id="7" name="TextBox 7"/>
          <p:cNvSpPr txBox="1"/>
          <p:nvPr/>
        </p:nvSpPr>
        <p:spPr>
          <a:xfrm>
            <a:off x="7666498" y="5448300"/>
            <a:ext cx="9199106" cy="1723549"/>
          </a:xfrm>
          <a:prstGeom prst="rect">
            <a:avLst/>
          </a:prstGeom>
        </p:spPr>
        <p:txBody>
          <a:bodyPr wrap="square" lIns="0" tIns="0" rIns="0" bIns="0" rtlCol="0" anchor="t">
            <a:spAutoFit/>
          </a:bodyPr>
          <a:lstStyle/>
          <a:p>
            <a:pPr marL="457200" lvl="0" indent="-457200" algn="l">
              <a:buFont typeface="Arial" panose="020B0604020202020204" pitchFamily="34" charset="0"/>
              <a:buChar char="•"/>
            </a:pPr>
            <a:r>
              <a:rPr lang="en-US" sz="2800" u="none" strike="noStrike" dirty="0">
                <a:solidFill>
                  <a:srgbClr val="FFFFFF"/>
                </a:solidFill>
                <a:latin typeface=" Avenir Next Arabic"/>
                <a:ea typeface=" Avenir Next Arabic"/>
                <a:cs typeface=" Avenir Next Arabic"/>
                <a:sym typeface=" Avenir Next Arabic"/>
              </a:rPr>
              <a:t>Explain what data transfer means</a:t>
            </a:r>
          </a:p>
          <a:p>
            <a:pPr marL="457200" lvl="0" indent="-457200" algn="l">
              <a:buFont typeface="Arial" panose="020B0604020202020204" pitchFamily="34" charset="0"/>
              <a:buChar char="•"/>
            </a:pPr>
            <a:r>
              <a:rPr lang="en-US" sz="2800" u="none" strike="noStrike" dirty="0">
                <a:solidFill>
                  <a:srgbClr val="FFFFFF"/>
                </a:solidFill>
                <a:latin typeface=" Avenir Next Arabic"/>
                <a:ea typeface=" Avenir Next Arabic"/>
                <a:cs typeface=" Avenir Next Arabic"/>
                <a:sym typeface=" Avenir Next Arabic"/>
              </a:rPr>
              <a:t>Distinguish wired vs wireless methods</a:t>
            </a:r>
          </a:p>
          <a:p>
            <a:pPr marL="457200" lvl="0" indent="-457200" algn="l">
              <a:buFont typeface="Arial" panose="020B0604020202020204" pitchFamily="34" charset="0"/>
              <a:buChar char="•"/>
            </a:pPr>
            <a:r>
              <a:rPr lang="en-US" sz="2800" u="none" strike="noStrike" dirty="0">
                <a:solidFill>
                  <a:srgbClr val="FFFFFF"/>
                </a:solidFill>
                <a:latin typeface=" Avenir Next Arabic"/>
                <a:ea typeface=" Avenir Next Arabic"/>
                <a:cs typeface=" Avenir Next Arabic"/>
                <a:sym typeface=" Avenir Next Arabic"/>
              </a:rPr>
              <a:t>Explain Wi-Fi and Bluetooth technologies</a:t>
            </a:r>
          </a:p>
          <a:p>
            <a:pPr marL="457200" lvl="0" indent="-457200" algn="l">
              <a:buFont typeface="Arial" panose="020B0604020202020204" pitchFamily="34" charset="0"/>
              <a:buChar char="•"/>
            </a:pPr>
            <a:r>
              <a:rPr lang="en-US" sz="2800" u="none" strike="noStrike" dirty="0">
                <a:solidFill>
                  <a:srgbClr val="FFFFFF"/>
                </a:solidFill>
                <a:latin typeface=" Avenir Next Arabic"/>
                <a:ea typeface=" Avenir Next Arabic"/>
                <a:cs typeface=" Avenir Next Arabic"/>
                <a:sym typeface=" Avenir Next Arabic"/>
              </a:rPr>
              <a:t>Identify UTP, Optical </a:t>
            </a:r>
            <a:r>
              <a:rPr lang="en-US" sz="2800" u="none" strike="noStrike" dirty="0" err="1">
                <a:solidFill>
                  <a:srgbClr val="FFFFFF"/>
                </a:solidFill>
                <a:latin typeface=" Avenir Next Arabic"/>
                <a:ea typeface=" Avenir Next Arabic"/>
                <a:cs typeface=" Avenir Next Arabic"/>
                <a:sym typeface=" Avenir Next Arabic"/>
              </a:rPr>
              <a:t>Fibre</a:t>
            </a:r>
            <a:r>
              <a:rPr lang="en-US" sz="2800" u="none" strike="noStrike" dirty="0">
                <a:solidFill>
                  <a:srgbClr val="FFFFFF"/>
                </a:solidFill>
                <a:latin typeface=" Avenir Next Arabic"/>
                <a:ea typeface=" Avenir Next Arabic"/>
                <a:cs typeface=" Avenir Next Arabic"/>
                <a:sym typeface=" Avenir Next Arabic"/>
              </a:rPr>
              <a:t> &amp; Coaxial cable</a:t>
            </a:r>
          </a:p>
        </p:txBody>
      </p:sp>
      <p:sp>
        <p:nvSpPr>
          <p:cNvPr id="8" name="TextBox 8"/>
          <p:cNvSpPr txBox="1"/>
          <p:nvPr/>
        </p:nvSpPr>
        <p:spPr>
          <a:xfrm>
            <a:off x="7666498" y="7510675"/>
            <a:ext cx="3800475" cy="432683"/>
          </a:xfrm>
          <a:prstGeom prst="rect">
            <a:avLst/>
          </a:prstGeom>
        </p:spPr>
        <p:txBody>
          <a:bodyPr wrap="square" lIns="0" tIns="0" rIns="0" bIns="0" rtlCol="0" anchor="t">
            <a:spAutoFit/>
          </a:bodyPr>
          <a:lstStyle/>
          <a:p>
            <a:pPr marL="0" lvl="0" indent="0" algn="l">
              <a:lnSpc>
                <a:spcPts val="3297"/>
              </a:lnSpc>
            </a:pPr>
            <a:r>
              <a:rPr lang="en-US" sz="2997" b="1" u="none" strike="noStrike" dirty="0">
                <a:solidFill>
                  <a:srgbClr val="FFFFFF"/>
                </a:solidFill>
                <a:latin typeface=" Avenir Next Arabic Bold"/>
                <a:ea typeface=" Avenir Next Arabic Bold"/>
                <a:cs typeface=" Avenir Next Arabic Bold"/>
                <a:sym typeface=" Avenir Next Arabic Bold"/>
              </a:rPr>
              <a:t>Skills &amp; Application</a:t>
            </a:r>
          </a:p>
        </p:txBody>
      </p:sp>
      <p:sp>
        <p:nvSpPr>
          <p:cNvPr id="9" name="TextBox 9"/>
          <p:cNvSpPr txBox="1"/>
          <p:nvPr/>
        </p:nvSpPr>
        <p:spPr>
          <a:xfrm>
            <a:off x="7666498" y="8196753"/>
            <a:ext cx="9458864" cy="1292662"/>
          </a:xfrm>
          <a:prstGeom prst="rect">
            <a:avLst/>
          </a:prstGeom>
        </p:spPr>
        <p:txBody>
          <a:bodyPr wrap="square" lIns="0" tIns="0" rIns="0" bIns="0" rtlCol="0" anchor="t">
            <a:spAutoFit/>
          </a:bodyPr>
          <a:lstStyle/>
          <a:p>
            <a:pPr marL="285750" lvl="0" indent="-285750" algn="l">
              <a:buFont typeface="Arial" panose="020B0604020202020204" pitchFamily="34" charset="0"/>
              <a:buChar char="•"/>
            </a:pPr>
            <a:r>
              <a:rPr lang="en-US" sz="2800" u="none" strike="noStrike" dirty="0">
                <a:solidFill>
                  <a:srgbClr val="FFFFFF"/>
                </a:solidFill>
                <a:latin typeface=" Avenir Next Arabic"/>
                <a:ea typeface=" Avenir Next Arabic"/>
                <a:cs typeface=" Avenir Next Arabic"/>
                <a:sym typeface=" Avenir Next Arabic"/>
              </a:rPr>
              <a:t>Compare benefits and drawbacks of each method</a:t>
            </a:r>
          </a:p>
          <a:p>
            <a:pPr marL="285750" lvl="0" indent="-285750" algn="l">
              <a:buFont typeface="Arial" panose="020B0604020202020204" pitchFamily="34" charset="0"/>
              <a:buChar char="•"/>
            </a:pPr>
            <a:r>
              <a:rPr lang="en-US" sz="2800" u="none" strike="noStrike" dirty="0">
                <a:solidFill>
                  <a:srgbClr val="FFFFFF"/>
                </a:solidFill>
                <a:latin typeface=" Avenir Next Arabic"/>
                <a:ea typeface=" Avenir Next Arabic"/>
                <a:cs typeface=" Avenir Next Arabic"/>
                <a:sym typeface=" Avenir Next Arabic"/>
              </a:rPr>
              <a:t>Recommend appropriate transfer methods for scenarios</a:t>
            </a:r>
          </a:p>
          <a:p>
            <a:pPr marL="285750" lvl="0" indent="-285750" algn="l">
              <a:buFont typeface="Arial" panose="020B0604020202020204" pitchFamily="34" charset="0"/>
              <a:buChar char="•"/>
            </a:pPr>
            <a:r>
              <a:rPr lang="en-US" sz="2800" u="none" strike="noStrike" dirty="0">
                <a:solidFill>
                  <a:srgbClr val="FFFFFF"/>
                </a:solidFill>
                <a:latin typeface=" Avenir Next Arabic"/>
                <a:ea typeface=" Avenir Next Arabic"/>
                <a:cs typeface=" Avenir Next Arabic"/>
                <a:sym typeface=" Avenir Next Arabic"/>
              </a:rPr>
              <a:t>Answer exam-style questions on data transfer</a:t>
            </a:r>
          </a:p>
        </p:txBody>
      </p:sp>
      <p:sp>
        <p:nvSpPr>
          <p:cNvPr id="10" name="TextBox 10"/>
          <p:cNvSpPr txBox="1"/>
          <p:nvPr/>
        </p:nvSpPr>
        <p:spPr>
          <a:xfrm>
            <a:off x="7666498" y="4686237"/>
            <a:ext cx="8859111" cy="455894"/>
          </a:xfrm>
          <a:prstGeom prst="rect">
            <a:avLst/>
          </a:prstGeom>
        </p:spPr>
        <p:txBody>
          <a:bodyPr wrap="square" lIns="0" tIns="0" rIns="0" bIns="0" rtlCol="0" anchor="t">
            <a:spAutoFit/>
          </a:bodyPr>
          <a:lstStyle/>
          <a:p>
            <a:pPr marL="0" lvl="0" indent="0" algn="l">
              <a:lnSpc>
                <a:spcPts val="3297"/>
              </a:lnSpc>
            </a:pPr>
            <a:r>
              <a:rPr lang="en-US" sz="3600" b="1" u="none" strike="noStrike" dirty="0">
                <a:solidFill>
                  <a:srgbClr val="FFFFFF"/>
                </a:solidFill>
                <a:latin typeface=" Avenir Next Arabic Bold"/>
                <a:ea typeface=" Avenir Next Arabic Bold"/>
                <a:cs typeface=" Avenir Next Arabic Bold"/>
                <a:sym typeface=" Avenir Next Arabic Bold"/>
              </a:rPr>
              <a:t>Knowledge &amp; Understanding</a:t>
            </a:r>
          </a:p>
        </p:txBody>
      </p:sp>
      <p:sp>
        <p:nvSpPr>
          <p:cNvPr id="11" name="TextBox 11"/>
          <p:cNvSpPr txBox="1"/>
          <p:nvPr/>
        </p:nvSpPr>
        <p:spPr>
          <a:xfrm>
            <a:off x="7666498" y="3323184"/>
            <a:ext cx="6536519" cy="861774"/>
          </a:xfrm>
          <a:prstGeom prst="rect">
            <a:avLst/>
          </a:prstGeom>
        </p:spPr>
        <p:txBody>
          <a:bodyPr wrap="square" lIns="0" tIns="0" rIns="0" bIns="0" rtlCol="0" anchor="t">
            <a:spAutoFit/>
          </a:bodyPr>
          <a:lstStyle/>
          <a:p>
            <a:r>
              <a:rPr lang="en-US" sz="2800" u="none" strike="noStrike" dirty="0">
                <a:solidFill>
                  <a:srgbClr val="FFFFFF"/>
                </a:solidFill>
                <a:latin typeface=" Avenir Next Arabic"/>
                <a:ea typeface=" Avenir Next Arabic"/>
                <a:cs typeface=" Avenir Next Arabic"/>
                <a:sym typeface=" Avenir Next Arabic"/>
              </a:rPr>
              <a:t>By the end of this lesson, you will be able to:</a:t>
            </a:r>
          </a:p>
        </p:txBody>
      </p:sp>
      <p:grpSp>
        <p:nvGrpSpPr>
          <p:cNvPr id="12" name="Group 12"/>
          <p:cNvGrpSpPr/>
          <p:nvPr/>
        </p:nvGrpSpPr>
        <p:grpSpPr>
          <a:xfrm>
            <a:off x="16637418" y="9075693"/>
            <a:ext cx="621882" cy="168639"/>
            <a:chOff x="0" y="0"/>
            <a:chExt cx="829177" cy="224852"/>
          </a:xfrm>
        </p:grpSpPr>
        <p:sp>
          <p:nvSpPr>
            <p:cNvPr id="13" name="Freeform 13"/>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3">
                <a:extLst>
                  <a:ext uri="{96DAC541-7B7A-43D3-8B79-37D633B846F1}">
                    <asvg:svgBlip xmlns:asvg="http://schemas.microsoft.com/office/drawing/2016/SVG/main" r:embed="rId4"/>
                  </a:ext>
                </a:extLst>
              </a:blip>
              <a:stretch>
                <a:fillRect l="-1080246" t="-1083707" r="-18827" b="-35805"/>
              </a:stretch>
            </a:blipFill>
            <a:ln cap="sq">
              <a:noFill/>
              <a:prstDash val="solid"/>
              <a:miter/>
            </a:ln>
          </p:spPr>
        </p:sp>
        <p:sp>
          <p:nvSpPr>
            <p:cNvPr id="14" name="Freeform 14"/>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5">
                <a:extLst>
                  <a:ext uri="{96DAC541-7B7A-43D3-8B79-37D633B846F1}">
                    <asvg:svgBlip xmlns:asvg="http://schemas.microsoft.com/office/drawing/2016/SVG/main" r:embed="rId6"/>
                  </a:ext>
                </a:extLst>
              </a:blip>
              <a:stretch>
                <a:fillRect l="-16974" t="-863970" r="-835231" b="-6903"/>
              </a:stretch>
            </a:blipFill>
          </p:spPr>
        </p:sp>
        <p:sp>
          <p:nvSpPr>
            <p:cNvPr id="15" name="Freeform 15"/>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7">
                <a:extLst>
                  <a:ext uri="{96DAC541-7B7A-43D3-8B79-37D633B846F1}">
                    <asvg:svgBlip xmlns:asvg="http://schemas.microsoft.com/office/drawing/2016/SVG/main" r:embed="rId8"/>
                  </a:ext>
                </a:extLst>
              </a:blip>
              <a:stretch>
                <a:fillRect l="-16854" t="-1055502" r="-1039395" b="-34973"/>
              </a:stretch>
            </a:blipFill>
            <a:ln cap="sq">
              <a:noFill/>
              <a:prstDash val="solid"/>
              <a:miter/>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TextBox 2"/>
          <p:cNvSpPr txBox="1"/>
          <p:nvPr/>
        </p:nvSpPr>
        <p:spPr>
          <a:xfrm>
            <a:off x="1028700" y="1085850"/>
            <a:ext cx="9390264" cy="1788951"/>
          </a:xfrm>
          <a:prstGeom prst="rect">
            <a:avLst/>
          </a:prstGeom>
        </p:spPr>
        <p:txBody>
          <a:bodyPr wrap="square" lIns="0" tIns="0" rIns="0" bIns="0" rtlCol="0" anchor="t">
            <a:spAutoFit/>
          </a:bodyPr>
          <a:lstStyle/>
          <a:p>
            <a:pPr marL="0" lvl="0" indent="0" algn="l">
              <a:lnSpc>
                <a:spcPts val="6628"/>
              </a:lnSpc>
            </a:pPr>
            <a:r>
              <a:rPr lang="en-US" sz="8000" b="1" dirty="0">
                <a:solidFill>
                  <a:srgbClr val="FFFFFF"/>
                </a:solidFill>
                <a:latin typeface=" Avenir Next Arabic"/>
                <a:ea typeface=" Avenir Next Arabic"/>
                <a:cs typeface=" Avenir Next Arabic"/>
                <a:sym typeface=" Avenir Next Arabic"/>
              </a:rPr>
              <a:t>What is Data Transfer?</a:t>
            </a:r>
          </a:p>
        </p:txBody>
      </p:sp>
      <p:grpSp>
        <p:nvGrpSpPr>
          <p:cNvPr id="5" name="Group 5"/>
          <p:cNvGrpSpPr/>
          <p:nvPr/>
        </p:nvGrpSpPr>
        <p:grpSpPr>
          <a:xfrm>
            <a:off x="11734800" y="2203907"/>
            <a:ext cx="5904499" cy="5879186"/>
            <a:chOff x="0" y="0"/>
            <a:chExt cx="914761" cy="910840"/>
          </a:xfrm>
        </p:grpSpPr>
        <p:sp>
          <p:nvSpPr>
            <p:cNvPr id="6" name="Freeform 6"/>
            <p:cNvSpPr/>
            <p:nvPr/>
          </p:nvSpPr>
          <p:spPr>
            <a:xfrm>
              <a:off x="0" y="0"/>
              <a:ext cx="914761" cy="910840"/>
            </a:xfrm>
            <a:custGeom>
              <a:avLst/>
              <a:gdLst/>
              <a:ahLst/>
              <a:cxnLst/>
              <a:rect l="l" t="t" r="r" b="b"/>
              <a:pathLst>
                <a:path w="914761" h="910840">
                  <a:moveTo>
                    <a:pt x="30157" y="0"/>
                  </a:moveTo>
                  <a:lnTo>
                    <a:pt x="884604" y="0"/>
                  </a:lnTo>
                  <a:cubicBezTo>
                    <a:pt x="892602" y="0"/>
                    <a:pt x="900273" y="3177"/>
                    <a:pt x="905929" y="8833"/>
                  </a:cubicBezTo>
                  <a:cubicBezTo>
                    <a:pt x="911584" y="14488"/>
                    <a:pt x="914761" y="22159"/>
                    <a:pt x="914761" y="30157"/>
                  </a:cubicBezTo>
                  <a:lnTo>
                    <a:pt x="914761" y="880682"/>
                  </a:lnTo>
                  <a:cubicBezTo>
                    <a:pt x="914761" y="888681"/>
                    <a:pt x="911584" y="896351"/>
                    <a:pt x="905929" y="902007"/>
                  </a:cubicBezTo>
                  <a:cubicBezTo>
                    <a:pt x="900273" y="907663"/>
                    <a:pt x="892602" y="910840"/>
                    <a:pt x="884604" y="910840"/>
                  </a:cubicBezTo>
                  <a:lnTo>
                    <a:pt x="30157" y="910840"/>
                  </a:lnTo>
                  <a:cubicBezTo>
                    <a:pt x="22159" y="910840"/>
                    <a:pt x="14488" y="907663"/>
                    <a:pt x="8833" y="902007"/>
                  </a:cubicBezTo>
                  <a:cubicBezTo>
                    <a:pt x="3177" y="896351"/>
                    <a:pt x="0" y="888681"/>
                    <a:pt x="0" y="880682"/>
                  </a:cubicBezTo>
                  <a:lnTo>
                    <a:pt x="0" y="30157"/>
                  </a:lnTo>
                  <a:cubicBezTo>
                    <a:pt x="0" y="22159"/>
                    <a:pt x="3177" y="14488"/>
                    <a:pt x="8833" y="8833"/>
                  </a:cubicBezTo>
                  <a:cubicBezTo>
                    <a:pt x="14488" y="3177"/>
                    <a:pt x="22159" y="0"/>
                    <a:pt x="30157" y="0"/>
                  </a:cubicBezTo>
                  <a:close/>
                </a:path>
              </a:pathLst>
            </a:custGeom>
            <a:blipFill>
              <a:blip r:embed="rId2"/>
              <a:stretch>
                <a:fillRect l="-35" r="-35"/>
              </a:stretch>
            </a:blipFill>
          </p:spPr>
        </p:sp>
      </p:grpSp>
      <p:sp>
        <p:nvSpPr>
          <p:cNvPr id="7" name="TextBox 7"/>
          <p:cNvSpPr txBox="1"/>
          <p:nvPr/>
        </p:nvSpPr>
        <p:spPr>
          <a:xfrm>
            <a:off x="1004161" y="3467100"/>
            <a:ext cx="8442337" cy="4431983"/>
          </a:xfrm>
          <a:prstGeom prst="rect">
            <a:avLst/>
          </a:prstGeom>
        </p:spPr>
        <p:txBody>
          <a:bodyPr lIns="0" tIns="0" rIns="0" bIns="0" rtlCol="0" anchor="t">
            <a:spAutoFit/>
          </a:bodyPr>
          <a:lstStyle/>
          <a:p>
            <a:pPr marL="0" lvl="0" indent="0" algn="just"/>
            <a:r>
              <a:rPr lang="en-US" sz="3600" dirty="0">
                <a:solidFill>
                  <a:srgbClr val="FFFFFF"/>
                </a:solidFill>
                <a:latin typeface=" Avenir Next Arabic"/>
                <a:ea typeface=" Avenir Next Arabic"/>
                <a:cs typeface=" Avenir Next Arabic"/>
                <a:sym typeface=" Avenir Next Arabic"/>
              </a:rPr>
              <a:t>Data transfer means moving data from one device or location to another.</a:t>
            </a:r>
          </a:p>
          <a:p>
            <a:pPr marL="0" lvl="0" indent="0" algn="just"/>
            <a:endParaRPr lang="en-US" sz="3600" dirty="0">
              <a:solidFill>
                <a:srgbClr val="FFFFFF"/>
              </a:solidFill>
              <a:latin typeface=" Avenir Next Arabic"/>
              <a:ea typeface=" Avenir Next Arabic"/>
              <a:cs typeface=" Avenir Next Arabic"/>
              <a:sym typeface=" Avenir Next Arabic"/>
            </a:endParaRPr>
          </a:p>
          <a:p>
            <a:pPr marL="0" lvl="0" indent="0" algn="just"/>
            <a:r>
              <a:rPr lang="en-US" sz="3600" dirty="0">
                <a:solidFill>
                  <a:srgbClr val="FFFFFF"/>
                </a:solidFill>
                <a:latin typeface=" Avenir Next Arabic"/>
                <a:ea typeface=" Avenir Next Arabic"/>
                <a:cs typeface=" Avenir Next Arabic"/>
                <a:sym typeface=" Avenir Next Arabic"/>
              </a:rPr>
              <a:t>Examples: Laptop → Printer  |  Phone → Earbuds  |  Computer → Server  |  Router → Computer</a:t>
            </a:r>
          </a:p>
          <a:p>
            <a:pPr marL="0" lvl="0" indent="0" algn="just"/>
            <a:endParaRPr lang="en-US" sz="3600" dirty="0">
              <a:solidFill>
                <a:srgbClr val="FFFFFF"/>
              </a:solidFill>
              <a:latin typeface=" Avenir Next Arabic"/>
              <a:ea typeface=" Avenir Next Arabic"/>
              <a:cs typeface=" Avenir Next Arabic"/>
              <a:sym typeface=" Avenir Next Arabic"/>
            </a:endParaRPr>
          </a:p>
          <a:p>
            <a:pPr marL="0" lvl="0" indent="0" algn="just"/>
            <a:r>
              <a:rPr lang="en-US" sz="3600" dirty="0">
                <a:solidFill>
                  <a:srgbClr val="FFFFFF"/>
                </a:solidFill>
                <a:latin typeface=" Avenir Next Arabic"/>
                <a:ea typeface=" Avenir Next Arabic"/>
                <a:cs typeface=" Avenir Next Arabic"/>
                <a:sym typeface=" Avenir Next Arabic"/>
              </a:rPr>
              <a:t>Two main methods: Wired and Wireless</a:t>
            </a:r>
          </a:p>
        </p:txBody>
      </p:sp>
      <p:grpSp>
        <p:nvGrpSpPr>
          <p:cNvPr id="8" name="Group 8"/>
          <p:cNvGrpSpPr/>
          <p:nvPr/>
        </p:nvGrpSpPr>
        <p:grpSpPr>
          <a:xfrm>
            <a:off x="16637418" y="9075693"/>
            <a:ext cx="621882" cy="168639"/>
            <a:chOff x="0" y="0"/>
            <a:chExt cx="829177" cy="224852"/>
          </a:xfrm>
        </p:grpSpPr>
        <p:sp>
          <p:nvSpPr>
            <p:cNvPr id="9" name="Freeform 9"/>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3">
                <a:extLst>
                  <a:ext uri="{96DAC541-7B7A-43D3-8B79-37D633B846F1}">
                    <asvg:svgBlip xmlns:asvg="http://schemas.microsoft.com/office/drawing/2016/SVG/main" r:embed="rId4"/>
                  </a:ext>
                </a:extLst>
              </a:blip>
              <a:stretch>
                <a:fillRect l="-1080246" t="-1083707" r="-18827" b="-35805"/>
              </a:stretch>
            </a:blipFill>
            <a:ln cap="sq">
              <a:noFill/>
              <a:prstDash val="solid"/>
              <a:miter/>
            </a:ln>
          </p:spPr>
        </p:sp>
        <p:sp>
          <p:nvSpPr>
            <p:cNvPr id="10" name="Freeform 10"/>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5">
                <a:extLst>
                  <a:ext uri="{96DAC541-7B7A-43D3-8B79-37D633B846F1}">
                    <asvg:svgBlip xmlns:asvg="http://schemas.microsoft.com/office/drawing/2016/SVG/main" r:embed="rId6"/>
                  </a:ext>
                </a:extLst>
              </a:blip>
              <a:stretch>
                <a:fillRect l="-16974" t="-863970" r="-835231" b="-6903"/>
              </a:stretch>
            </a:blipFill>
          </p:spPr>
        </p:sp>
        <p:sp>
          <p:nvSpPr>
            <p:cNvPr id="11" name="Freeform 11"/>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7">
                <a:extLst>
                  <a:ext uri="{96DAC541-7B7A-43D3-8B79-37D633B846F1}">
                    <asvg:svgBlip xmlns:asvg="http://schemas.microsoft.com/office/drawing/2016/SVG/main" r:embed="rId8"/>
                  </a:ext>
                </a:extLst>
              </a:blip>
              <a:stretch>
                <a:fillRect l="-16854" t="-1055502" r="-1039395" b="-34973"/>
              </a:stretch>
            </a:blipFill>
            <a:ln cap="sq">
              <a:noFill/>
              <a:prstDash val="solid"/>
              <a:miter/>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4" name="TextBox 4"/>
          <p:cNvSpPr txBox="1"/>
          <p:nvPr/>
        </p:nvSpPr>
        <p:spPr>
          <a:xfrm>
            <a:off x="1028700" y="1114425"/>
            <a:ext cx="14058900" cy="1321516"/>
          </a:xfrm>
          <a:prstGeom prst="rect">
            <a:avLst/>
          </a:prstGeom>
        </p:spPr>
        <p:txBody>
          <a:bodyPr wrap="square" lIns="0" tIns="0" rIns="0" bIns="0" rtlCol="0" anchor="t">
            <a:spAutoFit/>
          </a:bodyPr>
          <a:lstStyle/>
          <a:p>
            <a:pPr marL="0" lvl="0" indent="0" algn="l">
              <a:lnSpc>
                <a:spcPts val="9893"/>
              </a:lnSpc>
            </a:pPr>
            <a:r>
              <a:rPr lang="en-US" sz="9600" b="1" dirty="0">
                <a:solidFill>
                  <a:srgbClr val="FFFFFF"/>
                </a:solidFill>
                <a:latin typeface=" Avenir Next Arabic"/>
                <a:ea typeface=" Avenir Next Arabic"/>
                <a:cs typeface=" Avenir Next Arabic"/>
                <a:sym typeface=" Avenir Next Arabic"/>
              </a:rPr>
              <a:t>Think About Your Day</a:t>
            </a:r>
          </a:p>
        </p:txBody>
      </p:sp>
      <p:sp>
        <p:nvSpPr>
          <p:cNvPr id="5" name="TextBox 5"/>
          <p:cNvSpPr txBox="1"/>
          <p:nvPr/>
        </p:nvSpPr>
        <p:spPr>
          <a:xfrm>
            <a:off x="1028700" y="2798723"/>
            <a:ext cx="7066809" cy="544380"/>
          </a:xfrm>
          <a:prstGeom prst="rect">
            <a:avLst/>
          </a:prstGeom>
        </p:spPr>
        <p:txBody>
          <a:bodyPr lIns="0" tIns="0" rIns="0" bIns="0" rtlCol="0" anchor="t">
            <a:spAutoFit/>
          </a:bodyPr>
          <a:lstStyle/>
          <a:p>
            <a:pPr marL="0" lvl="0" indent="0" algn="l">
              <a:lnSpc>
                <a:spcPts val="3934"/>
              </a:lnSpc>
            </a:pPr>
            <a:r>
              <a:rPr lang="en-US" sz="4400" b="1" dirty="0">
                <a:solidFill>
                  <a:srgbClr val="FFFFFF"/>
                </a:solidFill>
                <a:latin typeface=" Avenir Next Arabic"/>
                <a:ea typeface=" Avenir Next Arabic"/>
                <a:cs typeface=" Avenir Next Arabic"/>
                <a:sym typeface=" Avenir Next Arabic"/>
              </a:rPr>
              <a:t>Quick Activity — 2 Minutes</a:t>
            </a:r>
          </a:p>
        </p:txBody>
      </p:sp>
      <p:grpSp>
        <p:nvGrpSpPr>
          <p:cNvPr id="6" name="Group 6"/>
          <p:cNvGrpSpPr/>
          <p:nvPr/>
        </p:nvGrpSpPr>
        <p:grpSpPr>
          <a:xfrm>
            <a:off x="1028700" y="3924301"/>
            <a:ext cx="5225532" cy="5334000"/>
            <a:chOff x="0" y="0"/>
            <a:chExt cx="1152030" cy="1137513"/>
          </a:xfrm>
        </p:grpSpPr>
        <p:sp>
          <p:nvSpPr>
            <p:cNvPr id="7" name="Freeform 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8" name="TextBox 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9" name="TextBox 9"/>
          <p:cNvSpPr txBox="1"/>
          <p:nvPr/>
        </p:nvSpPr>
        <p:spPr>
          <a:xfrm>
            <a:off x="1213125" y="5528450"/>
            <a:ext cx="4784883" cy="3447098"/>
          </a:xfrm>
          <a:prstGeom prst="rect">
            <a:avLst/>
          </a:prstGeom>
        </p:spPr>
        <p:txBody>
          <a:bodyPr wrap="square" lIns="0" tIns="0" rIns="0" bIns="0" rtlCol="0" anchor="t">
            <a:spAutoFit/>
          </a:bodyPr>
          <a:lstStyle/>
          <a:p>
            <a:pPr marL="0" lvl="0" indent="0"/>
            <a:r>
              <a:rPr lang="en-US" sz="3200" dirty="0">
                <a:solidFill>
                  <a:srgbClr val="FFFFFF"/>
                </a:solidFill>
                <a:latin typeface=" Avenir Next Arabic" panose="020B0604020202020204" charset="-78"/>
                <a:ea typeface=" Avenir Next Arabic Bold"/>
                <a:cs typeface=" Avenir Next Arabic" panose="020B0604020202020204" charset="-78"/>
                <a:sym typeface=" Avenir Next Arabic Bold"/>
              </a:rPr>
              <a:t>Write down THREE examples of devices that exchange data in your daily life. Think about this morning — what devices communicated with each other?</a:t>
            </a:r>
          </a:p>
        </p:txBody>
      </p:sp>
      <p:sp>
        <p:nvSpPr>
          <p:cNvPr id="10" name="TextBox 10"/>
          <p:cNvSpPr txBox="1"/>
          <p:nvPr/>
        </p:nvSpPr>
        <p:spPr>
          <a:xfrm>
            <a:off x="1213125" y="4234063"/>
            <a:ext cx="4784883" cy="513602"/>
          </a:xfrm>
          <a:prstGeom prst="rect">
            <a:avLst/>
          </a:prstGeom>
        </p:spPr>
        <p:txBody>
          <a:bodyPr wrap="square" lIns="0" tIns="0" rIns="0" bIns="0" rtlCol="0" anchor="t">
            <a:spAutoFit/>
          </a:bodyPr>
          <a:lstStyle/>
          <a:p>
            <a:pPr marL="0" lvl="0" indent="0" algn="ctr">
              <a:lnSpc>
                <a:spcPts val="3934"/>
              </a:lnSpc>
            </a:pPr>
            <a:r>
              <a:rPr lang="en-US" sz="3600" b="1" dirty="0">
                <a:solidFill>
                  <a:srgbClr val="FFFFFF"/>
                </a:solidFill>
                <a:latin typeface=" Avenir Next Arabic Bold"/>
                <a:ea typeface=" Avenir Next Arabic Bold"/>
                <a:cs typeface=" Avenir Next Arabic Bold"/>
                <a:sym typeface=" Avenir Next Arabic Bold"/>
              </a:rPr>
              <a:t>Task</a:t>
            </a:r>
          </a:p>
        </p:txBody>
      </p:sp>
      <p:grpSp>
        <p:nvGrpSpPr>
          <p:cNvPr id="11" name="Group 11"/>
          <p:cNvGrpSpPr/>
          <p:nvPr/>
        </p:nvGrpSpPr>
        <p:grpSpPr>
          <a:xfrm>
            <a:off x="6412948" y="3924301"/>
            <a:ext cx="5225532" cy="5334000"/>
            <a:chOff x="0" y="0"/>
            <a:chExt cx="1152030" cy="1137513"/>
          </a:xfrm>
        </p:grpSpPr>
        <p:sp>
          <p:nvSpPr>
            <p:cNvPr id="12" name="Freeform 12"/>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3" name="TextBox 13"/>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4" name="TextBox 14"/>
          <p:cNvSpPr txBox="1"/>
          <p:nvPr/>
        </p:nvSpPr>
        <p:spPr>
          <a:xfrm>
            <a:off x="6594993" y="5611272"/>
            <a:ext cx="4790573" cy="2954655"/>
          </a:xfrm>
          <a:prstGeom prst="rect">
            <a:avLst/>
          </a:prstGeom>
        </p:spPr>
        <p:txBody>
          <a:bodyPr wrap="square" lIns="0" tIns="0" rIns="0" bIns="0" rtlCol="0" anchor="t">
            <a:spAutoFit/>
          </a:bodyPr>
          <a:lstStyle/>
          <a:p>
            <a:pPr marL="0" lvl="0" indent="0"/>
            <a:r>
              <a:rPr lang="en-US" sz="3200" dirty="0">
                <a:solidFill>
                  <a:srgbClr val="FFFFFF"/>
                </a:solidFill>
                <a:latin typeface=" Avenir Next Arabic"/>
                <a:ea typeface=" Avenir Next Arabic"/>
                <a:cs typeface=" Avenir Next Arabic"/>
                <a:sym typeface=" Avenir Next Arabic"/>
              </a:rPr>
              <a:t>For each example you wrote down, decide whether the data transfer was WIRED or WIRELESS. Be ready to explain your reasoning.</a:t>
            </a:r>
          </a:p>
        </p:txBody>
      </p:sp>
      <p:sp>
        <p:nvSpPr>
          <p:cNvPr id="15" name="TextBox 15"/>
          <p:cNvSpPr txBox="1"/>
          <p:nvPr/>
        </p:nvSpPr>
        <p:spPr>
          <a:xfrm>
            <a:off x="6630427" y="4234063"/>
            <a:ext cx="4790573" cy="513602"/>
          </a:xfrm>
          <a:prstGeom prst="rect">
            <a:avLst/>
          </a:prstGeom>
        </p:spPr>
        <p:txBody>
          <a:bodyPr wrap="square" lIns="0" tIns="0" rIns="0" bIns="0" rtlCol="0" anchor="t">
            <a:spAutoFit/>
          </a:bodyPr>
          <a:lstStyle/>
          <a:p>
            <a:pPr marL="0" lvl="0" indent="0" algn="ctr">
              <a:lnSpc>
                <a:spcPts val="3934"/>
              </a:lnSpc>
            </a:pPr>
            <a:r>
              <a:rPr lang="en-US" sz="3600" b="1" dirty="0">
                <a:solidFill>
                  <a:srgbClr val="FFFFFF"/>
                </a:solidFill>
                <a:latin typeface=" Avenir Next Arabic Bold"/>
                <a:ea typeface=" Avenir Next Arabic Bold"/>
                <a:cs typeface=" Avenir Next Arabic Bold"/>
                <a:sym typeface=" Avenir Next Arabic Bold"/>
              </a:rPr>
              <a:t>Identify</a:t>
            </a:r>
            <a:endParaRPr lang="en-US" sz="2810" b="1" dirty="0">
              <a:solidFill>
                <a:srgbClr val="FFFFFF"/>
              </a:solidFill>
              <a:latin typeface=" Avenir Next Arabic Bold"/>
              <a:ea typeface=" Avenir Next Arabic Bold"/>
              <a:cs typeface=" Avenir Next Arabic Bold"/>
              <a:sym typeface=" Avenir Next Arabic Bold"/>
            </a:endParaRPr>
          </a:p>
        </p:txBody>
      </p:sp>
      <p:grpSp>
        <p:nvGrpSpPr>
          <p:cNvPr id="16" name="Group 16"/>
          <p:cNvGrpSpPr/>
          <p:nvPr/>
        </p:nvGrpSpPr>
        <p:grpSpPr>
          <a:xfrm>
            <a:off x="12071868" y="3924301"/>
            <a:ext cx="5225532" cy="5334000"/>
            <a:chOff x="0" y="0"/>
            <a:chExt cx="1152030" cy="1137513"/>
          </a:xfrm>
        </p:grpSpPr>
        <p:sp>
          <p:nvSpPr>
            <p:cNvPr id="17" name="Freeform 1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8" name="TextBox 1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9" name="TextBox 19"/>
          <p:cNvSpPr txBox="1"/>
          <p:nvPr/>
        </p:nvSpPr>
        <p:spPr>
          <a:xfrm>
            <a:off x="12261258" y="5611272"/>
            <a:ext cx="4773022" cy="2462213"/>
          </a:xfrm>
          <a:prstGeom prst="rect">
            <a:avLst/>
          </a:prstGeom>
        </p:spPr>
        <p:txBody>
          <a:bodyPr wrap="square" lIns="0" tIns="0" rIns="0" bIns="0" rtlCol="0" anchor="t">
            <a:spAutoFit/>
          </a:bodyPr>
          <a:lstStyle/>
          <a:p>
            <a:pPr marL="0" lvl="0" indent="0"/>
            <a:r>
              <a:rPr lang="en-US" sz="3200" dirty="0">
                <a:solidFill>
                  <a:srgbClr val="FFFFFF"/>
                </a:solidFill>
                <a:latin typeface=" Avenir Next Arabic"/>
                <a:ea typeface=" Avenir Next Arabic"/>
                <a:cs typeface=" Avenir Next Arabic"/>
                <a:sym typeface=" Avenir Next Arabic"/>
              </a:rPr>
              <a:t>Your teacher will take a few answers aloud. Listen carefully — can you spot any transfers you had not thought of yourself?</a:t>
            </a:r>
          </a:p>
        </p:txBody>
      </p:sp>
      <p:sp>
        <p:nvSpPr>
          <p:cNvPr id="20" name="TextBox 20"/>
          <p:cNvSpPr txBox="1"/>
          <p:nvPr/>
        </p:nvSpPr>
        <p:spPr>
          <a:xfrm>
            <a:off x="12301853" y="4169750"/>
            <a:ext cx="4773022" cy="513602"/>
          </a:xfrm>
          <a:prstGeom prst="rect">
            <a:avLst/>
          </a:prstGeom>
        </p:spPr>
        <p:txBody>
          <a:bodyPr wrap="square" lIns="0" tIns="0" rIns="0" bIns="0" rtlCol="0" anchor="t">
            <a:spAutoFit/>
          </a:bodyPr>
          <a:lstStyle/>
          <a:p>
            <a:pPr marL="0" lvl="0" indent="0" algn="ctr">
              <a:lnSpc>
                <a:spcPts val="3934"/>
              </a:lnSpc>
            </a:pPr>
            <a:r>
              <a:rPr lang="en-US" sz="3600" b="1" dirty="0">
                <a:solidFill>
                  <a:srgbClr val="FFFFFF"/>
                </a:solidFill>
                <a:latin typeface=" Avenir Next Arabic Bold"/>
                <a:ea typeface=" Avenir Next Arabic Bold"/>
                <a:cs typeface=" Avenir Next Arabic Bold"/>
                <a:sym typeface=" Avenir Next Arabic Bold"/>
              </a:rPr>
              <a:t>Share</a:t>
            </a:r>
            <a:endParaRPr lang="en-US" sz="2810" b="1" dirty="0">
              <a:solidFill>
                <a:srgbClr val="FFFFFF"/>
              </a:solidFill>
              <a:latin typeface=" Avenir Next Arabic Bold"/>
              <a:ea typeface=" Avenir Next Arabic Bold"/>
              <a:cs typeface=" Avenir Next Arabic Bold"/>
              <a:sym typeface=" Avenir Next Arabic Bold"/>
            </a:endParaRPr>
          </a:p>
        </p:txBody>
      </p:sp>
      <p:grpSp>
        <p:nvGrpSpPr>
          <p:cNvPr id="21" name="Group 21"/>
          <p:cNvGrpSpPr/>
          <p:nvPr/>
        </p:nvGrpSpPr>
        <p:grpSpPr>
          <a:xfrm>
            <a:off x="16637417" y="8768375"/>
            <a:ext cx="742931" cy="208271"/>
            <a:chOff x="0" y="0"/>
            <a:chExt cx="829177" cy="224852"/>
          </a:xfrm>
        </p:grpSpPr>
        <p:sp>
          <p:nvSpPr>
            <p:cNvPr id="22" name="Freeform 22"/>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2">
                <a:extLst>
                  <a:ext uri="{96DAC541-7B7A-43D3-8B79-37D633B846F1}">
                    <asvg:svgBlip xmlns:asvg="http://schemas.microsoft.com/office/drawing/2016/SVG/main" r:embed="rId3"/>
                  </a:ext>
                </a:extLst>
              </a:blip>
              <a:stretch>
                <a:fillRect l="-1080246" t="-1083707" r="-18827" b="-35805"/>
              </a:stretch>
            </a:blipFill>
            <a:ln cap="sq">
              <a:noFill/>
              <a:prstDash val="solid"/>
              <a:miter/>
            </a:ln>
          </p:spPr>
        </p:sp>
        <p:sp>
          <p:nvSpPr>
            <p:cNvPr id="23" name="Freeform 23"/>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4">
                <a:extLst>
                  <a:ext uri="{96DAC541-7B7A-43D3-8B79-37D633B846F1}">
                    <asvg:svgBlip xmlns:asvg="http://schemas.microsoft.com/office/drawing/2016/SVG/main" r:embed="rId5"/>
                  </a:ext>
                </a:extLst>
              </a:blip>
              <a:stretch>
                <a:fillRect l="-16974" t="-863970" r="-835231" b="-6903"/>
              </a:stretch>
            </a:blipFill>
          </p:spPr>
        </p:sp>
        <p:sp>
          <p:nvSpPr>
            <p:cNvPr id="24" name="Freeform 24"/>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6">
                <a:extLst>
                  <a:ext uri="{96DAC541-7B7A-43D3-8B79-37D633B846F1}">
                    <asvg:svgBlip xmlns:asvg="http://schemas.microsoft.com/office/drawing/2016/SVG/main" r:embed="rId7"/>
                  </a:ext>
                </a:extLst>
              </a:blip>
              <a:stretch>
                <a:fillRect l="-16854" t="-1055502" r="-1039395" b="-34973"/>
              </a:stretch>
            </a:blipFill>
            <a:ln cap="sq">
              <a:noFill/>
              <a:prstDash val="solid"/>
              <a:miter/>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5"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4" name="TextBox 4"/>
          <p:cNvSpPr txBox="1"/>
          <p:nvPr/>
        </p:nvSpPr>
        <p:spPr>
          <a:xfrm>
            <a:off x="1028700" y="655062"/>
            <a:ext cx="15608718" cy="1298112"/>
          </a:xfrm>
          <a:prstGeom prst="rect">
            <a:avLst/>
          </a:prstGeom>
        </p:spPr>
        <p:txBody>
          <a:bodyPr wrap="square" lIns="0" tIns="0" rIns="0" bIns="0" rtlCol="0" anchor="t">
            <a:spAutoFit/>
          </a:bodyPr>
          <a:lstStyle/>
          <a:p>
            <a:pPr marL="0" lvl="0" indent="0" algn="l">
              <a:lnSpc>
                <a:spcPts val="9893"/>
              </a:lnSpc>
            </a:pPr>
            <a:r>
              <a:rPr lang="en-US" sz="8993" b="1" dirty="0">
                <a:solidFill>
                  <a:srgbClr val="FFFFFF"/>
                </a:solidFill>
                <a:latin typeface=" Avenir Next Arabic"/>
                <a:ea typeface=" Avenir Next Arabic"/>
                <a:cs typeface=" Avenir Next Arabic"/>
                <a:sym typeface=" Avenir Next Arabic"/>
              </a:rPr>
              <a:t>Wired vs Wireless</a:t>
            </a:r>
          </a:p>
        </p:txBody>
      </p:sp>
      <p:sp>
        <p:nvSpPr>
          <p:cNvPr id="5" name="TextBox 5"/>
          <p:cNvSpPr txBox="1"/>
          <p:nvPr/>
        </p:nvSpPr>
        <p:spPr>
          <a:xfrm>
            <a:off x="1006929" y="2247900"/>
            <a:ext cx="8822871" cy="513602"/>
          </a:xfrm>
          <a:prstGeom prst="rect">
            <a:avLst/>
          </a:prstGeom>
        </p:spPr>
        <p:txBody>
          <a:bodyPr wrap="square" lIns="0" tIns="0" rIns="0" bIns="0" rtlCol="0" anchor="t">
            <a:spAutoFit/>
          </a:bodyPr>
          <a:lstStyle/>
          <a:p>
            <a:pPr marL="0" lvl="0" indent="0" algn="l">
              <a:lnSpc>
                <a:spcPts val="3934"/>
              </a:lnSpc>
            </a:pPr>
            <a:r>
              <a:rPr lang="en-US" sz="3600" dirty="0">
                <a:solidFill>
                  <a:srgbClr val="FFFFFF"/>
                </a:solidFill>
                <a:latin typeface=" Avenir Next Arabic"/>
                <a:ea typeface=" Avenir Next Arabic"/>
                <a:cs typeface=" Avenir Next Arabic"/>
                <a:sym typeface=" Avenir Next Arabic"/>
              </a:rPr>
              <a:t>Two Main Methods of Data Transfer</a:t>
            </a:r>
          </a:p>
        </p:txBody>
      </p:sp>
      <p:grpSp>
        <p:nvGrpSpPr>
          <p:cNvPr id="6" name="Group 6"/>
          <p:cNvGrpSpPr/>
          <p:nvPr/>
        </p:nvGrpSpPr>
        <p:grpSpPr>
          <a:xfrm>
            <a:off x="1028700" y="3390901"/>
            <a:ext cx="5225532" cy="5867400"/>
            <a:chOff x="0" y="0"/>
            <a:chExt cx="1152030" cy="1137513"/>
          </a:xfrm>
        </p:grpSpPr>
        <p:sp>
          <p:nvSpPr>
            <p:cNvPr id="7" name="Freeform 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8" name="TextBox 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9" name="TextBox 9"/>
          <p:cNvSpPr txBox="1"/>
          <p:nvPr/>
        </p:nvSpPr>
        <p:spPr>
          <a:xfrm>
            <a:off x="1368025" y="4606718"/>
            <a:ext cx="4784883" cy="3447098"/>
          </a:xfrm>
          <a:prstGeom prst="rect">
            <a:avLst/>
          </a:prstGeom>
        </p:spPr>
        <p:txBody>
          <a:bodyPr wrap="square" lIns="0" tIns="0" rIns="0" bIns="0" rtlCol="0" anchor="t">
            <a:spAutoFit/>
          </a:bodyPr>
          <a:lstStyle/>
          <a:p>
            <a:pPr marL="0" lvl="0" indent="0" algn="l"/>
            <a:r>
              <a:rPr lang="en-US" sz="2800" dirty="0">
                <a:solidFill>
                  <a:srgbClr val="FFFFFF"/>
                </a:solidFill>
                <a:latin typeface=" Avenir Next Arabic" panose="020B0604020202020204" charset="-78"/>
                <a:ea typeface=" Avenir Next Arabic Bold"/>
                <a:cs typeface=" Avenir Next Arabic" panose="020B0604020202020204" charset="-78"/>
                <a:sym typeface=" Avenir Next Arabic Bold"/>
              </a:rPr>
              <a:t>Uses physical cables to transmit data. Methods include UTP (twisted copper pairs), Optical </a:t>
            </a:r>
            <a:r>
              <a:rPr lang="en-US" sz="2800" dirty="0" err="1">
                <a:solidFill>
                  <a:srgbClr val="FFFFFF"/>
                </a:solidFill>
                <a:latin typeface=" Avenir Next Arabic" panose="020B0604020202020204" charset="-78"/>
                <a:ea typeface=" Avenir Next Arabic Bold"/>
                <a:cs typeface=" Avenir Next Arabic" panose="020B0604020202020204" charset="-78"/>
                <a:sym typeface=" Avenir Next Arabic Bold"/>
              </a:rPr>
              <a:t>Fibre</a:t>
            </a:r>
            <a:r>
              <a:rPr lang="en-US" sz="2800" dirty="0">
                <a:solidFill>
                  <a:srgbClr val="FFFFFF"/>
                </a:solidFill>
                <a:latin typeface=" Avenir Next Arabic" panose="020B0604020202020204" charset="-78"/>
                <a:ea typeface=" Avenir Next Arabic Bold"/>
                <a:cs typeface=" Avenir Next Arabic" panose="020B0604020202020204" charset="-78"/>
                <a:sym typeface=" Avenir Next Arabic Bold"/>
              </a:rPr>
              <a:t> (light signals), and Coaxial cable (shielded copper). Reliable, fast, and secure — ideal for fixed devices.</a:t>
            </a:r>
          </a:p>
        </p:txBody>
      </p:sp>
      <p:sp>
        <p:nvSpPr>
          <p:cNvPr id="10" name="TextBox 10"/>
          <p:cNvSpPr txBox="1"/>
          <p:nvPr/>
        </p:nvSpPr>
        <p:spPr>
          <a:xfrm>
            <a:off x="1320723" y="3673705"/>
            <a:ext cx="4784883" cy="500137"/>
          </a:xfrm>
          <a:prstGeom prst="rect">
            <a:avLst/>
          </a:prstGeom>
        </p:spPr>
        <p:txBody>
          <a:bodyPr wrap="square" lIns="0" tIns="0" rIns="0" bIns="0" rtlCol="0" anchor="t">
            <a:spAutoFit/>
          </a:bodyPr>
          <a:lstStyle/>
          <a:p>
            <a:pPr marL="0" lvl="0" indent="0" algn="ctr">
              <a:lnSpc>
                <a:spcPts val="3934"/>
              </a:lnSpc>
            </a:pPr>
            <a:r>
              <a:rPr lang="en-US" sz="3200" b="1" dirty="0">
                <a:solidFill>
                  <a:srgbClr val="FFFFFF"/>
                </a:solidFill>
                <a:latin typeface=" Avenir Next Arabic Bold"/>
                <a:ea typeface=" Avenir Next Arabic Bold"/>
                <a:cs typeface=" Avenir Next Arabic Bold"/>
                <a:sym typeface=" Avenir Next Arabic Bold"/>
              </a:rPr>
              <a:t>Wired Connections</a:t>
            </a:r>
          </a:p>
        </p:txBody>
      </p:sp>
      <p:grpSp>
        <p:nvGrpSpPr>
          <p:cNvPr id="11" name="Group 11"/>
          <p:cNvGrpSpPr/>
          <p:nvPr/>
        </p:nvGrpSpPr>
        <p:grpSpPr>
          <a:xfrm>
            <a:off x="6412948" y="3390901"/>
            <a:ext cx="5225532" cy="5867400"/>
            <a:chOff x="0" y="0"/>
            <a:chExt cx="1152030" cy="1137513"/>
          </a:xfrm>
        </p:grpSpPr>
        <p:sp>
          <p:nvSpPr>
            <p:cNvPr id="12" name="Freeform 12"/>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3" name="TextBox 13"/>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4" name="TextBox 14"/>
          <p:cNvSpPr txBox="1"/>
          <p:nvPr/>
        </p:nvSpPr>
        <p:spPr>
          <a:xfrm>
            <a:off x="6749893" y="4726237"/>
            <a:ext cx="4790573" cy="3016210"/>
          </a:xfrm>
          <a:prstGeom prst="rect">
            <a:avLst/>
          </a:prstGeom>
        </p:spPr>
        <p:txBody>
          <a:bodyPr wrap="square" lIns="0" tIns="0" rIns="0" bIns="0" rtlCol="0" anchor="t">
            <a:spAutoFit/>
          </a:bodyPr>
          <a:lstStyle/>
          <a:p>
            <a:pPr marL="0" lvl="0" indent="0" algn="l"/>
            <a:r>
              <a:rPr lang="en-US" sz="2800" dirty="0">
                <a:solidFill>
                  <a:srgbClr val="FFFFFF"/>
                </a:solidFill>
                <a:latin typeface=" Avenir Next Arabic"/>
                <a:ea typeface=" Avenir Next Arabic"/>
                <a:cs typeface=" Avenir Next Arabic"/>
                <a:sym typeface=" Avenir Next Arabic"/>
              </a:rPr>
              <a:t>Transmits data using radio waves or light — no cables required. Methods include Wi-Fi (wireless network access) and Bluetooth (short-range device links). Offers flexibility and mobility.</a:t>
            </a:r>
          </a:p>
        </p:txBody>
      </p:sp>
      <p:sp>
        <p:nvSpPr>
          <p:cNvPr id="15" name="TextBox 15"/>
          <p:cNvSpPr txBox="1"/>
          <p:nvPr/>
        </p:nvSpPr>
        <p:spPr>
          <a:xfrm>
            <a:off x="6665849" y="3673705"/>
            <a:ext cx="4790573" cy="500137"/>
          </a:xfrm>
          <a:prstGeom prst="rect">
            <a:avLst/>
          </a:prstGeom>
        </p:spPr>
        <p:txBody>
          <a:bodyPr wrap="square" lIns="0" tIns="0" rIns="0" bIns="0" rtlCol="0" anchor="t">
            <a:spAutoFit/>
          </a:bodyPr>
          <a:lstStyle/>
          <a:p>
            <a:pPr marL="0" lvl="0" indent="0" algn="ctr">
              <a:lnSpc>
                <a:spcPts val="3934"/>
              </a:lnSpc>
            </a:pPr>
            <a:r>
              <a:rPr lang="en-US" sz="3200" b="1" dirty="0">
                <a:solidFill>
                  <a:srgbClr val="FFFFFF"/>
                </a:solidFill>
                <a:latin typeface=" Avenir Next Arabic Bold"/>
                <a:ea typeface=" Avenir Next Arabic Bold"/>
                <a:cs typeface=" Avenir Next Arabic Bold"/>
                <a:sym typeface=" Avenir Next Arabic Bold"/>
              </a:rPr>
              <a:t>Wireless Connections</a:t>
            </a:r>
          </a:p>
        </p:txBody>
      </p:sp>
      <p:grpSp>
        <p:nvGrpSpPr>
          <p:cNvPr id="16" name="Group 16"/>
          <p:cNvGrpSpPr/>
          <p:nvPr/>
        </p:nvGrpSpPr>
        <p:grpSpPr>
          <a:xfrm>
            <a:off x="12071868" y="3390901"/>
            <a:ext cx="5225532" cy="5867400"/>
            <a:chOff x="0" y="0"/>
            <a:chExt cx="1152030" cy="1137513"/>
          </a:xfrm>
        </p:grpSpPr>
        <p:sp>
          <p:nvSpPr>
            <p:cNvPr id="17" name="Freeform 1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8" name="TextBox 1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9" name="TextBox 19"/>
          <p:cNvSpPr txBox="1"/>
          <p:nvPr/>
        </p:nvSpPr>
        <p:spPr>
          <a:xfrm>
            <a:off x="12316881" y="4173842"/>
            <a:ext cx="4773022" cy="5170646"/>
          </a:xfrm>
          <a:prstGeom prst="rect">
            <a:avLst/>
          </a:prstGeom>
        </p:spPr>
        <p:txBody>
          <a:bodyPr wrap="square" lIns="0" tIns="0" rIns="0" bIns="0" rtlCol="0" anchor="t">
            <a:spAutoFit/>
          </a:bodyPr>
          <a:lstStyle/>
          <a:p>
            <a:pPr marL="0" lvl="0" indent="0" algn="l"/>
            <a:r>
              <a:rPr lang="en-US" sz="2800" dirty="0">
                <a:solidFill>
                  <a:srgbClr val="FFFFFF"/>
                </a:solidFill>
                <a:latin typeface=" Avenir Next Arabic"/>
                <a:ea typeface=" Avenir Next Arabic"/>
                <a:cs typeface=" Avenir Next Arabic"/>
                <a:sym typeface=" Avenir Next Arabic"/>
              </a:rPr>
              <a:t>Neither method is always better. The right choice depends on the user and purpose. </a:t>
            </a:r>
          </a:p>
          <a:p>
            <a:pPr marL="0" lvl="0" indent="0" algn="l"/>
            <a:endParaRPr lang="en-US" sz="2800" dirty="0">
              <a:solidFill>
                <a:srgbClr val="FFFFFF"/>
              </a:solidFill>
              <a:latin typeface=" Avenir Next Arabic"/>
              <a:ea typeface=" Avenir Next Arabic"/>
              <a:cs typeface=" Avenir Next Arabic"/>
              <a:sym typeface=" Avenir Next Arabic"/>
            </a:endParaRPr>
          </a:p>
          <a:p>
            <a:pPr marL="0" lvl="0" indent="0" algn="l"/>
            <a:r>
              <a:rPr lang="en-US" sz="2800" dirty="0">
                <a:solidFill>
                  <a:srgbClr val="FFFFFF"/>
                </a:solidFill>
                <a:latin typeface=" Avenir Next Arabic"/>
                <a:ea typeface=" Avenir Next Arabic"/>
                <a:cs typeface=" Avenir Next Arabic"/>
                <a:sym typeface=" Avenir Next Arabic"/>
              </a:rPr>
              <a:t>Fixed desktops → wired.</a:t>
            </a:r>
          </a:p>
          <a:p>
            <a:pPr marL="0" lvl="0" indent="0" algn="l"/>
            <a:endParaRPr lang="en-US" sz="2800" dirty="0">
              <a:solidFill>
                <a:srgbClr val="FFFFFF"/>
              </a:solidFill>
              <a:latin typeface=" Avenir Next Arabic"/>
              <a:ea typeface=" Avenir Next Arabic"/>
              <a:cs typeface=" Avenir Next Arabic"/>
              <a:sym typeface=" Avenir Next Arabic"/>
            </a:endParaRPr>
          </a:p>
          <a:p>
            <a:pPr marL="0" lvl="0" indent="0" algn="l"/>
            <a:r>
              <a:rPr lang="en-US" sz="2800" dirty="0">
                <a:solidFill>
                  <a:srgbClr val="FFFFFF"/>
                </a:solidFill>
                <a:latin typeface=" Avenir Next Arabic"/>
                <a:ea typeface=" Avenir Next Arabic"/>
                <a:cs typeface=" Avenir Next Arabic"/>
                <a:sym typeface=" Avenir Next Arabic"/>
              </a:rPr>
              <a:t>Mobile laptops → Wi-Fi.</a:t>
            </a:r>
          </a:p>
          <a:p>
            <a:pPr marL="0" lvl="0" indent="0" algn="l"/>
            <a:endParaRPr lang="en-US" sz="2800" dirty="0">
              <a:solidFill>
                <a:srgbClr val="FFFFFF"/>
              </a:solidFill>
              <a:latin typeface=" Avenir Next Arabic"/>
              <a:ea typeface=" Avenir Next Arabic"/>
              <a:cs typeface=" Avenir Next Arabic"/>
              <a:sym typeface=" Avenir Next Arabic"/>
            </a:endParaRPr>
          </a:p>
          <a:p>
            <a:pPr marL="0" lvl="0" indent="0" algn="l"/>
            <a:r>
              <a:rPr lang="en-US" sz="2800" dirty="0">
                <a:solidFill>
                  <a:srgbClr val="FFFFFF"/>
                </a:solidFill>
                <a:latin typeface=" Avenir Next Arabic"/>
                <a:ea typeface=" Avenir Next Arabic"/>
                <a:cs typeface=" Avenir Next Arabic"/>
                <a:sym typeface=" Avenir Next Arabic"/>
              </a:rPr>
              <a:t>Earbuds → Bluetooth. High-capacity building links → Optical </a:t>
            </a:r>
            <a:r>
              <a:rPr lang="en-US" sz="2800" dirty="0" err="1">
                <a:solidFill>
                  <a:srgbClr val="FFFFFF"/>
                </a:solidFill>
                <a:latin typeface=" Avenir Next Arabic"/>
                <a:ea typeface=" Avenir Next Arabic"/>
                <a:cs typeface=" Avenir Next Arabic"/>
                <a:sym typeface=" Avenir Next Arabic"/>
              </a:rPr>
              <a:t>Fibre</a:t>
            </a:r>
            <a:r>
              <a:rPr lang="en-US" sz="2800" dirty="0">
                <a:solidFill>
                  <a:srgbClr val="FFFFFF"/>
                </a:solidFill>
                <a:latin typeface=" Avenir Next Arabic"/>
                <a:ea typeface=" Avenir Next Arabic"/>
                <a:cs typeface=" Avenir Next Arabic"/>
                <a:sym typeface=" Avenir Next Arabic"/>
              </a:rPr>
              <a:t>.</a:t>
            </a:r>
          </a:p>
        </p:txBody>
      </p:sp>
      <p:sp>
        <p:nvSpPr>
          <p:cNvPr id="20" name="TextBox 20"/>
          <p:cNvSpPr txBox="1"/>
          <p:nvPr/>
        </p:nvSpPr>
        <p:spPr>
          <a:xfrm>
            <a:off x="12293915" y="3673706"/>
            <a:ext cx="4773022" cy="500137"/>
          </a:xfrm>
          <a:prstGeom prst="rect">
            <a:avLst/>
          </a:prstGeom>
        </p:spPr>
        <p:txBody>
          <a:bodyPr wrap="square" lIns="0" tIns="0" rIns="0" bIns="0" rtlCol="0" anchor="t">
            <a:spAutoFit/>
          </a:bodyPr>
          <a:lstStyle/>
          <a:p>
            <a:pPr marL="0" lvl="0" indent="0" algn="ctr">
              <a:lnSpc>
                <a:spcPts val="3934"/>
              </a:lnSpc>
            </a:pPr>
            <a:r>
              <a:rPr lang="en-US" sz="3200" b="1" dirty="0">
                <a:solidFill>
                  <a:srgbClr val="FFFFFF"/>
                </a:solidFill>
                <a:latin typeface=" Avenir Next Arabic Bold"/>
                <a:ea typeface=" Avenir Next Arabic Bold"/>
                <a:cs typeface=" Avenir Next Arabic Bold"/>
                <a:sym typeface=" Avenir Next Arabic Bold"/>
              </a:rPr>
              <a:t>Which to Choose?</a:t>
            </a:r>
          </a:p>
        </p:txBody>
      </p:sp>
      <p:grpSp>
        <p:nvGrpSpPr>
          <p:cNvPr id="21" name="Group 21"/>
          <p:cNvGrpSpPr/>
          <p:nvPr/>
        </p:nvGrpSpPr>
        <p:grpSpPr>
          <a:xfrm>
            <a:off x="16637417" y="9015235"/>
            <a:ext cx="742931" cy="229098"/>
            <a:chOff x="0" y="0"/>
            <a:chExt cx="829177" cy="224852"/>
          </a:xfrm>
        </p:grpSpPr>
        <p:sp>
          <p:nvSpPr>
            <p:cNvPr id="22" name="Freeform 22"/>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2">
                <a:extLst>
                  <a:ext uri="{96DAC541-7B7A-43D3-8B79-37D633B846F1}">
                    <asvg:svgBlip xmlns:asvg="http://schemas.microsoft.com/office/drawing/2016/SVG/main" r:embed="rId3"/>
                  </a:ext>
                </a:extLst>
              </a:blip>
              <a:stretch>
                <a:fillRect l="-1080246" t="-1083707" r="-18827" b="-35805"/>
              </a:stretch>
            </a:blipFill>
            <a:ln cap="sq">
              <a:noFill/>
              <a:prstDash val="solid"/>
              <a:miter/>
            </a:ln>
          </p:spPr>
        </p:sp>
        <p:sp>
          <p:nvSpPr>
            <p:cNvPr id="23" name="Freeform 23"/>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4">
                <a:extLst>
                  <a:ext uri="{96DAC541-7B7A-43D3-8B79-37D633B846F1}">
                    <asvg:svgBlip xmlns:asvg="http://schemas.microsoft.com/office/drawing/2016/SVG/main" r:embed="rId5"/>
                  </a:ext>
                </a:extLst>
              </a:blip>
              <a:stretch>
                <a:fillRect l="-16974" t="-863970" r="-835231" b="-6903"/>
              </a:stretch>
            </a:blipFill>
          </p:spPr>
        </p:sp>
        <p:sp>
          <p:nvSpPr>
            <p:cNvPr id="24" name="Freeform 24"/>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6">
                <a:extLst>
                  <a:ext uri="{96DAC541-7B7A-43D3-8B79-37D633B846F1}">
                    <asvg:svgBlip xmlns:asvg="http://schemas.microsoft.com/office/drawing/2016/SVG/main" r:embed="rId7"/>
                  </a:ext>
                </a:extLst>
              </a:blip>
              <a:stretch>
                <a:fillRect l="-16854" t="-1055502" r="-1039395" b="-34973"/>
              </a:stretch>
            </a:blipFill>
            <a:ln cap="sq">
              <a:noFill/>
              <a:prstDash val="solid"/>
              <a:miter/>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4"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4" name="TextBox 4"/>
          <p:cNvSpPr txBox="1"/>
          <p:nvPr/>
        </p:nvSpPr>
        <p:spPr>
          <a:xfrm>
            <a:off x="1028700" y="1114425"/>
            <a:ext cx="11201400" cy="2567691"/>
          </a:xfrm>
          <a:prstGeom prst="rect">
            <a:avLst/>
          </a:prstGeom>
        </p:spPr>
        <p:txBody>
          <a:bodyPr lIns="0" tIns="0" rIns="0" bIns="0" rtlCol="0" anchor="t">
            <a:spAutoFit/>
          </a:bodyPr>
          <a:lstStyle/>
          <a:p>
            <a:pPr marL="0" lvl="0" indent="0" algn="l">
              <a:lnSpc>
                <a:spcPts val="9893"/>
              </a:lnSpc>
            </a:pPr>
            <a:r>
              <a:rPr lang="en-US" sz="8993" b="1" dirty="0">
                <a:solidFill>
                  <a:srgbClr val="FFFFFF"/>
                </a:solidFill>
                <a:latin typeface=" Avenir Next Arabic"/>
                <a:ea typeface=" Avenir Next Arabic"/>
                <a:cs typeface=" Avenir Next Arabic"/>
                <a:sym typeface=" Avenir Next Arabic"/>
              </a:rPr>
              <a:t>Wired or Wireless?</a:t>
            </a:r>
          </a:p>
          <a:p>
            <a:pPr marL="0" lvl="0" indent="0" algn="l">
              <a:lnSpc>
                <a:spcPts val="9893"/>
              </a:lnSpc>
            </a:pPr>
            <a:r>
              <a:rPr lang="en-US" sz="8993" b="1" dirty="0">
                <a:solidFill>
                  <a:srgbClr val="FFFFFF"/>
                </a:solidFill>
                <a:latin typeface=" Avenir Next Arabic"/>
                <a:ea typeface=" Avenir Next Arabic"/>
                <a:cs typeface=" Avenir Next Arabic"/>
                <a:sym typeface=" Avenir Next Arabic"/>
              </a:rPr>
              <a:t>Quick Fire Activity</a:t>
            </a:r>
          </a:p>
        </p:txBody>
      </p:sp>
      <p:grpSp>
        <p:nvGrpSpPr>
          <p:cNvPr id="5" name="Group 5"/>
          <p:cNvGrpSpPr/>
          <p:nvPr/>
        </p:nvGrpSpPr>
        <p:grpSpPr>
          <a:xfrm>
            <a:off x="1028700" y="3837716"/>
            <a:ext cx="8267700" cy="2827170"/>
            <a:chOff x="0" y="0"/>
            <a:chExt cx="1446625" cy="637817"/>
          </a:xfrm>
        </p:grpSpPr>
        <p:sp>
          <p:nvSpPr>
            <p:cNvPr id="6" name="Freeform 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7" name="TextBox 7"/>
            <p:cNvSpPr txBox="1"/>
            <p:nvPr/>
          </p:nvSpPr>
          <p:spPr>
            <a:xfrm>
              <a:off x="0" y="-38100"/>
              <a:ext cx="1446625" cy="675917"/>
            </a:xfrm>
            <a:prstGeom prst="rect">
              <a:avLst/>
            </a:prstGeom>
          </p:spPr>
          <p:txBody>
            <a:bodyPr lIns="50800" tIns="50800" rIns="50800" bIns="50800" rtlCol="0" anchor="ctr"/>
            <a:lstStyle/>
            <a:p>
              <a:pPr marL="0" lvl="0" indent="0" algn="ctr"/>
              <a:endParaRPr sz="2400"/>
            </a:p>
          </p:txBody>
        </p:sp>
      </p:grpSp>
      <p:sp>
        <p:nvSpPr>
          <p:cNvPr id="8" name="TextBox 8"/>
          <p:cNvSpPr txBox="1"/>
          <p:nvPr/>
        </p:nvSpPr>
        <p:spPr>
          <a:xfrm>
            <a:off x="1259723" y="4129375"/>
            <a:ext cx="7572215" cy="430887"/>
          </a:xfrm>
          <a:prstGeom prst="rect">
            <a:avLst/>
          </a:prstGeom>
        </p:spPr>
        <p:txBody>
          <a:bodyPr wrap="square" lIns="0" tIns="0" rIns="0" bIns="0" rtlCol="0" anchor="t">
            <a:spAutoFit/>
          </a:bodyPr>
          <a:lstStyle/>
          <a:p>
            <a:pPr marL="0" lvl="0" indent="0" algn="l"/>
            <a:r>
              <a:rPr lang="en-US" sz="2800" b="1" dirty="0">
                <a:solidFill>
                  <a:srgbClr val="FFFFFF"/>
                </a:solidFill>
                <a:latin typeface=" Avenir Next Arabic Bold"/>
                <a:ea typeface=" Avenir Next Arabic Bold"/>
                <a:cs typeface=" Avenir Next Arabic Bold"/>
                <a:sym typeface=" Avenir Next Arabic Bold"/>
              </a:rPr>
              <a:t>Classify Each Example</a:t>
            </a:r>
          </a:p>
        </p:txBody>
      </p:sp>
      <p:sp>
        <p:nvSpPr>
          <p:cNvPr id="9" name="TextBox 9"/>
          <p:cNvSpPr txBox="1"/>
          <p:nvPr/>
        </p:nvSpPr>
        <p:spPr>
          <a:xfrm>
            <a:off x="1259723" y="4788335"/>
            <a:ext cx="7572215" cy="1846659"/>
          </a:xfrm>
          <a:prstGeom prst="rect">
            <a:avLst/>
          </a:prstGeom>
        </p:spPr>
        <p:txBody>
          <a:bodyPr wrap="square" lIns="0" tIns="0" rIns="0" bIns="0" rtlCol="0" anchor="t">
            <a:spAutoFit/>
          </a:bodyPr>
          <a:lstStyle/>
          <a:p>
            <a:pPr marL="0" lvl="0" indent="0" algn="just"/>
            <a:r>
              <a:rPr lang="en-US" sz="2400" dirty="0">
                <a:solidFill>
                  <a:srgbClr val="FFFFFF"/>
                </a:solidFill>
                <a:latin typeface=" Avenir Next Arabic"/>
                <a:ea typeface=" Avenir Next Arabic"/>
                <a:cs typeface=" Avenir Next Arabic"/>
                <a:sym typeface=" Avenir Next Arabic"/>
              </a:rPr>
              <a:t>Write W (Wired) or WL (Wireless) for each:</a:t>
            </a:r>
          </a:p>
          <a:p>
            <a:pPr marL="0" lvl="0" indent="0" algn="just"/>
            <a:endParaRPr lang="en-US" sz="2400" dirty="0">
              <a:solidFill>
                <a:srgbClr val="FFFFFF"/>
              </a:solidFill>
              <a:latin typeface=" Avenir Next Arabic"/>
              <a:ea typeface=" Avenir Next Arabic"/>
              <a:cs typeface=" Avenir Next Arabic"/>
              <a:sym typeface=" Avenir Next Arabic"/>
            </a:endParaRPr>
          </a:p>
          <a:p>
            <a:pPr marL="259080" lvl="1" indent="-129540" algn="just">
              <a:buAutoNum type="arabicPeriod"/>
            </a:pPr>
            <a:r>
              <a:rPr lang="en-US" sz="2400" dirty="0">
                <a:solidFill>
                  <a:srgbClr val="FFFFFF"/>
                </a:solidFill>
                <a:latin typeface=" Avenir Next Arabic"/>
                <a:ea typeface=" Avenir Next Arabic"/>
                <a:cs typeface=" Avenir Next Arabic"/>
                <a:sym typeface=" Avenir Next Arabic"/>
              </a:rPr>
              <a:t>Bluetooth headphones</a:t>
            </a:r>
          </a:p>
          <a:p>
            <a:pPr marL="259080" lvl="1" indent="-129540" algn="just">
              <a:buAutoNum type="arabicPeriod"/>
            </a:pPr>
            <a:r>
              <a:rPr lang="en-US" sz="2400" dirty="0">
                <a:solidFill>
                  <a:srgbClr val="FFFFFF"/>
                </a:solidFill>
                <a:latin typeface=" Avenir Next Arabic"/>
                <a:ea typeface=" Avenir Next Arabic"/>
                <a:cs typeface=" Avenir Next Arabic"/>
                <a:sym typeface=" Avenir Next Arabic"/>
              </a:rPr>
              <a:t>Ethernet cable to desktop PC</a:t>
            </a:r>
          </a:p>
          <a:p>
            <a:pPr marL="259080" lvl="1" indent="-129540" algn="just">
              <a:buAutoNum type="arabicPeriod"/>
            </a:pPr>
            <a:r>
              <a:rPr lang="en-US" sz="2400" dirty="0">
                <a:solidFill>
                  <a:srgbClr val="FFFFFF"/>
                </a:solidFill>
                <a:latin typeface=" Avenir Next Arabic"/>
                <a:ea typeface=" Avenir Next Arabic"/>
                <a:cs typeface=" Avenir Next Arabic"/>
                <a:sym typeface=" Avenir Next Arabic"/>
              </a:rPr>
              <a:t>Smartphone on Wi-Fi</a:t>
            </a:r>
          </a:p>
        </p:txBody>
      </p:sp>
      <p:grpSp>
        <p:nvGrpSpPr>
          <p:cNvPr id="10" name="Group 10"/>
          <p:cNvGrpSpPr/>
          <p:nvPr/>
        </p:nvGrpSpPr>
        <p:grpSpPr>
          <a:xfrm>
            <a:off x="996043" y="6858497"/>
            <a:ext cx="8267700" cy="3241164"/>
            <a:chOff x="0" y="0"/>
            <a:chExt cx="1446625" cy="637817"/>
          </a:xfrm>
        </p:grpSpPr>
        <p:sp>
          <p:nvSpPr>
            <p:cNvPr id="11" name="Freeform 11"/>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2" name="TextBox 12"/>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3" name="TextBox 13"/>
          <p:cNvSpPr txBox="1"/>
          <p:nvPr/>
        </p:nvSpPr>
        <p:spPr>
          <a:xfrm>
            <a:off x="1227066" y="7150156"/>
            <a:ext cx="7572215" cy="430887"/>
          </a:xfrm>
          <a:prstGeom prst="rect">
            <a:avLst/>
          </a:prstGeom>
        </p:spPr>
        <p:txBody>
          <a:bodyPr wrap="square" lIns="0" tIns="0" rIns="0" bIns="0" rtlCol="0" anchor="t">
            <a:spAutoFit/>
          </a:bodyPr>
          <a:lstStyle/>
          <a:p>
            <a:pPr marL="0" lvl="0" indent="0" algn="l"/>
            <a:r>
              <a:rPr lang="en-US" sz="2800" b="1" dirty="0">
                <a:solidFill>
                  <a:srgbClr val="FFFFFF"/>
                </a:solidFill>
                <a:latin typeface=" Avenir Next Arabic Bold"/>
                <a:ea typeface=" Avenir Next Arabic Bold"/>
                <a:cs typeface=" Avenir Next Arabic Bold"/>
                <a:sym typeface=" Avenir Next Arabic Bold"/>
              </a:rPr>
              <a:t>Continue Classifying</a:t>
            </a:r>
          </a:p>
        </p:txBody>
      </p:sp>
      <p:sp>
        <p:nvSpPr>
          <p:cNvPr id="14" name="TextBox 14"/>
          <p:cNvSpPr txBox="1"/>
          <p:nvPr/>
        </p:nvSpPr>
        <p:spPr>
          <a:xfrm>
            <a:off x="1230941" y="7816289"/>
            <a:ext cx="7572215" cy="1107996"/>
          </a:xfrm>
          <a:prstGeom prst="rect">
            <a:avLst/>
          </a:prstGeom>
        </p:spPr>
        <p:txBody>
          <a:bodyPr wrap="square" lIns="0" tIns="0" rIns="0" bIns="0" rtlCol="0" anchor="t">
            <a:spAutoFit/>
          </a:bodyPr>
          <a:lstStyle/>
          <a:p>
            <a:pPr marL="259080" lvl="1" indent="-129540" algn="just">
              <a:buAutoNum type="arabicPeriod"/>
            </a:pPr>
            <a:r>
              <a:rPr lang="en-US" sz="2400" dirty="0" err="1">
                <a:solidFill>
                  <a:srgbClr val="FFFFFF"/>
                </a:solidFill>
                <a:latin typeface=" Avenir Next Arabic"/>
                <a:ea typeface=" Avenir Next Arabic"/>
                <a:cs typeface=" Avenir Next Arabic"/>
                <a:sym typeface=" Avenir Next Arabic"/>
              </a:rPr>
              <a:t>Fibre</a:t>
            </a:r>
            <a:r>
              <a:rPr lang="en-US" sz="2400" dirty="0">
                <a:solidFill>
                  <a:srgbClr val="FFFFFF"/>
                </a:solidFill>
                <a:latin typeface=" Avenir Next Arabic"/>
                <a:ea typeface=" Avenir Next Arabic"/>
                <a:cs typeface=" Avenir Next Arabic"/>
                <a:sym typeface=" Avenir Next Arabic"/>
              </a:rPr>
              <a:t> connection between buildings</a:t>
            </a:r>
          </a:p>
          <a:p>
            <a:pPr marL="259080" lvl="1" indent="-129540" algn="just">
              <a:buAutoNum type="arabicPeriod"/>
            </a:pPr>
            <a:r>
              <a:rPr lang="en-US" sz="2400" dirty="0">
                <a:solidFill>
                  <a:srgbClr val="FFFFFF"/>
                </a:solidFill>
                <a:latin typeface=" Avenir Next Arabic"/>
                <a:ea typeface=" Avenir Next Arabic"/>
                <a:cs typeface=" Avenir Next Arabic"/>
                <a:sym typeface=" Avenir Next Arabic"/>
              </a:rPr>
              <a:t>Bluetooth keyboard</a:t>
            </a:r>
          </a:p>
          <a:p>
            <a:pPr marL="259080" lvl="1" indent="-129540" algn="just">
              <a:buAutoNum type="arabicPeriod"/>
            </a:pPr>
            <a:r>
              <a:rPr lang="en-US" sz="2400" dirty="0">
                <a:solidFill>
                  <a:srgbClr val="FFFFFF"/>
                </a:solidFill>
                <a:latin typeface=" Avenir Next Arabic"/>
                <a:ea typeface=" Avenir Next Arabic"/>
                <a:cs typeface=" Avenir Next Arabic"/>
                <a:sym typeface=" Avenir Next Arabic"/>
              </a:rPr>
              <a:t>UTP cable</a:t>
            </a:r>
          </a:p>
        </p:txBody>
      </p:sp>
      <p:grpSp>
        <p:nvGrpSpPr>
          <p:cNvPr id="15" name="Group 15"/>
          <p:cNvGrpSpPr/>
          <p:nvPr/>
        </p:nvGrpSpPr>
        <p:grpSpPr>
          <a:xfrm>
            <a:off x="10058400" y="3867572"/>
            <a:ext cx="7696200" cy="2952678"/>
            <a:chOff x="0" y="0"/>
            <a:chExt cx="1446625" cy="637817"/>
          </a:xfrm>
        </p:grpSpPr>
        <p:sp>
          <p:nvSpPr>
            <p:cNvPr id="16" name="Freeform 1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7" name="TextBox 1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8" name="TextBox 18"/>
          <p:cNvSpPr txBox="1"/>
          <p:nvPr/>
        </p:nvSpPr>
        <p:spPr>
          <a:xfrm>
            <a:off x="10289422" y="4166463"/>
            <a:ext cx="5030607" cy="492443"/>
          </a:xfrm>
          <a:prstGeom prst="rect">
            <a:avLst/>
          </a:prstGeom>
        </p:spPr>
        <p:txBody>
          <a:bodyPr lIns="0" tIns="0" rIns="0" bIns="0" rtlCol="0" anchor="t">
            <a:spAutoFit/>
          </a:bodyPr>
          <a:lstStyle/>
          <a:p>
            <a:pPr marL="0" lvl="0" indent="0" algn="l"/>
            <a:r>
              <a:rPr lang="en-US" sz="3200" b="1" dirty="0">
                <a:solidFill>
                  <a:srgbClr val="FFFFFF"/>
                </a:solidFill>
                <a:latin typeface=" Avenir Next Arabic Bold"/>
                <a:ea typeface=" Avenir Next Arabic Bold"/>
                <a:cs typeface=" Avenir Next Arabic Bold"/>
                <a:sym typeface=" Avenir Next Arabic Bold"/>
              </a:rPr>
              <a:t>Instructions</a:t>
            </a:r>
          </a:p>
        </p:txBody>
      </p:sp>
      <p:sp>
        <p:nvSpPr>
          <p:cNvPr id="19" name="TextBox 19"/>
          <p:cNvSpPr txBox="1"/>
          <p:nvPr/>
        </p:nvSpPr>
        <p:spPr>
          <a:xfrm>
            <a:off x="10297171" y="4895340"/>
            <a:ext cx="6568433" cy="1477328"/>
          </a:xfrm>
          <a:prstGeom prst="rect">
            <a:avLst/>
          </a:prstGeom>
        </p:spPr>
        <p:txBody>
          <a:bodyPr wrap="square" lIns="0" tIns="0" rIns="0" bIns="0" rtlCol="0" anchor="t">
            <a:spAutoFit/>
          </a:bodyPr>
          <a:lstStyle/>
          <a:p>
            <a:pPr marL="0" lvl="0" indent="0"/>
            <a:r>
              <a:rPr lang="en-US" sz="2400" dirty="0">
                <a:solidFill>
                  <a:srgbClr val="FFFFFF"/>
                </a:solidFill>
                <a:latin typeface=" Avenir Next Arabic"/>
                <a:ea typeface=" Avenir Next Arabic"/>
                <a:cs typeface=" Avenir Next Arabic"/>
                <a:sym typeface=" Avenir Next Arabic"/>
              </a:rPr>
              <a:t>Use mini-whiteboards or write answers. </a:t>
            </a:r>
          </a:p>
          <a:p>
            <a:pPr marL="0" lvl="0" indent="0"/>
            <a:endParaRPr lang="en-US" sz="2400" dirty="0">
              <a:solidFill>
                <a:srgbClr val="FFFFFF"/>
              </a:solidFill>
              <a:latin typeface=" Avenir Next Arabic"/>
              <a:ea typeface=" Avenir Next Arabic"/>
              <a:cs typeface=" Avenir Next Arabic"/>
              <a:sym typeface=" Avenir Next Arabic"/>
            </a:endParaRPr>
          </a:p>
          <a:p>
            <a:pPr marL="0" lvl="0" indent="0"/>
            <a:r>
              <a:rPr lang="en-US" sz="2400" dirty="0">
                <a:solidFill>
                  <a:srgbClr val="FFFFFF"/>
                </a:solidFill>
                <a:latin typeface=" Avenir Next Arabic"/>
                <a:ea typeface=" Avenir Next Arabic"/>
                <a:cs typeface=" Avenir Next Arabic"/>
                <a:sym typeface=" Avenir Next Arabic"/>
              </a:rPr>
              <a:t>Be ready to explain your choices. Time: 2 minutes.</a:t>
            </a:r>
          </a:p>
        </p:txBody>
      </p:sp>
      <p:grpSp>
        <p:nvGrpSpPr>
          <p:cNvPr id="20" name="Group 20"/>
          <p:cNvGrpSpPr/>
          <p:nvPr/>
        </p:nvGrpSpPr>
        <p:grpSpPr>
          <a:xfrm>
            <a:off x="16637418" y="9075693"/>
            <a:ext cx="621882" cy="168639"/>
            <a:chOff x="0" y="0"/>
            <a:chExt cx="829177" cy="224852"/>
          </a:xfrm>
        </p:grpSpPr>
        <p:sp>
          <p:nvSpPr>
            <p:cNvPr id="21" name="Freeform 2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2">
                <a:extLst>
                  <a:ext uri="{96DAC541-7B7A-43D3-8B79-37D633B846F1}">
                    <asvg:svgBlip xmlns:asvg="http://schemas.microsoft.com/office/drawing/2016/SVG/main" r:embed="rId3"/>
                  </a:ext>
                </a:extLst>
              </a:blip>
              <a:stretch>
                <a:fillRect l="-1080246" t="-1083707" r="-18827" b="-35805"/>
              </a:stretch>
            </a:blipFill>
            <a:ln cap="sq">
              <a:noFill/>
              <a:prstDash val="solid"/>
              <a:miter/>
            </a:ln>
          </p:spPr>
        </p:sp>
        <p:sp>
          <p:nvSpPr>
            <p:cNvPr id="22" name="Freeform 2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4">
                <a:extLst>
                  <a:ext uri="{96DAC541-7B7A-43D3-8B79-37D633B846F1}">
                    <asvg:svgBlip xmlns:asvg="http://schemas.microsoft.com/office/drawing/2016/SVG/main" r:embed="rId5"/>
                  </a:ext>
                </a:extLst>
              </a:blip>
              <a:stretch>
                <a:fillRect l="-16974" t="-863970" r="-835231" b="-6903"/>
              </a:stretch>
            </a:blipFill>
          </p:spPr>
        </p:sp>
        <p:sp>
          <p:nvSpPr>
            <p:cNvPr id="23" name="Freeform 2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6">
                <a:extLst>
                  <a:ext uri="{96DAC541-7B7A-43D3-8B79-37D633B846F1}">
                    <asvg:svgBlip xmlns:asvg="http://schemas.microsoft.com/office/drawing/2016/SVG/main" r:embed="rId7"/>
                  </a:ext>
                </a:extLst>
              </a:blip>
              <a:stretch>
                <a:fillRect l="-16854" t="-1055502" r="-1039395" b="-34973"/>
              </a:stretch>
            </a:blipFill>
            <a:ln cap="sq">
              <a:noFill/>
              <a:prstDash val="solid"/>
              <a:miter/>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4"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4" name="TextBox 4"/>
          <p:cNvSpPr txBox="1"/>
          <p:nvPr/>
        </p:nvSpPr>
        <p:spPr>
          <a:xfrm>
            <a:off x="1028700" y="1114425"/>
            <a:ext cx="15430500" cy="2567691"/>
          </a:xfrm>
          <a:prstGeom prst="rect">
            <a:avLst/>
          </a:prstGeom>
        </p:spPr>
        <p:txBody>
          <a:bodyPr wrap="square" lIns="0" tIns="0" rIns="0" bIns="0" rtlCol="0" anchor="t">
            <a:spAutoFit/>
          </a:bodyPr>
          <a:lstStyle/>
          <a:p>
            <a:pPr marL="0" lvl="0" indent="0" algn="l">
              <a:lnSpc>
                <a:spcPts val="9893"/>
              </a:lnSpc>
            </a:pPr>
            <a:r>
              <a:rPr lang="en-US" sz="8993" b="1" dirty="0">
                <a:solidFill>
                  <a:srgbClr val="FFFFFF"/>
                </a:solidFill>
                <a:latin typeface=" Avenir Next Arabic"/>
                <a:ea typeface=" Avenir Next Arabic"/>
                <a:cs typeface=" Avenir Next Arabic"/>
                <a:sym typeface=" Avenir Next Arabic"/>
              </a:rPr>
              <a:t>Wired or Wireless?</a:t>
            </a:r>
          </a:p>
          <a:p>
            <a:pPr marL="0" lvl="0" indent="0" algn="l">
              <a:lnSpc>
                <a:spcPts val="9893"/>
              </a:lnSpc>
            </a:pPr>
            <a:r>
              <a:rPr lang="en-US" sz="8993" b="1" dirty="0">
                <a:solidFill>
                  <a:srgbClr val="FFFFFF"/>
                </a:solidFill>
                <a:latin typeface=" Avenir Next Arabic"/>
                <a:ea typeface=" Avenir Next Arabic"/>
                <a:cs typeface=" Avenir Next Arabic"/>
                <a:sym typeface=" Avenir Next Arabic"/>
              </a:rPr>
              <a:t>Answers &amp; Key Point</a:t>
            </a:r>
          </a:p>
        </p:txBody>
      </p:sp>
      <p:grpSp>
        <p:nvGrpSpPr>
          <p:cNvPr id="5" name="Group 5"/>
          <p:cNvGrpSpPr/>
          <p:nvPr/>
        </p:nvGrpSpPr>
        <p:grpSpPr>
          <a:xfrm>
            <a:off x="723900" y="3924300"/>
            <a:ext cx="8267700" cy="3012564"/>
            <a:chOff x="0" y="0"/>
            <a:chExt cx="1446625" cy="637817"/>
          </a:xfrm>
        </p:grpSpPr>
        <p:sp>
          <p:nvSpPr>
            <p:cNvPr id="6" name="Freeform 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7" name="TextBox 7"/>
            <p:cNvSpPr txBox="1"/>
            <p:nvPr/>
          </p:nvSpPr>
          <p:spPr>
            <a:xfrm>
              <a:off x="0" y="-38100"/>
              <a:ext cx="1446625" cy="675917"/>
            </a:xfrm>
            <a:prstGeom prst="rect">
              <a:avLst/>
            </a:prstGeom>
          </p:spPr>
          <p:txBody>
            <a:bodyPr lIns="50800" tIns="50800" rIns="50800" bIns="50800" rtlCol="0" anchor="ctr"/>
            <a:lstStyle/>
            <a:p>
              <a:pPr marL="0" lvl="0" indent="0" algn="ctr"/>
              <a:endParaRPr sz="2800"/>
            </a:p>
          </p:txBody>
        </p:sp>
      </p:grpSp>
      <p:sp>
        <p:nvSpPr>
          <p:cNvPr id="8" name="TextBox 8"/>
          <p:cNvSpPr txBox="1"/>
          <p:nvPr/>
        </p:nvSpPr>
        <p:spPr>
          <a:xfrm>
            <a:off x="954923" y="4215958"/>
            <a:ext cx="7572215" cy="492443"/>
          </a:xfrm>
          <a:prstGeom prst="rect">
            <a:avLst/>
          </a:prstGeom>
        </p:spPr>
        <p:txBody>
          <a:bodyPr wrap="square" lIns="0" tIns="0" rIns="0" bIns="0" rtlCol="0" anchor="t">
            <a:spAutoFit/>
          </a:bodyPr>
          <a:lstStyle/>
          <a:p>
            <a:pPr marL="0" lvl="0" indent="0" algn="l"/>
            <a:r>
              <a:rPr lang="en-US" sz="3200" b="1" dirty="0">
                <a:solidFill>
                  <a:srgbClr val="FFFFFF"/>
                </a:solidFill>
                <a:latin typeface=" Avenir Next Arabic Bold"/>
                <a:ea typeface=" Avenir Next Arabic Bold"/>
                <a:cs typeface=" Avenir Next Arabic Bold"/>
                <a:sym typeface=" Avenir Next Arabic Bold"/>
              </a:rPr>
              <a:t>Classification Answers</a:t>
            </a:r>
          </a:p>
        </p:txBody>
      </p:sp>
      <p:sp>
        <p:nvSpPr>
          <p:cNvPr id="9" name="TextBox 9"/>
          <p:cNvSpPr txBox="1"/>
          <p:nvPr/>
        </p:nvSpPr>
        <p:spPr>
          <a:xfrm>
            <a:off x="898351" y="4907893"/>
            <a:ext cx="7572215" cy="1292662"/>
          </a:xfrm>
          <a:prstGeom prst="rect">
            <a:avLst/>
          </a:prstGeom>
        </p:spPr>
        <p:txBody>
          <a:bodyPr wrap="square" lIns="0" tIns="0" rIns="0" bIns="0" rtlCol="0" anchor="t">
            <a:spAutoFit/>
          </a:bodyPr>
          <a:lstStyle/>
          <a:p>
            <a:pPr marL="308070" lvl="1" indent="-154035" algn="just">
              <a:buAutoNum type="arabicPeriod"/>
            </a:pPr>
            <a:r>
              <a:rPr lang="en-US" sz="2800" dirty="0">
                <a:solidFill>
                  <a:srgbClr val="FFFFFF"/>
                </a:solidFill>
                <a:latin typeface=" Avenir Next Arabic"/>
                <a:ea typeface=" Avenir Next Arabic"/>
                <a:cs typeface=" Avenir Next Arabic"/>
                <a:sym typeface=" Avenir Next Arabic"/>
              </a:rPr>
              <a:t>Bluetooth headphones — Wireless</a:t>
            </a:r>
          </a:p>
          <a:p>
            <a:pPr marL="308070" lvl="1" indent="-154035" algn="just">
              <a:buAutoNum type="arabicPeriod"/>
            </a:pPr>
            <a:r>
              <a:rPr lang="en-US" sz="2800" dirty="0">
                <a:solidFill>
                  <a:srgbClr val="FFFFFF"/>
                </a:solidFill>
                <a:latin typeface=" Avenir Next Arabic"/>
                <a:ea typeface=" Avenir Next Arabic"/>
                <a:cs typeface=" Avenir Next Arabic"/>
                <a:sym typeface=" Avenir Next Arabic"/>
              </a:rPr>
              <a:t>Ethernet cable to desktop PC — Wired</a:t>
            </a:r>
          </a:p>
          <a:p>
            <a:pPr marL="308070" lvl="1" indent="-154035" algn="just">
              <a:buAutoNum type="arabicPeriod"/>
            </a:pPr>
            <a:r>
              <a:rPr lang="en-US" sz="2800" dirty="0">
                <a:solidFill>
                  <a:srgbClr val="FFFFFF"/>
                </a:solidFill>
                <a:latin typeface=" Avenir Next Arabic"/>
                <a:ea typeface=" Avenir Next Arabic"/>
                <a:cs typeface=" Avenir Next Arabic"/>
                <a:sym typeface=" Avenir Next Arabic"/>
              </a:rPr>
              <a:t>Smartphone on Wi-Fi — Wireless</a:t>
            </a:r>
          </a:p>
        </p:txBody>
      </p:sp>
      <p:grpSp>
        <p:nvGrpSpPr>
          <p:cNvPr id="10" name="Group 10"/>
          <p:cNvGrpSpPr/>
          <p:nvPr/>
        </p:nvGrpSpPr>
        <p:grpSpPr>
          <a:xfrm>
            <a:off x="663453" y="7116820"/>
            <a:ext cx="8267700" cy="3012564"/>
            <a:chOff x="0" y="0"/>
            <a:chExt cx="1446625" cy="637817"/>
          </a:xfrm>
        </p:grpSpPr>
        <p:sp>
          <p:nvSpPr>
            <p:cNvPr id="11" name="Freeform 11"/>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2" name="TextBox 12"/>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3" name="TextBox 13"/>
          <p:cNvSpPr txBox="1"/>
          <p:nvPr/>
        </p:nvSpPr>
        <p:spPr>
          <a:xfrm>
            <a:off x="894476" y="7509880"/>
            <a:ext cx="7572215" cy="492443"/>
          </a:xfrm>
          <a:prstGeom prst="rect">
            <a:avLst/>
          </a:prstGeom>
        </p:spPr>
        <p:txBody>
          <a:bodyPr wrap="square" lIns="0" tIns="0" rIns="0" bIns="0" rtlCol="0" anchor="t">
            <a:spAutoFit/>
          </a:bodyPr>
          <a:lstStyle/>
          <a:p>
            <a:pPr marL="0" lvl="0" indent="0" algn="l"/>
            <a:r>
              <a:rPr lang="en-US" sz="3200" b="1" dirty="0">
                <a:solidFill>
                  <a:srgbClr val="FFFFFF"/>
                </a:solidFill>
                <a:latin typeface=" Avenir Next Arabic Bold"/>
                <a:ea typeface=" Avenir Next Arabic Bold"/>
                <a:cs typeface=" Avenir Next Arabic Bold"/>
                <a:sym typeface=" Avenir Next Arabic Bold"/>
              </a:rPr>
              <a:t>More Answers</a:t>
            </a:r>
          </a:p>
        </p:txBody>
      </p:sp>
      <p:sp>
        <p:nvSpPr>
          <p:cNvPr id="14" name="TextBox 14"/>
          <p:cNvSpPr txBox="1"/>
          <p:nvPr/>
        </p:nvSpPr>
        <p:spPr>
          <a:xfrm>
            <a:off x="884144" y="8239574"/>
            <a:ext cx="7572215" cy="1292662"/>
          </a:xfrm>
          <a:prstGeom prst="rect">
            <a:avLst/>
          </a:prstGeom>
        </p:spPr>
        <p:txBody>
          <a:bodyPr wrap="square" lIns="0" tIns="0" rIns="0" bIns="0" rtlCol="0" anchor="t">
            <a:spAutoFit/>
          </a:bodyPr>
          <a:lstStyle/>
          <a:p>
            <a:pPr marL="308070" lvl="1" indent="-154035" algn="just">
              <a:buAutoNum type="arabicPeriod"/>
            </a:pPr>
            <a:r>
              <a:rPr lang="en-US" sz="2800" dirty="0" err="1">
                <a:solidFill>
                  <a:srgbClr val="FFFFFF"/>
                </a:solidFill>
                <a:latin typeface=" Avenir Next Arabic"/>
                <a:ea typeface=" Avenir Next Arabic"/>
                <a:cs typeface=" Avenir Next Arabic"/>
                <a:sym typeface=" Avenir Next Arabic"/>
              </a:rPr>
              <a:t>Fibre</a:t>
            </a:r>
            <a:r>
              <a:rPr lang="en-US" sz="2800" dirty="0">
                <a:solidFill>
                  <a:srgbClr val="FFFFFF"/>
                </a:solidFill>
                <a:latin typeface=" Avenir Next Arabic"/>
                <a:ea typeface=" Avenir Next Arabic"/>
                <a:cs typeface=" Avenir Next Arabic"/>
                <a:sym typeface=" Avenir Next Arabic"/>
              </a:rPr>
              <a:t> between buildings — Wired</a:t>
            </a:r>
          </a:p>
          <a:p>
            <a:pPr marL="308070" lvl="1" indent="-154035" algn="just">
              <a:buAutoNum type="arabicPeriod"/>
            </a:pPr>
            <a:r>
              <a:rPr lang="en-US" sz="2800" dirty="0">
                <a:solidFill>
                  <a:srgbClr val="FFFFFF"/>
                </a:solidFill>
                <a:latin typeface=" Avenir Next Arabic"/>
                <a:ea typeface=" Avenir Next Arabic"/>
                <a:cs typeface=" Avenir Next Arabic"/>
                <a:sym typeface=" Avenir Next Arabic"/>
              </a:rPr>
              <a:t>Bluetooth keyboard — Wireless</a:t>
            </a:r>
          </a:p>
          <a:p>
            <a:pPr marL="308070" lvl="1" indent="-154035" algn="just">
              <a:buAutoNum type="arabicPeriod"/>
            </a:pPr>
            <a:r>
              <a:rPr lang="en-US" sz="2800" dirty="0">
                <a:solidFill>
                  <a:srgbClr val="FFFFFF"/>
                </a:solidFill>
                <a:latin typeface=" Avenir Next Arabic"/>
                <a:ea typeface=" Avenir Next Arabic"/>
                <a:cs typeface=" Avenir Next Arabic"/>
                <a:sym typeface=" Avenir Next Arabic"/>
              </a:rPr>
              <a:t>UTP cable — Wired</a:t>
            </a:r>
          </a:p>
        </p:txBody>
      </p:sp>
      <p:grpSp>
        <p:nvGrpSpPr>
          <p:cNvPr id="15" name="Group 15"/>
          <p:cNvGrpSpPr/>
          <p:nvPr/>
        </p:nvGrpSpPr>
        <p:grpSpPr>
          <a:xfrm>
            <a:off x="9677400" y="3924300"/>
            <a:ext cx="8267700" cy="3012564"/>
            <a:chOff x="0" y="0"/>
            <a:chExt cx="1446625" cy="637817"/>
          </a:xfrm>
        </p:grpSpPr>
        <p:sp>
          <p:nvSpPr>
            <p:cNvPr id="16" name="Freeform 1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7" name="TextBox 17"/>
            <p:cNvSpPr txBox="1"/>
            <p:nvPr/>
          </p:nvSpPr>
          <p:spPr>
            <a:xfrm>
              <a:off x="0" y="-38100"/>
              <a:ext cx="1446625" cy="675917"/>
            </a:xfrm>
            <a:prstGeom prst="rect">
              <a:avLst/>
            </a:prstGeom>
          </p:spPr>
          <p:txBody>
            <a:bodyPr lIns="50800" tIns="50800" rIns="50800" bIns="50800" rtlCol="0" anchor="ctr"/>
            <a:lstStyle/>
            <a:p>
              <a:pPr marL="0" lvl="0" indent="0" algn="ctr"/>
              <a:endParaRPr sz="2800"/>
            </a:p>
          </p:txBody>
        </p:sp>
      </p:grpSp>
      <p:sp>
        <p:nvSpPr>
          <p:cNvPr id="18" name="TextBox 18"/>
          <p:cNvSpPr txBox="1"/>
          <p:nvPr/>
        </p:nvSpPr>
        <p:spPr>
          <a:xfrm>
            <a:off x="9908423" y="4215958"/>
            <a:ext cx="7572215" cy="492443"/>
          </a:xfrm>
          <a:prstGeom prst="rect">
            <a:avLst/>
          </a:prstGeom>
        </p:spPr>
        <p:txBody>
          <a:bodyPr wrap="square" lIns="0" tIns="0" rIns="0" bIns="0" rtlCol="0" anchor="t">
            <a:spAutoFit/>
          </a:bodyPr>
          <a:lstStyle/>
          <a:p>
            <a:pPr marL="0" lvl="0" indent="0" algn="l"/>
            <a:r>
              <a:rPr lang="en-US" sz="3200" b="1" dirty="0">
                <a:solidFill>
                  <a:srgbClr val="FFFFFF"/>
                </a:solidFill>
                <a:latin typeface=" Avenir Next Arabic Bold"/>
                <a:ea typeface=" Avenir Next Arabic Bold"/>
                <a:cs typeface=" Avenir Next Arabic Bold"/>
                <a:sym typeface=" Avenir Next Arabic Bold"/>
              </a:rPr>
              <a:t>Key Point to Remember</a:t>
            </a:r>
          </a:p>
        </p:txBody>
      </p:sp>
      <p:sp>
        <p:nvSpPr>
          <p:cNvPr id="19" name="TextBox 19"/>
          <p:cNvSpPr txBox="1"/>
          <p:nvPr/>
        </p:nvSpPr>
        <p:spPr>
          <a:xfrm>
            <a:off x="9907131" y="4993825"/>
            <a:ext cx="7572215" cy="1292662"/>
          </a:xfrm>
          <a:prstGeom prst="rect">
            <a:avLst/>
          </a:prstGeom>
        </p:spPr>
        <p:txBody>
          <a:bodyPr wrap="square" lIns="0" tIns="0" rIns="0" bIns="0" rtlCol="0" anchor="t">
            <a:spAutoFit/>
          </a:bodyPr>
          <a:lstStyle/>
          <a:p>
            <a:pPr marL="0" lvl="0" indent="0"/>
            <a:r>
              <a:rPr lang="en-US" sz="2800" dirty="0">
                <a:solidFill>
                  <a:srgbClr val="FFFFFF"/>
                </a:solidFill>
                <a:latin typeface=" Avenir Next Arabic"/>
                <a:ea typeface=" Avenir Next Arabic"/>
                <a:cs typeface=" Avenir Next Arabic"/>
                <a:sym typeface=" Avenir Next Arabic"/>
              </a:rPr>
              <a:t>No method is inherently better. The right choice always depends on the user's needs and the purpose of the connection.</a:t>
            </a:r>
          </a:p>
        </p:txBody>
      </p:sp>
      <p:grpSp>
        <p:nvGrpSpPr>
          <p:cNvPr id="20" name="Group 20"/>
          <p:cNvGrpSpPr/>
          <p:nvPr/>
        </p:nvGrpSpPr>
        <p:grpSpPr>
          <a:xfrm>
            <a:off x="16332617" y="9162277"/>
            <a:ext cx="936075" cy="209784"/>
            <a:chOff x="0" y="0"/>
            <a:chExt cx="829177" cy="224852"/>
          </a:xfrm>
        </p:grpSpPr>
        <p:sp>
          <p:nvSpPr>
            <p:cNvPr id="21" name="Freeform 2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2">
                <a:extLst>
                  <a:ext uri="{96DAC541-7B7A-43D3-8B79-37D633B846F1}">
                    <asvg:svgBlip xmlns:asvg="http://schemas.microsoft.com/office/drawing/2016/SVG/main" r:embed="rId3"/>
                  </a:ext>
                </a:extLst>
              </a:blip>
              <a:stretch>
                <a:fillRect l="-1080246" t="-1083707" r="-18827" b="-35805"/>
              </a:stretch>
            </a:blipFill>
            <a:ln cap="sq">
              <a:noFill/>
              <a:prstDash val="solid"/>
              <a:miter/>
            </a:ln>
          </p:spPr>
        </p:sp>
        <p:sp>
          <p:nvSpPr>
            <p:cNvPr id="22" name="Freeform 2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4">
                <a:extLst>
                  <a:ext uri="{96DAC541-7B7A-43D3-8B79-37D633B846F1}">
                    <asvg:svgBlip xmlns:asvg="http://schemas.microsoft.com/office/drawing/2016/SVG/main" r:embed="rId5"/>
                  </a:ext>
                </a:extLst>
              </a:blip>
              <a:stretch>
                <a:fillRect l="-16974" t="-863970" r="-835231" b="-6903"/>
              </a:stretch>
            </a:blipFill>
          </p:spPr>
        </p:sp>
        <p:sp>
          <p:nvSpPr>
            <p:cNvPr id="23" name="Freeform 2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6">
                <a:extLst>
                  <a:ext uri="{96DAC541-7B7A-43D3-8B79-37D633B846F1}">
                    <asvg:svgBlip xmlns:asvg="http://schemas.microsoft.com/office/drawing/2016/SVG/main" r:embed="rId7"/>
                  </a:ext>
                </a:extLst>
              </a:blip>
              <a:stretch>
                <a:fillRect l="-16854" t="-1055502" r="-1039395" b="-34973"/>
              </a:stretch>
            </a:blipFill>
            <a:ln cap="sq">
              <a:noFill/>
              <a:prstDash val="solid"/>
              <a:miter/>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4"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TextBox 2"/>
          <p:cNvSpPr txBox="1"/>
          <p:nvPr/>
        </p:nvSpPr>
        <p:spPr>
          <a:xfrm>
            <a:off x="1028700" y="1114425"/>
            <a:ext cx="8724900" cy="1298112"/>
          </a:xfrm>
          <a:prstGeom prst="rect">
            <a:avLst/>
          </a:prstGeom>
        </p:spPr>
        <p:txBody>
          <a:bodyPr wrap="square" lIns="0" tIns="0" rIns="0" bIns="0" rtlCol="0" anchor="t">
            <a:spAutoFit/>
          </a:bodyPr>
          <a:lstStyle/>
          <a:p>
            <a:pPr marL="0" lvl="0" indent="0" algn="l">
              <a:lnSpc>
                <a:spcPts val="9893"/>
              </a:lnSpc>
            </a:pPr>
            <a:r>
              <a:rPr lang="en-US" sz="8993" b="1" dirty="0">
                <a:solidFill>
                  <a:srgbClr val="FFFFFF"/>
                </a:solidFill>
                <a:latin typeface=" Avenir Next Arabic"/>
                <a:ea typeface=" Avenir Next Arabic"/>
                <a:cs typeface=" Avenir Next Arabic"/>
                <a:sym typeface=" Avenir Next Arabic"/>
              </a:rPr>
              <a:t>What is Wi-Fi?</a:t>
            </a:r>
          </a:p>
        </p:txBody>
      </p:sp>
      <p:grpSp>
        <p:nvGrpSpPr>
          <p:cNvPr id="5" name="Group 5"/>
          <p:cNvGrpSpPr/>
          <p:nvPr/>
        </p:nvGrpSpPr>
        <p:grpSpPr>
          <a:xfrm>
            <a:off x="10418964" y="2203907"/>
            <a:ext cx="5904499" cy="5879186"/>
            <a:chOff x="0" y="0"/>
            <a:chExt cx="914761" cy="910840"/>
          </a:xfrm>
        </p:grpSpPr>
        <p:sp>
          <p:nvSpPr>
            <p:cNvPr id="6" name="Freeform 6"/>
            <p:cNvSpPr/>
            <p:nvPr/>
          </p:nvSpPr>
          <p:spPr>
            <a:xfrm>
              <a:off x="0" y="0"/>
              <a:ext cx="914761" cy="910840"/>
            </a:xfrm>
            <a:custGeom>
              <a:avLst/>
              <a:gdLst/>
              <a:ahLst/>
              <a:cxnLst/>
              <a:rect l="l" t="t" r="r" b="b"/>
              <a:pathLst>
                <a:path w="914761" h="910840">
                  <a:moveTo>
                    <a:pt x="30157" y="0"/>
                  </a:moveTo>
                  <a:lnTo>
                    <a:pt x="884604" y="0"/>
                  </a:lnTo>
                  <a:cubicBezTo>
                    <a:pt x="892602" y="0"/>
                    <a:pt x="900273" y="3177"/>
                    <a:pt x="905929" y="8833"/>
                  </a:cubicBezTo>
                  <a:cubicBezTo>
                    <a:pt x="911584" y="14488"/>
                    <a:pt x="914761" y="22159"/>
                    <a:pt x="914761" y="30157"/>
                  </a:cubicBezTo>
                  <a:lnTo>
                    <a:pt x="914761" y="880682"/>
                  </a:lnTo>
                  <a:cubicBezTo>
                    <a:pt x="914761" y="888681"/>
                    <a:pt x="911584" y="896351"/>
                    <a:pt x="905929" y="902007"/>
                  </a:cubicBezTo>
                  <a:cubicBezTo>
                    <a:pt x="900273" y="907663"/>
                    <a:pt x="892602" y="910840"/>
                    <a:pt x="884604" y="910840"/>
                  </a:cubicBezTo>
                  <a:lnTo>
                    <a:pt x="30157" y="910840"/>
                  </a:lnTo>
                  <a:cubicBezTo>
                    <a:pt x="22159" y="910840"/>
                    <a:pt x="14488" y="907663"/>
                    <a:pt x="8833" y="902007"/>
                  </a:cubicBezTo>
                  <a:cubicBezTo>
                    <a:pt x="3177" y="896351"/>
                    <a:pt x="0" y="888681"/>
                    <a:pt x="0" y="880682"/>
                  </a:cubicBezTo>
                  <a:lnTo>
                    <a:pt x="0" y="30157"/>
                  </a:lnTo>
                  <a:cubicBezTo>
                    <a:pt x="0" y="22159"/>
                    <a:pt x="3177" y="14488"/>
                    <a:pt x="8833" y="8833"/>
                  </a:cubicBezTo>
                  <a:cubicBezTo>
                    <a:pt x="14488" y="3177"/>
                    <a:pt x="22159" y="0"/>
                    <a:pt x="30157" y="0"/>
                  </a:cubicBezTo>
                  <a:close/>
                </a:path>
              </a:pathLst>
            </a:custGeom>
            <a:blipFill>
              <a:blip r:embed="rId2"/>
              <a:stretch>
                <a:fillRect l="-35" r="-35"/>
              </a:stretch>
            </a:blipFill>
          </p:spPr>
        </p:sp>
      </p:grpSp>
      <p:sp>
        <p:nvSpPr>
          <p:cNvPr id="7" name="TextBox 7"/>
          <p:cNvSpPr txBox="1"/>
          <p:nvPr/>
        </p:nvSpPr>
        <p:spPr>
          <a:xfrm>
            <a:off x="838200" y="3009900"/>
            <a:ext cx="8442337" cy="6647974"/>
          </a:xfrm>
          <a:prstGeom prst="rect">
            <a:avLst/>
          </a:prstGeom>
        </p:spPr>
        <p:txBody>
          <a:bodyPr lIns="0" tIns="0" rIns="0" bIns="0" rtlCol="0" anchor="t">
            <a:spAutoFit/>
          </a:bodyPr>
          <a:lstStyle/>
          <a:p>
            <a:pPr marL="0" lvl="0" indent="0"/>
            <a:r>
              <a:rPr lang="en-US" sz="3600" dirty="0">
                <a:solidFill>
                  <a:srgbClr val="FFFFFF"/>
                </a:solidFill>
                <a:latin typeface=" Avenir Next Arabic"/>
                <a:ea typeface=" Avenir Next Arabic"/>
                <a:cs typeface=" Avenir Next Arabic"/>
                <a:sym typeface=" Avenir Next Arabic"/>
              </a:rPr>
              <a:t>Wi-Fi is wireless communication that allows devices to connect to a network without physical cables. Examples include laptops, smartphones, and tablets connecting wirelessly to a router or access point. </a:t>
            </a:r>
          </a:p>
          <a:p>
            <a:pPr marL="0" lvl="0" indent="0"/>
            <a:endParaRPr lang="en-US" sz="3600" dirty="0">
              <a:solidFill>
                <a:srgbClr val="FFFFFF"/>
              </a:solidFill>
              <a:latin typeface=" Avenir Next Arabic"/>
              <a:ea typeface=" Avenir Next Arabic"/>
              <a:cs typeface=" Avenir Next Arabic"/>
              <a:sym typeface=" Avenir Next Arabic"/>
            </a:endParaRPr>
          </a:p>
          <a:p>
            <a:pPr marL="0" lvl="0" indent="0"/>
            <a:r>
              <a:rPr lang="en-US" sz="3600" dirty="0">
                <a:solidFill>
                  <a:srgbClr val="FFFFFF"/>
                </a:solidFill>
                <a:latin typeface=" Avenir Next Arabic"/>
                <a:ea typeface=" Avenir Next Arabic"/>
                <a:cs typeface=" Avenir Next Arabic"/>
                <a:sym typeface=" Avenir Next Arabic"/>
              </a:rPr>
              <a:t>Key benefits: mobility within coverage area, convenience with no cables needed, supports multiple devices simultaneously, and reduces cabling requirements throughout a building.</a:t>
            </a:r>
          </a:p>
        </p:txBody>
      </p:sp>
      <p:grpSp>
        <p:nvGrpSpPr>
          <p:cNvPr id="8" name="Group 8"/>
          <p:cNvGrpSpPr/>
          <p:nvPr/>
        </p:nvGrpSpPr>
        <p:grpSpPr>
          <a:xfrm>
            <a:off x="16637418" y="9075693"/>
            <a:ext cx="621882" cy="168639"/>
            <a:chOff x="0" y="0"/>
            <a:chExt cx="829177" cy="224852"/>
          </a:xfrm>
        </p:grpSpPr>
        <p:sp>
          <p:nvSpPr>
            <p:cNvPr id="9" name="Freeform 9"/>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3">
                <a:extLst>
                  <a:ext uri="{96DAC541-7B7A-43D3-8B79-37D633B846F1}">
                    <asvg:svgBlip xmlns:asvg="http://schemas.microsoft.com/office/drawing/2016/SVG/main" r:embed="rId4"/>
                  </a:ext>
                </a:extLst>
              </a:blip>
              <a:stretch>
                <a:fillRect l="-1080246" t="-1083707" r="-18827" b="-35805"/>
              </a:stretch>
            </a:blipFill>
            <a:ln cap="sq">
              <a:noFill/>
              <a:prstDash val="solid"/>
              <a:miter/>
            </a:ln>
          </p:spPr>
        </p:sp>
        <p:sp>
          <p:nvSpPr>
            <p:cNvPr id="10" name="Freeform 10"/>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5">
                <a:extLst>
                  <a:ext uri="{96DAC541-7B7A-43D3-8B79-37D633B846F1}">
                    <asvg:svgBlip xmlns:asvg="http://schemas.microsoft.com/office/drawing/2016/SVG/main" r:embed="rId6"/>
                  </a:ext>
                </a:extLst>
              </a:blip>
              <a:stretch>
                <a:fillRect l="-16974" t="-863970" r="-835231" b="-6903"/>
              </a:stretch>
            </a:blipFill>
          </p:spPr>
        </p:sp>
        <p:sp>
          <p:nvSpPr>
            <p:cNvPr id="11" name="Freeform 11"/>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7">
                <a:extLst>
                  <a:ext uri="{96DAC541-7B7A-43D3-8B79-37D633B846F1}">
                    <asvg:svgBlip xmlns:asvg="http://schemas.microsoft.com/office/drawing/2016/SVG/main" r:embed="rId8"/>
                  </a:ext>
                </a:extLst>
              </a:blip>
              <a:stretch>
                <a:fillRect l="-16854" t="-1055502" r="-1039395" b="-34973"/>
              </a:stretch>
            </a:blipFill>
            <a:ln cap="sq">
              <a:noFill/>
              <a:prstDash val="solid"/>
              <a:miter/>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4" name="TextBox 4"/>
          <p:cNvSpPr txBox="1"/>
          <p:nvPr/>
        </p:nvSpPr>
        <p:spPr>
          <a:xfrm>
            <a:off x="1028700" y="762677"/>
            <a:ext cx="11201400" cy="1295400"/>
          </a:xfrm>
          <a:prstGeom prst="rect">
            <a:avLst/>
          </a:prstGeom>
        </p:spPr>
        <p:txBody>
          <a:bodyPr lIns="0" tIns="0" rIns="0" bIns="0" rtlCol="0" anchor="t">
            <a:spAutoFit/>
          </a:bodyPr>
          <a:lstStyle/>
          <a:p>
            <a:pPr marL="0" lvl="0" indent="0" algn="l">
              <a:lnSpc>
                <a:spcPts val="9900"/>
              </a:lnSpc>
            </a:pPr>
            <a:r>
              <a:rPr lang="en-US" sz="9000" b="1" dirty="0">
                <a:solidFill>
                  <a:srgbClr val="FFFFFF"/>
                </a:solidFill>
                <a:latin typeface=" Avenir Next Arabic"/>
                <a:ea typeface=" Avenir Next Arabic"/>
                <a:cs typeface=" Avenir Next Arabic"/>
                <a:sym typeface=" Avenir Next Arabic"/>
              </a:rPr>
              <a:t>Benefits of Wi-Fi</a:t>
            </a:r>
          </a:p>
        </p:txBody>
      </p:sp>
      <p:grpSp>
        <p:nvGrpSpPr>
          <p:cNvPr id="5" name="Group 5"/>
          <p:cNvGrpSpPr/>
          <p:nvPr/>
        </p:nvGrpSpPr>
        <p:grpSpPr>
          <a:xfrm>
            <a:off x="1028700" y="2552700"/>
            <a:ext cx="8115300" cy="3706727"/>
            <a:chOff x="0" y="0"/>
            <a:chExt cx="1446625" cy="637817"/>
          </a:xfrm>
        </p:grpSpPr>
        <p:sp>
          <p:nvSpPr>
            <p:cNvPr id="6" name="Freeform 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7" name="TextBox 7"/>
            <p:cNvSpPr txBox="1"/>
            <p:nvPr/>
          </p:nvSpPr>
          <p:spPr>
            <a:xfrm>
              <a:off x="0" y="-38100"/>
              <a:ext cx="1446625" cy="675917"/>
            </a:xfrm>
            <a:prstGeom prst="rect">
              <a:avLst/>
            </a:prstGeom>
          </p:spPr>
          <p:txBody>
            <a:bodyPr lIns="50800" tIns="50800" rIns="50800" bIns="50800" rtlCol="0" anchor="ctr"/>
            <a:lstStyle/>
            <a:p>
              <a:pPr marL="0" lvl="0" indent="0">
                <a:lnSpc>
                  <a:spcPts val="3080"/>
                </a:lnSpc>
              </a:pPr>
              <a:endParaRPr sz="2400"/>
            </a:p>
          </p:txBody>
        </p:sp>
      </p:grpSp>
      <p:sp>
        <p:nvSpPr>
          <p:cNvPr id="8" name="TextBox 8"/>
          <p:cNvSpPr txBox="1"/>
          <p:nvPr/>
        </p:nvSpPr>
        <p:spPr>
          <a:xfrm>
            <a:off x="1293532" y="2890312"/>
            <a:ext cx="7432635" cy="553998"/>
          </a:xfrm>
          <a:prstGeom prst="rect">
            <a:avLst/>
          </a:prstGeom>
        </p:spPr>
        <p:txBody>
          <a:bodyPr wrap="square" lIns="0" tIns="0" rIns="0" bIns="0" rtlCol="0" anchor="t">
            <a:spAutoFit/>
          </a:bodyPr>
          <a:lstStyle/>
          <a:p>
            <a:pPr marL="0" lvl="0" indent="0"/>
            <a:r>
              <a:rPr lang="en-US" sz="3600" b="1" dirty="0">
                <a:solidFill>
                  <a:srgbClr val="FFFFFF"/>
                </a:solidFill>
                <a:latin typeface=" Avenir Next Arabic Bold"/>
                <a:ea typeface=" Avenir Next Arabic Bold"/>
                <a:cs typeface=" Avenir Next Arabic Bold"/>
                <a:sym typeface=" Avenir Next Arabic Bold"/>
              </a:rPr>
              <a:t>Mobility Within Coverage Area</a:t>
            </a:r>
          </a:p>
        </p:txBody>
      </p:sp>
      <p:sp>
        <p:nvSpPr>
          <p:cNvPr id="9" name="TextBox 9"/>
          <p:cNvSpPr txBox="1"/>
          <p:nvPr/>
        </p:nvSpPr>
        <p:spPr>
          <a:xfrm>
            <a:off x="1265166" y="3910155"/>
            <a:ext cx="7432635" cy="1661993"/>
          </a:xfrm>
          <a:prstGeom prst="rect">
            <a:avLst/>
          </a:prstGeom>
        </p:spPr>
        <p:txBody>
          <a:bodyPr wrap="square" lIns="0" tIns="0" rIns="0" bIns="0" rtlCol="0" anchor="t">
            <a:spAutoFit/>
          </a:bodyPr>
          <a:lstStyle/>
          <a:p>
            <a:pPr marL="0" lvl="0" indent="0"/>
            <a:r>
              <a:rPr lang="en-US" sz="3600" dirty="0">
                <a:solidFill>
                  <a:srgbClr val="FFFFFF"/>
                </a:solidFill>
                <a:latin typeface=" Avenir Next Arabic"/>
                <a:ea typeface=" Avenir Next Arabic"/>
                <a:cs typeface=" Avenir Next Arabic"/>
                <a:sym typeface=" Avenir Next Arabic"/>
              </a:rPr>
              <a:t>Users can move freely within the wireless coverage area without being restricted by physical cables.</a:t>
            </a:r>
          </a:p>
        </p:txBody>
      </p:sp>
      <p:grpSp>
        <p:nvGrpSpPr>
          <p:cNvPr id="10" name="Group 10"/>
          <p:cNvGrpSpPr/>
          <p:nvPr/>
        </p:nvGrpSpPr>
        <p:grpSpPr>
          <a:xfrm>
            <a:off x="1028700" y="6328966"/>
            <a:ext cx="8115300" cy="3706727"/>
            <a:chOff x="0" y="0"/>
            <a:chExt cx="1446625" cy="637817"/>
          </a:xfrm>
        </p:grpSpPr>
        <p:sp>
          <p:nvSpPr>
            <p:cNvPr id="11" name="Freeform 11"/>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2" name="TextBox 12"/>
            <p:cNvSpPr txBox="1"/>
            <p:nvPr/>
          </p:nvSpPr>
          <p:spPr>
            <a:xfrm>
              <a:off x="0" y="-38100"/>
              <a:ext cx="1446625" cy="675917"/>
            </a:xfrm>
            <a:prstGeom prst="rect">
              <a:avLst/>
            </a:prstGeom>
          </p:spPr>
          <p:txBody>
            <a:bodyPr lIns="50800" tIns="50800" rIns="50800" bIns="50800" rtlCol="0" anchor="ctr"/>
            <a:lstStyle/>
            <a:p>
              <a:pPr marL="0" lvl="0" indent="0" algn="ctr"/>
              <a:endParaRPr sz="2800"/>
            </a:p>
          </p:txBody>
        </p:sp>
      </p:grpSp>
      <p:sp>
        <p:nvSpPr>
          <p:cNvPr id="13" name="TextBox 13"/>
          <p:cNvSpPr txBox="1"/>
          <p:nvPr/>
        </p:nvSpPr>
        <p:spPr>
          <a:xfrm>
            <a:off x="1221623" y="6738554"/>
            <a:ext cx="7432635" cy="553998"/>
          </a:xfrm>
          <a:prstGeom prst="rect">
            <a:avLst/>
          </a:prstGeom>
        </p:spPr>
        <p:txBody>
          <a:bodyPr wrap="square" lIns="0" tIns="0" rIns="0" bIns="0" rtlCol="0" anchor="t">
            <a:spAutoFit/>
          </a:bodyPr>
          <a:lstStyle/>
          <a:p>
            <a:pPr marL="0" lvl="0" indent="0"/>
            <a:r>
              <a:rPr lang="en-US" sz="3600" b="1" dirty="0">
                <a:solidFill>
                  <a:srgbClr val="FFFFFF"/>
                </a:solidFill>
                <a:latin typeface=" Avenir Next Arabic Bold"/>
                <a:ea typeface=" Avenir Next Arabic Bold"/>
                <a:cs typeface=" Avenir Next Arabic Bold"/>
                <a:sym typeface=" Avenir Next Arabic Bold"/>
              </a:rPr>
              <a:t>No Cables Required</a:t>
            </a:r>
          </a:p>
        </p:txBody>
      </p:sp>
      <p:sp>
        <p:nvSpPr>
          <p:cNvPr id="14" name="TextBox 14"/>
          <p:cNvSpPr txBox="1"/>
          <p:nvPr/>
        </p:nvSpPr>
        <p:spPr>
          <a:xfrm>
            <a:off x="1221622" y="7757048"/>
            <a:ext cx="7432635" cy="2215991"/>
          </a:xfrm>
          <a:prstGeom prst="rect">
            <a:avLst/>
          </a:prstGeom>
        </p:spPr>
        <p:txBody>
          <a:bodyPr wrap="square" lIns="0" tIns="0" rIns="0" bIns="0" rtlCol="0" anchor="t">
            <a:spAutoFit/>
          </a:bodyPr>
          <a:lstStyle/>
          <a:p>
            <a:pPr marL="0" lvl="0" indent="0"/>
            <a:r>
              <a:rPr lang="en-US" sz="3600" dirty="0">
                <a:solidFill>
                  <a:srgbClr val="FFFFFF"/>
                </a:solidFill>
                <a:latin typeface=" Avenir Next Arabic"/>
                <a:ea typeface=" Avenir Next Arabic"/>
                <a:cs typeface=" Avenir Next Arabic"/>
                <a:sym typeface=" Avenir Next Arabic"/>
              </a:rPr>
              <a:t>Eliminates the need for physical cabling, making it ideal for portable devices like laptops and tablets.</a:t>
            </a:r>
          </a:p>
        </p:txBody>
      </p:sp>
      <p:grpSp>
        <p:nvGrpSpPr>
          <p:cNvPr id="15" name="Group 15"/>
          <p:cNvGrpSpPr/>
          <p:nvPr/>
        </p:nvGrpSpPr>
        <p:grpSpPr>
          <a:xfrm>
            <a:off x="9468152" y="2541814"/>
            <a:ext cx="8115300" cy="3706727"/>
            <a:chOff x="0" y="0"/>
            <a:chExt cx="1446625" cy="637817"/>
          </a:xfrm>
        </p:grpSpPr>
        <p:sp>
          <p:nvSpPr>
            <p:cNvPr id="16" name="Freeform 1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7" name="TextBox 1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8" name="TextBox 18"/>
          <p:cNvSpPr txBox="1"/>
          <p:nvPr/>
        </p:nvSpPr>
        <p:spPr>
          <a:xfrm>
            <a:off x="9654917" y="2731310"/>
            <a:ext cx="7432635" cy="1107996"/>
          </a:xfrm>
          <a:prstGeom prst="rect">
            <a:avLst/>
          </a:prstGeom>
        </p:spPr>
        <p:txBody>
          <a:bodyPr wrap="square" lIns="0" tIns="0" rIns="0" bIns="0" rtlCol="0" anchor="t">
            <a:spAutoFit/>
          </a:bodyPr>
          <a:lstStyle/>
          <a:p>
            <a:pPr marL="0" lvl="0" indent="0"/>
            <a:r>
              <a:rPr lang="en-US" sz="3600" b="1" dirty="0">
                <a:solidFill>
                  <a:srgbClr val="FFFFFF"/>
                </a:solidFill>
                <a:latin typeface=" Avenir Next Arabic Bold"/>
                <a:ea typeface=" Avenir Next Arabic Bold"/>
                <a:cs typeface=" Avenir Next Arabic Bold"/>
                <a:sym typeface=" Avenir Next Arabic Bold"/>
              </a:rPr>
              <a:t>Supports Multiple Devices Simultaneously</a:t>
            </a:r>
          </a:p>
        </p:txBody>
      </p:sp>
      <p:sp>
        <p:nvSpPr>
          <p:cNvPr id="19" name="TextBox 19"/>
          <p:cNvSpPr txBox="1"/>
          <p:nvPr/>
        </p:nvSpPr>
        <p:spPr>
          <a:xfrm>
            <a:off x="9692917" y="4048879"/>
            <a:ext cx="7432635" cy="2215991"/>
          </a:xfrm>
          <a:prstGeom prst="rect">
            <a:avLst/>
          </a:prstGeom>
        </p:spPr>
        <p:txBody>
          <a:bodyPr wrap="square" lIns="0" tIns="0" rIns="0" bIns="0" rtlCol="0" anchor="t">
            <a:spAutoFit/>
          </a:bodyPr>
          <a:lstStyle/>
          <a:p>
            <a:pPr marL="0" lvl="0" indent="0"/>
            <a:r>
              <a:rPr lang="en-US" sz="3600" dirty="0">
                <a:solidFill>
                  <a:srgbClr val="FFFFFF"/>
                </a:solidFill>
                <a:latin typeface=" Avenir Next Arabic"/>
                <a:ea typeface=" Avenir Next Arabic"/>
                <a:cs typeface=" Avenir Next Arabic"/>
                <a:sym typeface=" Avenir Next Arabic"/>
              </a:rPr>
              <a:t>A single Wi-Fi access point can connect many devices at once, supporting whole classrooms or offices.</a:t>
            </a:r>
          </a:p>
        </p:txBody>
      </p:sp>
      <p:grpSp>
        <p:nvGrpSpPr>
          <p:cNvPr id="20" name="Group 20"/>
          <p:cNvGrpSpPr/>
          <p:nvPr/>
        </p:nvGrpSpPr>
        <p:grpSpPr>
          <a:xfrm>
            <a:off x="16637418" y="8986209"/>
            <a:ext cx="918820" cy="258123"/>
            <a:chOff x="0" y="0"/>
            <a:chExt cx="829177" cy="224852"/>
          </a:xfrm>
        </p:grpSpPr>
        <p:sp>
          <p:nvSpPr>
            <p:cNvPr id="21" name="Freeform 2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2">
                <a:extLst>
                  <a:ext uri="{96DAC541-7B7A-43D3-8B79-37D633B846F1}">
                    <asvg:svgBlip xmlns:asvg="http://schemas.microsoft.com/office/drawing/2016/SVG/main" r:embed="rId3"/>
                  </a:ext>
                </a:extLst>
              </a:blip>
              <a:stretch>
                <a:fillRect l="-1080246" t="-1083707" r="-18827" b="-35805"/>
              </a:stretch>
            </a:blipFill>
            <a:ln cap="sq">
              <a:noFill/>
              <a:prstDash val="solid"/>
              <a:miter/>
            </a:ln>
          </p:spPr>
        </p:sp>
        <p:sp>
          <p:nvSpPr>
            <p:cNvPr id="22" name="Freeform 2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4">
                <a:extLst>
                  <a:ext uri="{96DAC541-7B7A-43D3-8B79-37D633B846F1}">
                    <asvg:svgBlip xmlns:asvg="http://schemas.microsoft.com/office/drawing/2016/SVG/main" r:embed="rId5"/>
                  </a:ext>
                </a:extLst>
              </a:blip>
              <a:stretch>
                <a:fillRect l="-16974" t="-863970" r="-835231" b="-6903"/>
              </a:stretch>
            </a:blipFill>
          </p:spPr>
        </p:sp>
        <p:sp>
          <p:nvSpPr>
            <p:cNvPr id="23" name="Freeform 2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6">
                <a:extLst>
                  <a:ext uri="{96DAC541-7B7A-43D3-8B79-37D633B846F1}">
                    <asvg:svgBlip xmlns:asvg="http://schemas.microsoft.com/office/drawing/2016/SVG/main" r:embed="rId7"/>
                  </a:ext>
                </a:extLst>
              </a:blip>
              <a:stretch>
                <a:fillRect l="-16854" t="-1055502" r="-1039395" b="-34973"/>
              </a:stretch>
            </a:blipFill>
            <a:ln cap="sq">
              <a:noFill/>
              <a:prstDash val="solid"/>
              <a:miter/>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4"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4" name="TextBox 4"/>
          <p:cNvSpPr txBox="1"/>
          <p:nvPr/>
        </p:nvSpPr>
        <p:spPr>
          <a:xfrm>
            <a:off x="1028700" y="1104900"/>
            <a:ext cx="11201400" cy="1295400"/>
          </a:xfrm>
          <a:prstGeom prst="rect">
            <a:avLst/>
          </a:prstGeom>
        </p:spPr>
        <p:txBody>
          <a:bodyPr lIns="0" tIns="0" rIns="0" bIns="0" rtlCol="0" anchor="t">
            <a:spAutoFit/>
          </a:bodyPr>
          <a:lstStyle/>
          <a:p>
            <a:pPr marL="0" lvl="0" indent="0" algn="l">
              <a:lnSpc>
                <a:spcPts val="9900"/>
              </a:lnSpc>
            </a:pPr>
            <a:r>
              <a:rPr lang="en-US" sz="9000" b="1" dirty="0">
                <a:solidFill>
                  <a:srgbClr val="FFFFFF"/>
                </a:solidFill>
                <a:latin typeface=" Avenir Next Arabic"/>
                <a:ea typeface=" Avenir Next Arabic"/>
                <a:cs typeface=" Avenir Next Arabic"/>
                <a:sym typeface=" Avenir Next Arabic"/>
              </a:rPr>
              <a:t>Drawbacks of Wi-Fi</a:t>
            </a:r>
          </a:p>
        </p:txBody>
      </p:sp>
      <p:grpSp>
        <p:nvGrpSpPr>
          <p:cNvPr id="5" name="Group 5"/>
          <p:cNvGrpSpPr/>
          <p:nvPr/>
        </p:nvGrpSpPr>
        <p:grpSpPr>
          <a:xfrm>
            <a:off x="227470" y="2757361"/>
            <a:ext cx="8500592" cy="3352800"/>
            <a:chOff x="0" y="0"/>
            <a:chExt cx="1446625" cy="637817"/>
          </a:xfrm>
        </p:grpSpPr>
        <p:sp>
          <p:nvSpPr>
            <p:cNvPr id="6" name="Freeform 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7" name="TextBox 7"/>
            <p:cNvSpPr txBox="1"/>
            <p:nvPr/>
          </p:nvSpPr>
          <p:spPr>
            <a:xfrm>
              <a:off x="0" y="-38100"/>
              <a:ext cx="1446625" cy="675917"/>
            </a:xfrm>
            <a:prstGeom prst="rect">
              <a:avLst/>
            </a:prstGeom>
          </p:spPr>
          <p:txBody>
            <a:bodyPr lIns="50800" tIns="50800" rIns="50800" bIns="50800" rtlCol="0" anchor="ctr"/>
            <a:lstStyle/>
            <a:p>
              <a:pPr marL="0" lvl="0" indent="0" algn="ctr"/>
              <a:endParaRPr sz="3200"/>
            </a:p>
          </p:txBody>
        </p:sp>
      </p:grpSp>
      <p:sp>
        <p:nvSpPr>
          <p:cNvPr id="8" name="TextBox 8"/>
          <p:cNvSpPr txBox="1"/>
          <p:nvPr/>
        </p:nvSpPr>
        <p:spPr>
          <a:xfrm>
            <a:off x="495585" y="3089535"/>
            <a:ext cx="7785516" cy="492443"/>
          </a:xfrm>
          <a:prstGeom prst="rect">
            <a:avLst/>
          </a:prstGeom>
        </p:spPr>
        <p:txBody>
          <a:bodyPr wrap="square" lIns="0" tIns="0" rIns="0" bIns="0" rtlCol="0" anchor="t">
            <a:spAutoFit/>
          </a:bodyPr>
          <a:lstStyle/>
          <a:p>
            <a:pPr marL="0" lvl="0" indent="0" algn="l"/>
            <a:r>
              <a:rPr lang="en-US" sz="3200" b="1" dirty="0">
                <a:solidFill>
                  <a:srgbClr val="FFFFFF"/>
                </a:solidFill>
                <a:latin typeface=" Avenir Next Arabic Bold"/>
                <a:ea typeface=" Avenir Next Arabic Bold"/>
                <a:cs typeface=" Avenir Next Arabic Bold"/>
                <a:sym typeface=" Avenir Next Arabic Bold"/>
              </a:rPr>
              <a:t>Interference Reduces Signal Quality</a:t>
            </a:r>
          </a:p>
        </p:txBody>
      </p:sp>
      <p:sp>
        <p:nvSpPr>
          <p:cNvPr id="9" name="TextBox 9"/>
          <p:cNvSpPr txBox="1"/>
          <p:nvPr/>
        </p:nvSpPr>
        <p:spPr>
          <a:xfrm>
            <a:off x="495585" y="3786804"/>
            <a:ext cx="7785516" cy="1477328"/>
          </a:xfrm>
          <a:prstGeom prst="rect">
            <a:avLst/>
          </a:prstGeom>
        </p:spPr>
        <p:txBody>
          <a:bodyPr wrap="square" lIns="0" tIns="0" rIns="0" bIns="0" rtlCol="0" anchor="t">
            <a:spAutoFit/>
          </a:bodyPr>
          <a:lstStyle/>
          <a:p>
            <a:pPr marL="0" lvl="0" indent="0"/>
            <a:r>
              <a:rPr lang="en-US" sz="3200" dirty="0">
                <a:solidFill>
                  <a:srgbClr val="FFFFFF"/>
                </a:solidFill>
                <a:latin typeface=" Avenir Next Arabic"/>
                <a:ea typeface=" Avenir Next Arabic"/>
                <a:cs typeface=" Avenir Next Arabic"/>
                <a:sym typeface=" Avenir Next Arabic"/>
              </a:rPr>
              <a:t>Other wireless devices and physical obstacles such as walls can disrupt the signal, causing variable performance.</a:t>
            </a:r>
          </a:p>
        </p:txBody>
      </p:sp>
      <p:grpSp>
        <p:nvGrpSpPr>
          <p:cNvPr id="10" name="Group 10"/>
          <p:cNvGrpSpPr/>
          <p:nvPr/>
        </p:nvGrpSpPr>
        <p:grpSpPr>
          <a:xfrm>
            <a:off x="254176" y="6569005"/>
            <a:ext cx="8500592" cy="3352800"/>
            <a:chOff x="0" y="0"/>
            <a:chExt cx="1446625" cy="637817"/>
          </a:xfrm>
        </p:grpSpPr>
        <p:sp>
          <p:nvSpPr>
            <p:cNvPr id="11" name="Freeform 11"/>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2" name="TextBox 12"/>
            <p:cNvSpPr txBox="1"/>
            <p:nvPr/>
          </p:nvSpPr>
          <p:spPr>
            <a:xfrm>
              <a:off x="0" y="-38100"/>
              <a:ext cx="1446625" cy="675917"/>
            </a:xfrm>
            <a:prstGeom prst="rect">
              <a:avLst/>
            </a:prstGeom>
          </p:spPr>
          <p:txBody>
            <a:bodyPr lIns="50800" tIns="50800" rIns="50800" bIns="50800" rtlCol="0" anchor="ctr"/>
            <a:lstStyle/>
            <a:p>
              <a:pPr marL="0" lvl="0" indent="0" algn="ctr"/>
              <a:endParaRPr sz="2800"/>
            </a:p>
          </p:txBody>
        </p:sp>
      </p:grpSp>
      <p:sp>
        <p:nvSpPr>
          <p:cNvPr id="13" name="TextBox 13"/>
          <p:cNvSpPr txBox="1"/>
          <p:nvPr/>
        </p:nvSpPr>
        <p:spPr>
          <a:xfrm>
            <a:off x="474314" y="6805946"/>
            <a:ext cx="7785516" cy="492443"/>
          </a:xfrm>
          <a:prstGeom prst="rect">
            <a:avLst/>
          </a:prstGeom>
        </p:spPr>
        <p:txBody>
          <a:bodyPr wrap="square" lIns="0" tIns="0" rIns="0" bIns="0" rtlCol="0" anchor="t">
            <a:spAutoFit/>
          </a:bodyPr>
          <a:lstStyle/>
          <a:p>
            <a:pPr marL="0" lvl="0" indent="0" algn="l"/>
            <a:r>
              <a:rPr lang="en-US" sz="3200" b="1" dirty="0">
                <a:solidFill>
                  <a:srgbClr val="FFFFFF"/>
                </a:solidFill>
                <a:latin typeface=" Avenir Next Arabic Bold"/>
                <a:ea typeface=" Avenir Next Arabic Bold"/>
                <a:cs typeface=" Avenir Next Arabic Bold"/>
                <a:sym typeface=" Avenir Next Arabic Bold"/>
              </a:rPr>
              <a:t>Limited Range Affects Coverage</a:t>
            </a:r>
          </a:p>
        </p:txBody>
      </p:sp>
      <p:sp>
        <p:nvSpPr>
          <p:cNvPr id="14" name="TextBox 14"/>
          <p:cNvSpPr txBox="1"/>
          <p:nvPr/>
        </p:nvSpPr>
        <p:spPr>
          <a:xfrm>
            <a:off x="474314" y="7668529"/>
            <a:ext cx="7785516" cy="1477328"/>
          </a:xfrm>
          <a:prstGeom prst="rect">
            <a:avLst/>
          </a:prstGeom>
        </p:spPr>
        <p:txBody>
          <a:bodyPr wrap="square" lIns="0" tIns="0" rIns="0" bIns="0" rtlCol="0" anchor="t">
            <a:spAutoFit/>
          </a:bodyPr>
          <a:lstStyle/>
          <a:p>
            <a:pPr marL="0" lvl="0" indent="0"/>
            <a:r>
              <a:rPr lang="en-US" sz="3200" dirty="0">
                <a:solidFill>
                  <a:srgbClr val="FFFFFF"/>
                </a:solidFill>
                <a:latin typeface=" Avenir Next Arabic"/>
                <a:ea typeface=" Avenir Next Arabic"/>
                <a:cs typeface=" Avenir Next Arabic"/>
                <a:sym typeface=" Avenir Next Arabic"/>
              </a:rPr>
              <a:t>Signal strength weakens over distance. Moving away from the access point reduces speed and reliability.</a:t>
            </a:r>
          </a:p>
        </p:txBody>
      </p:sp>
      <p:grpSp>
        <p:nvGrpSpPr>
          <p:cNvPr id="15" name="Group 15"/>
          <p:cNvGrpSpPr/>
          <p:nvPr/>
        </p:nvGrpSpPr>
        <p:grpSpPr>
          <a:xfrm>
            <a:off x="9308152" y="2757361"/>
            <a:ext cx="8500592" cy="3352800"/>
            <a:chOff x="0" y="0"/>
            <a:chExt cx="1446625" cy="637817"/>
          </a:xfrm>
        </p:grpSpPr>
        <p:sp>
          <p:nvSpPr>
            <p:cNvPr id="16" name="Freeform 1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7" name="TextBox 17"/>
            <p:cNvSpPr txBox="1"/>
            <p:nvPr/>
          </p:nvSpPr>
          <p:spPr>
            <a:xfrm>
              <a:off x="0" y="-38100"/>
              <a:ext cx="1446625" cy="675917"/>
            </a:xfrm>
            <a:prstGeom prst="rect">
              <a:avLst/>
            </a:prstGeom>
          </p:spPr>
          <p:txBody>
            <a:bodyPr lIns="50800" tIns="50800" rIns="50800" bIns="50800" rtlCol="0" anchor="ctr"/>
            <a:lstStyle/>
            <a:p>
              <a:pPr marL="0" lvl="0" indent="0" algn="ctr"/>
              <a:endParaRPr sz="2800"/>
            </a:p>
          </p:txBody>
        </p:sp>
      </p:grpSp>
      <p:sp>
        <p:nvSpPr>
          <p:cNvPr id="18" name="TextBox 18"/>
          <p:cNvSpPr txBox="1"/>
          <p:nvPr/>
        </p:nvSpPr>
        <p:spPr>
          <a:xfrm>
            <a:off x="9665690" y="3089534"/>
            <a:ext cx="7785516" cy="492443"/>
          </a:xfrm>
          <a:prstGeom prst="rect">
            <a:avLst/>
          </a:prstGeom>
        </p:spPr>
        <p:txBody>
          <a:bodyPr wrap="square" lIns="0" tIns="0" rIns="0" bIns="0" rtlCol="0" anchor="t">
            <a:spAutoFit/>
          </a:bodyPr>
          <a:lstStyle/>
          <a:p>
            <a:pPr marL="0" lvl="0" indent="0" algn="l"/>
            <a:r>
              <a:rPr lang="en-US" sz="3200" b="1" dirty="0">
                <a:solidFill>
                  <a:srgbClr val="FFFFFF"/>
                </a:solidFill>
                <a:latin typeface=" Avenir Next Arabic Bold"/>
                <a:ea typeface=" Avenir Next Arabic Bold"/>
                <a:cs typeface=" Avenir Next Arabic Bold"/>
                <a:sym typeface=" Avenir Next Arabic Bold"/>
              </a:rPr>
              <a:t>Security Concerns Require Attention</a:t>
            </a:r>
          </a:p>
        </p:txBody>
      </p:sp>
      <p:sp>
        <p:nvSpPr>
          <p:cNvPr id="19" name="TextBox 19"/>
          <p:cNvSpPr txBox="1"/>
          <p:nvPr/>
        </p:nvSpPr>
        <p:spPr>
          <a:xfrm>
            <a:off x="9665690" y="3861184"/>
            <a:ext cx="7785516" cy="1969770"/>
          </a:xfrm>
          <a:prstGeom prst="rect">
            <a:avLst/>
          </a:prstGeom>
        </p:spPr>
        <p:txBody>
          <a:bodyPr wrap="square" lIns="0" tIns="0" rIns="0" bIns="0" rtlCol="0" anchor="t">
            <a:spAutoFit/>
          </a:bodyPr>
          <a:lstStyle/>
          <a:p>
            <a:pPr marL="0" lvl="0" indent="0"/>
            <a:r>
              <a:rPr lang="en-US" sz="3200" dirty="0">
                <a:solidFill>
                  <a:srgbClr val="FFFFFF"/>
                </a:solidFill>
                <a:latin typeface=" Avenir Next Arabic"/>
                <a:ea typeface=" Avenir Next Arabic"/>
                <a:cs typeface=" Avenir Next Arabic"/>
                <a:sym typeface=" Avenir Next Arabic"/>
              </a:rPr>
              <a:t>Wireless signals can be intercepted. Proper security measures such as encryption and strong passwords are essential.</a:t>
            </a:r>
          </a:p>
        </p:txBody>
      </p:sp>
      <p:grpSp>
        <p:nvGrpSpPr>
          <p:cNvPr id="20" name="Group 20"/>
          <p:cNvGrpSpPr/>
          <p:nvPr/>
        </p:nvGrpSpPr>
        <p:grpSpPr>
          <a:xfrm>
            <a:off x="16637418" y="9068979"/>
            <a:ext cx="584524" cy="107538"/>
            <a:chOff x="0" y="0"/>
            <a:chExt cx="829177" cy="224852"/>
          </a:xfrm>
        </p:grpSpPr>
        <p:sp>
          <p:nvSpPr>
            <p:cNvPr id="21" name="Freeform 2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2">
                <a:extLst>
                  <a:ext uri="{96DAC541-7B7A-43D3-8B79-37D633B846F1}">
                    <asvg:svgBlip xmlns:asvg="http://schemas.microsoft.com/office/drawing/2016/SVG/main" r:embed="rId3"/>
                  </a:ext>
                </a:extLst>
              </a:blip>
              <a:stretch>
                <a:fillRect l="-1080246" t="-1083707" r="-18827" b="-35805"/>
              </a:stretch>
            </a:blipFill>
            <a:ln cap="sq">
              <a:noFill/>
              <a:prstDash val="solid"/>
              <a:miter/>
            </a:ln>
          </p:spPr>
        </p:sp>
        <p:sp>
          <p:nvSpPr>
            <p:cNvPr id="22" name="Freeform 2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4">
                <a:extLst>
                  <a:ext uri="{96DAC541-7B7A-43D3-8B79-37D633B846F1}">
                    <asvg:svgBlip xmlns:asvg="http://schemas.microsoft.com/office/drawing/2016/SVG/main" r:embed="rId5"/>
                  </a:ext>
                </a:extLst>
              </a:blip>
              <a:stretch>
                <a:fillRect l="-16974" t="-863970" r="-835231" b="-6903"/>
              </a:stretch>
            </a:blipFill>
          </p:spPr>
        </p:sp>
        <p:sp>
          <p:nvSpPr>
            <p:cNvPr id="23" name="Freeform 2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6">
                <a:extLst>
                  <a:ext uri="{96DAC541-7B7A-43D3-8B79-37D633B846F1}">
                    <asvg:svgBlip xmlns:asvg="http://schemas.microsoft.com/office/drawing/2016/SVG/main" r:embed="rId7"/>
                  </a:ext>
                </a:extLst>
              </a:blip>
              <a:stretch>
                <a:fillRect l="-16854" t="-1055502" r="-1039395" b="-34973"/>
              </a:stretch>
            </a:blipFill>
            <a:ln cap="sq">
              <a:noFill/>
              <a:prstDash val="solid"/>
              <a:miter/>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4" name="TextBox 4"/>
          <p:cNvSpPr txBox="1"/>
          <p:nvPr/>
        </p:nvSpPr>
        <p:spPr>
          <a:xfrm>
            <a:off x="1028700" y="668243"/>
            <a:ext cx="14668500" cy="2462213"/>
          </a:xfrm>
          <a:prstGeom prst="rect">
            <a:avLst/>
          </a:prstGeom>
        </p:spPr>
        <p:txBody>
          <a:bodyPr wrap="square" lIns="0" tIns="0" rIns="0" bIns="0" rtlCol="0" anchor="t">
            <a:spAutoFit/>
          </a:bodyPr>
          <a:lstStyle/>
          <a:p>
            <a:pPr marL="0" lvl="0" indent="0"/>
            <a:r>
              <a:rPr lang="en-US" sz="8000" b="1" dirty="0">
                <a:solidFill>
                  <a:srgbClr val="FFFFFF"/>
                </a:solidFill>
                <a:latin typeface=" Avenir Next Arabic" panose="020B0604020202020204" charset="-78"/>
                <a:ea typeface=" Avenir Next Arabic"/>
                <a:cs typeface=" Avenir Next Arabic" panose="020B0604020202020204" charset="-78"/>
                <a:sym typeface=" Avenir Next Arabic"/>
              </a:rPr>
              <a:t>Activity 2</a:t>
            </a:r>
          </a:p>
          <a:p>
            <a:pPr marL="0" lvl="0" indent="0"/>
            <a:r>
              <a:rPr lang="en-US" sz="8000" b="1" dirty="0">
                <a:solidFill>
                  <a:srgbClr val="FFFFFF"/>
                </a:solidFill>
                <a:latin typeface=" Avenir Next Arabic" panose="020B0604020202020204" charset="-78"/>
                <a:ea typeface=" Avenir Next Arabic"/>
                <a:cs typeface=" Avenir Next Arabic" panose="020B0604020202020204" charset="-78"/>
                <a:sym typeface=" Avenir Next Arabic"/>
              </a:rPr>
              <a:t>Would You Use Wi-Fi?</a:t>
            </a:r>
          </a:p>
        </p:txBody>
      </p:sp>
      <p:sp>
        <p:nvSpPr>
          <p:cNvPr id="5" name="TextBox 5"/>
          <p:cNvSpPr txBox="1"/>
          <p:nvPr/>
        </p:nvSpPr>
        <p:spPr>
          <a:xfrm>
            <a:off x="1028700" y="3619500"/>
            <a:ext cx="13906500" cy="984885"/>
          </a:xfrm>
          <a:prstGeom prst="rect">
            <a:avLst/>
          </a:prstGeom>
        </p:spPr>
        <p:txBody>
          <a:bodyPr wrap="square" lIns="0" tIns="0" rIns="0" bIns="0" rtlCol="0" anchor="t">
            <a:spAutoFit/>
          </a:bodyPr>
          <a:lstStyle/>
          <a:p>
            <a:pPr marL="0" lvl="0" indent="0"/>
            <a:r>
              <a:rPr lang="en-US" sz="3200" dirty="0">
                <a:solidFill>
                  <a:srgbClr val="FFFFFF"/>
                </a:solidFill>
                <a:latin typeface=" Avenir Next Arabic" panose="020B0604020202020204" charset="-78"/>
                <a:ea typeface=" Avenir Next Arabic"/>
                <a:cs typeface=" Avenir Next Arabic" panose="020B0604020202020204" charset="-78"/>
                <a:sym typeface=" Avenir Next Arabic"/>
              </a:rPr>
              <a:t>For each scenario, decide if Wi-Fi is appropriate and explain why.</a:t>
            </a:r>
          </a:p>
          <a:p>
            <a:pPr marL="0" lvl="0" indent="0"/>
            <a:r>
              <a:rPr lang="en-US" sz="3200" dirty="0">
                <a:solidFill>
                  <a:srgbClr val="FFFFFF"/>
                </a:solidFill>
                <a:latin typeface=" Avenir Next Arabic" panose="020B0604020202020204" charset="-78"/>
                <a:ea typeface=" Avenir Next Arabic"/>
                <a:cs typeface=" Avenir Next Arabic" panose="020B0604020202020204" charset="-78"/>
                <a:sym typeface=" Avenir Next Arabic"/>
              </a:rPr>
              <a:t>Time: 4 minutes</a:t>
            </a:r>
          </a:p>
        </p:txBody>
      </p:sp>
      <p:grpSp>
        <p:nvGrpSpPr>
          <p:cNvPr id="6" name="Group 6"/>
          <p:cNvGrpSpPr/>
          <p:nvPr/>
        </p:nvGrpSpPr>
        <p:grpSpPr>
          <a:xfrm>
            <a:off x="1028700" y="4939307"/>
            <a:ext cx="5245652" cy="4928593"/>
            <a:chOff x="0" y="0"/>
            <a:chExt cx="1152030" cy="1137513"/>
          </a:xfrm>
        </p:grpSpPr>
        <p:sp>
          <p:nvSpPr>
            <p:cNvPr id="7" name="Freeform 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8" name="TextBox 8"/>
            <p:cNvSpPr txBox="1"/>
            <p:nvPr/>
          </p:nvSpPr>
          <p:spPr>
            <a:xfrm>
              <a:off x="0" y="-38100"/>
              <a:ext cx="1152030" cy="1175613"/>
            </a:xfrm>
            <a:prstGeom prst="rect">
              <a:avLst/>
            </a:prstGeom>
          </p:spPr>
          <p:txBody>
            <a:bodyPr lIns="50800" tIns="50800" rIns="50800" bIns="50800" rtlCol="0" anchor="ctr"/>
            <a:lstStyle/>
            <a:p>
              <a:pPr marL="0" lvl="0" indent="0">
                <a:lnSpc>
                  <a:spcPts val="3080"/>
                </a:lnSpc>
              </a:pPr>
              <a:endParaRPr sz="3600">
                <a:latin typeface=" Avenir Next Arabic" panose="020B0604020202020204" charset="-78"/>
                <a:cs typeface=" Avenir Next Arabic" panose="020B0604020202020204" charset="-78"/>
              </a:endParaRPr>
            </a:p>
          </p:txBody>
        </p:sp>
      </p:grpSp>
      <p:sp>
        <p:nvSpPr>
          <p:cNvPr id="9" name="TextBox 9"/>
          <p:cNvSpPr txBox="1"/>
          <p:nvPr/>
        </p:nvSpPr>
        <p:spPr>
          <a:xfrm>
            <a:off x="1213125" y="6012424"/>
            <a:ext cx="4803307" cy="3447098"/>
          </a:xfrm>
          <a:prstGeom prst="rect">
            <a:avLst/>
          </a:prstGeom>
        </p:spPr>
        <p:txBody>
          <a:bodyPr wrap="square" lIns="0" tIns="0" rIns="0" bIns="0" rtlCol="0" anchor="t">
            <a:spAutoFit/>
          </a:bodyPr>
          <a:lstStyle/>
          <a:p>
            <a:pPr marL="514350" lvl="0" indent="-514350">
              <a:buAutoNum type="alphaUcPeriod"/>
            </a:pPr>
            <a:r>
              <a:rPr lang="en-US" sz="2800" dirty="0">
                <a:solidFill>
                  <a:srgbClr val="FFFFFF"/>
                </a:solidFill>
                <a:latin typeface=" Avenir Next Arabic" panose="020B0604020202020204" charset="-78"/>
                <a:ea typeface=" Avenir Next Arabic Bold"/>
                <a:cs typeface=" Avenir Next Arabic" panose="020B0604020202020204" charset="-78"/>
                <a:sym typeface=" Avenir Next Arabic Bold"/>
              </a:rPr>
              <a:t>A laptop that moves between rooms — does Wi-Fi suit this situation? Why?</a:t>
            </a:r>
          </a:p>
          <a:p>
            <a:pPr marL="514350" lvl="0" indent="-514350">
              <a:buAutoNum type="alphaUcPeriod"/>
            </a:pPr>
            <a:r>
              <a:rPr lang="en-US" sz="2800" dirty="0">
                <a:solidFill>
                  <a:srgbClr val="FFFFFF"/>
                </a:solidFill>
                <a:latin typeface=" Avenir Next Arabic" panose="020B0604020202020204" charset="-78"/>
                <a:ea typeface=" Avenir Next Arabic Bold"/>
                <a:cs typeface=" Avenir Next Arabic" panose="020B0604020202020204" charset="-78"/>
                <a:sym typeface=" Avenir Next Arabic Bold"/>
              </a:rPr>
              <a:t>A tablet that needs network access without using a cable — is Wi-Fi appropriate here?</a:t>
            </a:r>
          </a:p>
        </p:txBody>
      </p:sp>
      <p:sp>
        <p:nvSpPr>
          <p:cNvPr id="10" name="TextBox 10"/>
          <p:cNvSpPr txBox="1"/>
          <p:nvPr/>
        </p:nvSpPr>
        <p:spPr>
          <a:xfrm>
            <a:off x="1213125" y="5229644"/>
            <a:ext cx="4803307" cy="492443"/>
          </a:xfrm>
          <a:prstGeom prst="rect">
            <a:avLst/>
          </a:prstGeom>
        </p:spPr>
        <p:txBody>
          <a:bodyPr wrap="square" lIns="0" tIns="0" rIns="0" bIns="0" rtlCol="0" anchor="t">
            <a:spAutoFit/>
          </a:bodyPr>
          <a:lstStyle/>
          <a:p>
            <a:pPr marL="0" lvl="0" indent="0"/>
            <a:r>
              <a:rPr lang="en-US" sz="3200" b="1" dirty="0">
                <a:solidFill>
                  <a:srgbClr val="FFFFFF"/>
                </a:solidFill>
                <a:latin typeface=" Avenir Next Arabic" panose="020B0604020202020204" charset="-78"/>
                <a:ea typeface=" Avenir Next Arabic Bold"/>
                <a:cs typeface=" Avenir Next Arabic" panose="020B0604020202020204" charset="-78"/>
                <a:sym typeface=" Avenir Next Arabic Bold"/>
              </a:rPr>
              <a:t>Scenarios A &amp; B</a:t>
            </a:r>
          </a:p>
        </p:txBody>
      </p:sp>
      <p:grpSp>
        <p:nvGrpSpPr>
          <p:cNvPr id="11" name="Group 11"/>
          <p:cNvGrpSpPr/>
          <p:nvPr/>
        </p:nvGrpSpPr>
        <p:grpSpPr>
          <a:xfrm>
            <a:off x="6637880" y="4970000"/>
            <a:ext cx="5245652" cy="4928593"/>
            <a:chOff x="0" y="0"/>
            <a:chExt cx="1152030" cy="1137513"/>
          </a:xfrm>
        </p:grpSpPr>
        <p:sp>
          <p:nvSpPr>
            <p:cNvPr id="12" name="Freeform 12"/>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3" name="TextBox 13"/>
            <p:cNvSpPr txBox="1"/>
            <p:nvPr/>
          </p:nvSpPr>
          <p:spPr>
            <a:xfrm>
              <a:off x="0" y="-38100"/>
              <a:ext cx="1152030" cy="1175613"/>
            </a:xfrm>
            <a:prstGeom prst="rect">
              <a:avLst/>
            </a:prstGeom>
          </p:spPr>
          <p:txBody>
            <a:bodyPr lIns="50800" tIns="50800" rIns="50800" bIns="50800" rtlCol="0" anchor="ctr"/>
            <a:lstStyle/>
            <a:p>
              <a:pPr marL="0" lvl="0" indent="0">
                <a:lnSpc>
                  <a:spcPts val="3080"/>
                </a:lnSpc>
              </a:pPr>
              <a:endParaRPr sz="3600">
                <a:latin typeface=" Avenir Next Arabic" panose="020B0604020202020204" charset="-78"/>
                <a:cs typeface=" Avenir Next Arabic" panose="020B0604020202020204" charset="-78"/>
              </a:endParaRPr>
            </a:p>
          </p:txBody>
        </p:sp>
      </p:grpSp>
      <p:sp>
        <p:nvSpPr>
          <p:cNvPr id="14" name="TextBox 14"/>
          <p:cNvSpPr txBox="1"/>
          <p:nvPr/>
        </p:nvSpPr>
        <p:spPr>
          <a:xfrm>
            <a:off x="6819925" y="5953316"/>
            <a:ext cx="4809019" cy="2585323"/>
          </a:xfrm>
          <a:prstGeom prst="rect">
            <a:avLst/>
          </a:prstGeom>
        </p:spPr>
        <p:txBody>
          <a:bodyPr wrap="square" lIns="0" tIns="0" rIns="0" bIns="0" rtlCol="0" anchor="t">
            <a:spAutoFit/>
          </a:bodyPr>
          <a:lstStyle/>
          <a:p>
            <a:pPr marL="0" lvl="0" indent="0"/>
            <a:r>
              <a:rPr lang="en-US" sz="2800" dirty="0">
                <a:solidFill>
                  <a:srgbClr val="FFFFFF"/>
                </a:solidFill>
                <a:latin typeface=" Avenir Next Arabic" panose="020B0604020202020204" charset="-78"/>
                <a:ea typeface=" Avenir Next Arabic"/>
                <a:cs typeface=" Avenir Next Arabic" panose="020B0604020202020204" charset="-78"/>
                <a:sym typeface=" Avenir Next Arabic"/>
              </a:rPr>
              <a:t>A fixed workstation requiring a high-performance, reliable connection where cabling is practical — would you recommend Wi-Fi? Justify your answer.</a:t>
            </a:r>
          </a:p>
        </p:txBody>
      </p:sp>
      <p:sp>
        <p:nvSpPr>
          <p:cNvPr id="15" name="TextBox 15"/>
          <p:cNvSpPr txBox="1"/>
          <p:nvPr/>
        </p:nvSpPr>
        <p:spPr>
          <a:xfrm>
            <a:off x="6819925" y="5260337"/>
            <a:ext cx="4809019" cy="492443"/>
          </a:xfrm>
          <a:prstGeom prst="rect">
            <a:avLst/>
          </a:prstGeom>
        </p:spPr>
        <p:txBody>
          <a:bodyPr wrap="square" lIns="0" tIns="0" rIns="0" bIns="0" rtlCol="0" anchor="t">
            <a:spAutoFit/>
          </a:bodyPr>
          <a:lstStyle/>
          <a:p>
            <a:pPr marL="0" lvl="0" indent="0"/>
            <a:r>
              <a:rPr lang="en-US" sz="3200" b="1" dirty="0">
                <a:solidFill>
                  <a:srgbClr val="FFFFFF"/>
                </a:solidFill>
                <a:latin typeface=" Avenir Next Arabic" panose="020B0604020202020204" charset="-78"/>
                <a:ea typeface=" Avenir Next Arabic Bold"/>
                <a:cs typeface=" Avenir Next Arabic" panose="020B0604020202020204" charset="-78"/>
                <a:sym typeface=" Avenir Next Arabic Bold"/>
              </a:rPr>
              <a:t>Scenario C</a:t>
            </a:r>
          </a:p>
        </p:txBody>
      </p:sp>
      <p:grpSp>
        <p:nvGrpSpPr>
          <p:cNvPr id="16" name="Group 16"/>
          <p:cNvGrpSpPr/>
          <p:nvPr/>
        </p:nvGrpSpPr>
        <p:grpSpPr>
          <a:xfrm>
            <a:off x="12312374" y="4980043"/>
            <a:ext cx="5245652" cy="4928593"/>
            <a:chOff x="0" y="0"/>
            <a:chExt cx="1152030" cy="1137513"/>
          </a:xfrm>
        </p:grpSpPr>
        <p:sp>
          <p:nvSpPr>
            <p:cNvPr id="17" name="Freeform 1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8" name="TextBox 18"/>
            <p:cNvSpPr txBox="1"/>
            <p:nvPr/>
          </p:nvSpPr>
          <p:spPr>
            <a:xfrm>
              <a:off x="0" y="-38100"/>
              <a:ext cx="1152030" cy="1175613"/>
            </a:xfrm>
            <a:prstGeom prst="rect">
              <a:avLst/>
            </a:prstGeom>
          </p:spPr>
          <p:txBody>
            <a:bodyPr lIns="50800" tIns="50800" rIns="50800" bIns="50800" rtlCol="0" anchor="ctr"/>
            <a:lstStyle/>
            <a:p>
              <a:pPr marL="0" lvl="0" indent="0">
                <a:lnSpc>
                  <a:spcPts val="3080"/>
                </a:lnSpc>
              </a:pPr>
              <a:endParaRPr sz="3600">
                <a:latin typeface=" Avenir Next Arabic" panose="020B0604020202020204" charset="-78"/>
                <a:cs typeface=" Avenir Next Arabic" panose="020B0604020202020204" charset="-78"/>
              </a:endParaRPr>
            </a:p>
          </p:txBody>
        </p:sp>
      </p:grpSp>
      <p:sp>
        <p:nvSpPr>
          <p:cNvPr id="19" name="TextBox 19"/>
          <p:cNvSpPr txBox="1"/>
          <p:nvPr/>
        </p:nvSpPr>
        <p:spPr>
          <a:xfrm>
            <a:off x="12500558" y="5936234"/>
            <a:ext cx="4791399" cy="3447098"/>
          </a:xfrm>
          <a:prstGeom prst="rect">
            <a:avLst/>
          </a:prstGeom>
        </p:spPr>
        <p:txBody>
          <a:bodyPr wrap="square" lIns="0" tIns="0" rIns="0" bIns="0" rtlCol="0" anchor="t">
            <a:spAutoFit/>
          </a:bodyPr>
          <a:lstStyle/>
          <a:p>
            <a:pPr marL="0" lvl="0" indent="0"/>
            <a:r>
              <a:rPr lang="en-US" sz="2800" dirty="0">
                <a:solidFill>
                  <a:srgbClr val="FFFFFF"/>
                </a:solidFill>
                <a:latin typeface=" Avenir Next Arabic" panose="020B0604020202020204" charset="-78"/>
                <a:ea typeface=" Avenir Next Arabic"/>
                <a:cs typeface=" Avenir Next Arabic" panose="020B0604020202020204" charset="-78"/>
                <a:sym typeface=" Avenir Next Arabic"/>
              </a:rPr>
              <a:t>A café providing guest network access for customers' phones and laptops — is Wi-Fi the right choice? Give a reason.</a:t>
            </a:r>
          </a:p>
          <a:p>
            <a:pPr marL="0" lvl="0" indent="0"/>
            <a:endParaRPr lang="en-US" sz="2800" dirty="0">
              <a:solidFill>
                <a:srgbClr val="FFFFFF"/>
              </a:solidFill>
              <a:latin typeface=" Avenir Next Arabic" panose="020B0604020202020204" charset="-78"/>
              <a:ea typeface=" Avenir Next Arabic"/>
              <a:cs typeface=" Avenir Next Arabic" panose="020B0604020202020204" charset="-78"/>
              <a:sym typeface=" Avenir Next Arabic"/>
            </a:endParaRPr>
          </a:p>
          <a:p>
            <a:pPr marL="0" lvl="0" indent="0"/>
            <a:r>
              <a:rPr lang="en-US" sz="2800" dirty="0">
                <a:solidFill>
                  <a:srgbClr val="FFFFFF"/>
                </a:solidFill>
                <a:latin typeface=" Avenir Next Arabic" panose="020B0604020202020204" charset="-78"/>
                <a:ea typeface=" Avenir Next Arabic"/>
                <a:cs typeface=" Avenir Next Arabic" panose="020B0604020202020204" charset="-78"/>
                <a:sym typeface=" Avenir Next Arabic"/>
              </a:rPr>
              <a:t>Remember: justify every decision!</a:t>
            </a:r>
          </a:p>
        </p:txBody>
      </p:sp>
      <p:sp>
        <p:nvSpPr>
          <p:cNvPr id="20" name="TextBox 20"/>
          <p:cNvSpPr txBox="1"/>
          <p:nvPr/>
        </p:nvSpPr>
        <p:spPr>
          <a:xfrm>
            <a:off x="12479993" y="5218092"/>
            <a:ext cx="4791399" cy="492443"/>
          </a:xfrm>
          <a:prstGeom prst="rect">
            <a:avLst/>
          </a:prstGeom>
        </p:spPr>
        <p:txBody>
          <a:bodyPr wrap="square" lIns="0" tIns="0" rIns="0" bIns="0" rtlCol="0" anchor="t">
            <a:spAutoFit/>
          </a:bodyPr>
          <a:lstStyle/>
          <a:p>
            <a:pPr marL="0" lvl="0" indent="0"/>
            <a:r>
              <a:rPr lang="en-US" sz="3200" b="1" dirty="0">
                <a:solidFill>
                  <a:srgbClr val="FFFFFF"/>
                </a:solidFill>
                <a:latin typeface=" Avenir Next Arabic" panose="020B0604020202020204" charset="-78"/>
                <a:ea typeface=" Avenir Next Arabic Bold"/>
                <a:cs typeface=" Avenir Next Arabic" panose="020B0604020202020204" charset="-78"/>
                <a:sym typeface=" Avenir Next Arabic Bold"/>
              </a:rPr>
              <a:t>Scenario D</a:t>
            </a:r>
          </a:p>
        </p:txBody>
      </p:sp>
      <p:grpSp>
        <p:nvGrpSpPr>
          <p:cNvPr id="21" name="Group 21"/>
          <p:cNvGrpSpPr/>
          <p:nvPr/>
        </p:nvGrpSpPr>
        <p:grpSpPr>
          <a:xfrm>
            <a:off x="16877923" y="9116429"/>
            <a:ext cx="745791" cy="192441"/>
            <a:chOff x="0" y="0"/>
            <a:chExt cx="829177" cy="224852"/>
          </a:xfrm>
        </p:grpSpPr>
        <p:sp>
          <p:nvSpPr>
            <p:cNvPr id="22" name="Freeform 22"/>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2">
                <a:extLst>
                  <a:ext uri="{96DAC541-7B7A-43D3-8B79-37D633B846F1}">
                    <asvg:svgBlip xmlns:asvg="http://schemas.microsoft.com/office/drawing/2016/SVG/main" r:embed="rId3"/>
                  </a:ext>
                </a:extLst>
              </a:blip>
              <a:stretch>
                <a:fillRect l="-1080246" t="-1083707" r="-18827" b="-35805"/>
              </a:stretch>
            </a:blipFill>
            <a:ln cap="sq">
              <a:noFill/>
              <a:prstDash val="solid"/>
              <a:miter/>
            </a:ln>
          </p:spPr>
        </p:sp>
        <p:sp>
          <p:nvSpPr>
            <p:cNvPr id="23" name="Freeform 23"/>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4">
                <a:extLst>
                  <a:ext uri="{96DAC541-7B7A-43D3-8B79-37D633B846F1}">
                    <asvg:svgBlip xmlns:asvg="http://schemas.microsoft.com/office/drawing/2016/SVG/main" r:embed="rId5"/>
                  </a:ext>
                </a:extLst>
              </a:blip>
              <a:stretch>
                <a:fillRect l="-16974" t="-863970" r="-835231" b="-6903"/>
              </a:stretch>
            </a:blipFill>
          </p:spPr>
        </p:sp>
        <p:sp>
          <p:nvSpPr>
            <p:cNvPr id="24" name="Freeform 24"/>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6">
                <a:extLst>
                  <a:ext uri="{96DAC541-7B7A-43D3-8B79-37D633B846F1}">
                    <asvg:svgBlip xmlns:asvg="http://schemas.microsoft.com/office/drawing/2016/SVG/main" r:embed="rId7"/>
                  </a:ext>
                </a:extLst>
              </a:blip>
              <a:stretch>
                <a:fillRect l="-16854" t="-1055502" r="-1039395" b="-34973"/>
              </a:stretch>
            </a:blipFill>
            <a:ln cap="sq">
              <a:noFill/>
              <a:prstDash val="solid"/>
              <a:miter/>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TextBox 2"/>
          <p:cNvSpPr txBox="1"/>
          <p:nvPr/>
        </p:nvSpPr>
        <p:spPr>
          <a:xfrm>
            <a:off x="1028700" y="1114425"/>
            <a:ext cx="7199881" cy="2567691"/>
          </a:xfrm>
          <a:prstGeom prst="rect">
            <a:avLst/>
          </a:prstGeom>
        </p:spPr>
        <p:txBody>
          <a:bodyPr lIns="0" tIns="0" rIns="0" bIns="0" rtlCol="0" anchor="t">
            <a:spAutoFit/>
          </a:bodyPr>
          <a:lstStyle/>
          <a:p>
            <a:pPr marL="0" lvl="0" indent="0" algn="l">
              <a:lnSpc>
                <a:spcPts val="9893"/>
              </a:lnSpc>
            </a:pPr>
            <a:r>
              <a:rPr lang="en-US" sz="8800" b="1" dirty="0">
                <a:solidFill>
                  <a:srgbClr val="FFFFFF"/>
                </a:solidFill>
                <a:latin typeface=" Avenir Next Arabic"/>
                <a:ea typeface=" Avenir Next Arabic"/>
                <a:cs typeface=" Avenir Next Arabic"/>
                <a:sym typeface=" Avenir Next Arabic"/>
              </a:rPr>
              <a:t>What is</a:t>
            </a:r>
          </a:p>
          <a:p>
            <a:pPr marL="0" lvl="0" indent="0" algn="l">
              <a:lnSpc>
                <a:spcPts val="9893"/>
              </a:lnSpc>
            </a:pPr>
            <a:r>
              <a:rPr lang="en-US" sz="8800" b="1" dirty="0">
                <a:solidFill>
                  <a:srgbClr val="FFFFFF"/>
                </a:solidFill>
                <a:latin typeface=" Avenir Next Arabic"/>
                <a:ea typeface=" Avenir Next Arabic"/>
                <a:cs typeface=" Avenir Next Arabic"/>
                <a:sym typeface=" Avenir Next Arabic"/>
              </a:rPr>
              <a:t>Bluetooth?</a:t>
            </a:r>
          </a:p>
        </p:txBody>
      </p:sp>
      <p:grpSp>
        <p:nvGrpSpPr>
          <p:cNvPr id="5" name="Group 5"/>
          <p:cNvGrpSpPr/>
          <p:nvPr/>
        </p:nvGrpSpPr>
        <p:grpSpPr>
          <a:xfrm>
            <a:off x="10418964" y="2203907"/>
            <a:ext cx="5904499" cy="5879186"/>
            <a:chOff x="0" y="0"/>
            <a:chExt cx="914761" cy="910840"/>
          </a:xfrm>
        </p:grpSpPr>
        <p:sp>
          <p:nvSpPr>
            <p:cNvPr id="6" name="Freeform 6"/>
            <p:cNvSpPr/>
            <p:nvPr/>
          </p:nvSpPr>
          <p:spPr>
            <a:xfrm>
              <a:off x="0" y="0"/>
              <a:ext cx="914761" cy="910840"/>
            </a:xfrm>
            <a:custGeom>
              <a:avLst/>
              <a:gdLst/>
              <a:ahLst/>
              <a:cxnLst/>
              <a:rect l="l" t="t" r="r" b="b"/>
              <a:pathLst>
                <a:path w="914761" h="910840">
                  <a:moveTo>
                    <a:pt x="30157" y="0"/>
                  </a:moveTo>
                  <a:lnTo>
                    <a:pt x="884604" y="0"/>
                  </a:lnTo>
                  <a:cubicBezTo>
                    <a:pt x="892602" y="0"/>
                    <a:pt x="900273" y="3177"/>
                    <a:pt x="905929" y="8833"/>
                  </a:cubicBezTo>
                  <a:cubicBezTo>
                    <a:pt x="911584" y="14488"/>
                    <a:pt x="914761" y="22159"/>
                    <a:pt x="914761" y="30157"/>
                  </a:cubicBezTo>
                  <a:lnTo>
                    <a:pt x="914761" y="880682"/>
                  </a:lnTo>
                  <a:cubicBezTo>
                    <a:pt x="914761" y="888681"/>
                    <a:pt x="911584" y="896351"/>
                    <a:pt x="905929" y="902007"/>
                  </a:cubicBezTo>
                  <a:cubicBezTo>
                    <a:pt x="900273" y="907663"/>
                    <a:pt x="892602" y="910840"/>
                    <a:pt x="884604" y="910840"/>
                  </a:cubicBezTo>
                  <a:lnTo>
                    <a:pt x="30157" y="910840"/>
                  </a:lnTo>
                  <a:cubicBezTo>
                    <a:pt x="22159" y="910840"/>
                    <a:pt x="14488" y="907663"/>
                    <a:pt x="8833" y="902007"/>
                  </a:cubicBezTo>
                  <a:cubicBezTo>
                    <a:pt x="3177" y="896351"/>
                    <a:pt x="0" y="888681"/>
                    <a:pt x="0" y="880682"/>
                  </a:cubicBezTo>
                  <a:lnTo>
                    <a:pt x="0" y="30157"/>
                  </a:lnTo>
                  <a:cubicBezTo>
                    <a:pt x="0" y="22159"/>
                    <a:pt x="3177" y="14488"/>
                    <a:pt x="8833" y="8833"/>
                  </a:cubicBezTo>
                  <a:cubicBezTo>
                    <a:pt x="14488" y="3177"/>
                    <a:pt x="22159" y="0"/>
                    <a:pt x="30157" y="0"/>
                  </a:cubicBezTo>
                  <a:close/>
                </a:path>
              </a:pathLst>
            </a:custGeom>
            <a:blipFill>
              <a:blip r:embed="rId2"/>
              <a:stretch>
                <a:fillRect l="-35" r="-35"/>
              </a:stretch>
            </a:blipFill>
          </p:spPr>
        </p:sp>
      </p:grpSp>
      <p:sp>
        <p:nvSpPr>
          <p:cNvPr id="7" name="TextBox 7"/>
          <p:cNvSpPr txBox="1"/>
          <p:nvPr/>
        </p:nvSpPr>
        <p:spPr>
          <a:xfrm>
            <a:off x="1028700" y="3834896"/>
            <a:ext cx="8442337" cy="5539978"/>
          </a:xfrm>
          <a:prstGeom prst="rect">
            <a:avLst/>
          </a:prstGeom>
        </p:spPr>
        <p:txBody>
          <a:bodyPr lIns="0" tIns="0" rIns="0" bIns="0" rtlCol="0" anchor="t">
            <a:spAutoFit/>
          </a:bodyPr>
          <a:lstStyle/>
          <a:p>
            <a:pPr marL="0" lvl="0" indent="0"/>
            <a:r>
              <a:rPr lang="en-US" sz="3600" dirty="0">
                <a:solidFill>
                  <a:srgbClr val="FFFFFF"/>
                </a:solidFill>
                <a:latin typeface=" Avenir Next Arabic"/>
                <a:ea typeface=" Avenir Next Arabic"/>
                <a:cs typeface=" Avenir Next Arabic"/>
                <a:sym typeface=" Avenir Next Arabic"/>
              </a:rPr>
              <a:t>Bluetooth is a short-range wireless communication technology used to connect nearby devices without cables.</a:t>
            </a:r>
          </a:p>
          <a:p>
            <a:pPr marL="0" lvl="0" indent="0"/>
            <a:endParaRPr lang="en-US" sz="3600" dirty="0">
              <a:solidFill>
                <a:srgbClr val="FFFFFF"/>
              </a:solidFill>
              <a:latin typeface=" Avenir Next Arabic"/>
              <a:ea typeface=" Avenir Next Arabic"/>
              <a:cs typeface=" Avenir Next Arabic"/>
              <a:sym typeface=" Avenir Next Arabic"/>
            </a:endParaRPr>
          </a:p>
          <a:p>
            <a:pPr marL="0" lvl="0" indent="0"/>
            <a:r>
              <a:rPr lang="en-US" sz="3600" dirty="0">
                <a:solidFill>
                  <a:srgbClr val="FFFFFF"/>
                </a:solidFill>
                <a:latin typeface=" Avenir Next Arabic"/>
                <a:ea typeface=" Avenir Next Arabic"/>
                <a:cs typeface=" Avenir Next Arabic"/>
                <a:sym typeface=" Avenir Next Arabic"/>
              </a:rPr>
              <a:t>Examples include: phone → earbuds, laptop → wireless mouse, phone → car audio system, tablet → keyboard. Bluetooth is used to create Personal Area Networks (PANs) — small networks of personal devices.</a:t>
            </a:r>
          </a:p>
        </p:txBody>
      </p:sp>
      <p:grpSp>
        <p:nvGrpSpPr>
          <p:cNvPr id="8" name="Group 8"/>
          <p:cNvGrpSpPr/>
          <p:nvPr/>
        </p:nvGrpSpPr>
        <p:grpSpPr>
          <a:xfrm>
            <a:off x="16637418" y="9075693"/>
            <a:ext cx="621882" cy="168639"/>
            <a:chOff x="0" y="0"/>
            <a:chExt cx="829177" cy="224852"/>
          </a:xfrm>
        </p:grpSpPr>
        <p:sp>
          <p:nvSpPr>
            <p:cNvPr id="9" name="Freeform 9"/>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3">
                <a:extLst>
                  <a:ext uri="{96DAC541-7B7A-43D3-8B79-37D633B846F1}">
                    <asvg:svgBlip xmlns:asvg="http://schemas.microsoft.com/office/drawing/2016/SVG/main" r:embed="rId4"/>
                  </a:ext>
                </a:extLst>
              </a:blip>
              <a:stretch>
                <a:fillRect l="-1080246" t="-1083707" r="-18827" b="-35805"/>
              </a:stretch>
            </a:blipFill>
            <a:ln cap="sq">
              <a:noFill/>
              <a:prstDash val="solid"/>
              <a:miter/>
            </a:ln>
          </p:spPr>
        </p:sp>
        <p:sp>
          <p:nvSpPr>
            <p:cNvPr id="10" name="Freeform 10"/>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5">
                <a:extLst>
                  <a:ext uri="{96DAC541-7B7A-43D3-8B79-37D633B846F1}">
                    <asvg:svgBlip xmlns:asvg="http://schemas.microsoft.com/office/drawing/2016/SVG/main" r:embed="rId6"/>
                  </a:ext>
                </a:extLst>
              </a:blip>
              <a:stretch>
                <a:fillRect l="-16974" t="-863970" r="-835231" b="-6903"/>
              </a:stretch>
            </a:blipFill>
          </p:spPr>
        </p:sp>
        <p:sp>
          <p:nvSpPr>
            <p:cNvPr id="11" name="Freeform 11"/>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7">
                <a:extLst>
                  <a:ext uri="{96DAC541-7B7A-43D3-8B79-37D633B846F1}">
                    <asvg:svgBlip xmlns:asvg="http://schemas.microsoft.com/office/drawing/2016/SVG/main" r:embed="rId8"/>
                  </a:ext>
                </a:extLst>
              </a:blip>
              <a:stretch>
                <a:fillRect l="-16854" t="-1055502" r="-1039395" b="-34973"/>
              </a:stretch>
            </a:blipFill>
            <a:ln cap="sq">
              <a:noFill/>
              <a:prstDash val="solid"/>
              <a:miter/>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4" name="TextBox 4"/>
          <p:cNvSpPr txBox="1"/>
          <p:nvPr/>
        </p:nvSpPr>
        <p:spPr>
          <a:xfrm>
            <a:off x="1028700" y="1114425"/>
            <a:ext cx="15430500" cy="2567691"/>
          </a:xfrm>
          <a:prstGeom prst="rect">
            <a:avLst/>
          </a:prstGeom>
        </p:spPr>
        <p:txBody>
          <a:bodyPr wrap="square" lIns="0" tIns="0" rIns="0" bIns="0" rtlCol="0" anchor="t">
            <a:spAutoFit/>
          </a:bodyPr>
          <a:lstStyle/>
          <a:p>
            <a:pPr marL="0" marR="0" lvl="0" indent="0" algn="l" defTabSz="914400" rtl="0" eaLnBrk="1" fontAlgn="auto" latinLnBrk="0" hangingPunct="1">
              <a:lnSpc>
                <a:spcPts val="9893"/>
              </a:lnSpc>
              <a:spcBef>
                <a:spcPts val="0"/>
              </a:spcBef>
              <a:spcAft>
                <a:spcPts val="0"/>
              </a:spcAft>
              <a:buClrTx/>
              <a:buSzTx/>
              <a:buFontTx/>
              <a:buNone/>
              <a:tabLst/>
              <a:defRPr/>
            </a:pPr>
            <a:r>
              <a:rPr kumimoji="0" lang="en-US" sz="8993" b="1" i="0" u="none" strike="noStrike" kern="1200" cap="none" spc="0" normalizeH="0" baseline="0" noProof="0" dirty="0">
                <a:ln>
                  <a:noFill/>
                </a:ln>
                <a:solidFill>
                  <a:srgbClr val="FFFFFF"/>
                </a:solidFill>
                <a:effectLst/>
                <a:uLnTx/>
                <a:uFillTx/>
                <a:latin typeface=" Avenir Next Arabic"/>
                <a:ea typeface=" Avenir Next Arabic"/>
                <a:cs typeface=" Avenir Next Arabic"/>
                <a:sym typeface=" Avenir Next Arabic"/>
              </a:rPr>
              <a:t>Bluetooth: Benefits &amp; Drawbacks</a:t>
            </a:r>
          </a:p>
        </p:txBody>
      </p:sp>
      <p:grpSp>
        <p:nvGrpSpPr>
          <p:cNvPr id="5" name="Group 5"/>
          <p:cNvGrpSpPr/>
          <p:nvPr/>
        </p:nvGrpSpPr>
        <p:grpSpPr>
          <a:xfrm>
            <a:off x="723900" y="3924300"/>
            <a:ext cx="8267700" cy="3012564"/>
            <a:chOff x="0" y="0"/>
            <a:chExt cx="1446625" cy="637817"/>
          </a:xfrm>
        </p:grpSpPr>
        <p:sp>
          <p:nvSpPr>
            <p:cNvPr id="6" name="Freeform 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7" name="TextBox 7"/>
            <p:cNvSpPr txBox="1"/>
            <p:nvPr/>
          </p:nvSpPr>
          <p:spPr>
            <a:xfrm>
              <a:off x="0" y="-38100"/>
              <a:ext cx="1446625" cy="675917"/>
            </a:xfrm>
            <a:prstGeom prst="rect">
              <a:avLst/>
            </a:prstGeom>
          </p:spPr>
          <p:txBody>
            <a:bodyPr lIns="50800" tIns="50800" rIns="50800" bIns="50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8"/>
          <p:cNvSpPr txBox="1"/>
          <p:nvPr/>
        </p:nvSpPr>
        <p:spPr>
          <a:xfrm>
            <a:off x="954923" y="4215958"/>
            <a:ext cx="7572215" cy="492443"/>
          </a:xfrm>
          <a:prstGeom prst="rect">
            <a:avLst/>
          </a:prstGeom>
        </p:spPr>
        <p:txBody>
          <a:bodyPr wrap="square" lIns="0" tIns="0" rIns="0" bIns="0" rtlCol="0" anchor="t">
            <a:spAutoFit/>
          </a:bodyPr>
          <a:lstStyle/>
          <a:p>
            <a:pPr lvl="0"/>
            <a:r>
              <a:rPr lang="en-US" sz="3200" b="1" dirty="0">
                <a:solidFill>
                  <a:srgbClr val="FFFFFF"/>
                </a:solidFill>
                <a:latin typeface=" Avenir Next Arabic Bold"/>
                <a:ea typeface=" Avenir Next Arabic Bold"/>
                <a:cs typeface=" Avenir Next Arabic Bold"/>
                <a:sym typeface=" Avenir Next Arabic Bold"/>
              </a:rPr>
              <a:t>Benefits of Bluetooth</a:t>
            </a:r>
          </a:p>
        </p:txBody>
      </p:sp>
      <p:sp>
        <p:nvSpPr>
          <p:cNvPr id="9" name="TextBox 9"/>
          <p:cNvSpPr txBox="1"/>
          <p:nvPr/>
        </p:nvSpPr>
        <p:spPr>
          <a:xfrm>
            <a:off x="898351" y="4907893"/>
            <a:ext cx="7572215" cy="1723549"/>
          </a:xfrm>
          <a:prstGeom prst="rect">
            <a:avLst/>
          </a:prstGeom>
        </p:spPr>
        <p:txBody>
          <a:bodyPr wrap="square" lIns="0" tIns="0" rIns="0" bIns="0" rtlCol="0" anchor="t">
            <a:spAutoFit/>
          </a:bodyPr>
          <a:lstStyle/>
          <a:p>
            <a:pPr marL="154035" lvl="1"/>
            <a:r>
              <a:rPr lang="en-GB" sz="2800" dirty="0">
                <a:solidFill>
                  <a:srgbClr val="FFFFFF"/>
                </a:solidFill>
                <a:latin typeface=" Avenir Next Arabic"/>
                <a:ea typeface=" Avenir Next Arabic"/>
                <a:cs typeface=" Avenir Next Arabic"/>
                <a:sym typeface=" Avenir Next Arabic"/>
              </a:rPr>
              <a:t>Wireless and convenient for peripherals. Low power consumption. Widely supported across modern devices. Ideal for short-range personal device connections.</a:t>
            </a:r>
          </a:p>
        </p:txBody>
      </p:sp>
      <p:grpSp>
        <p:nvGrpSpPr>
          <p:cNvPr id="10" name="Group 10"/>
          <p:cNvGrpSpPr/>
          <p:nvPr/>
        </p:nvGrpSpPr>
        <p:grpSpPr>
          <a:xfrm>
            <a:off x="663453" y="7116820"/>
            <a:ext cx="8267700" cy="3012564"/>
            <a:chOff x="0" y="0"/>
            <a:chExt cx="1446625" cy="637817"/>
          </a:xfrm>
        </p:grpSpPr>
        <p:sp>
          <p:nvSpPr>
            <p:cNvPr id="11" name="Freeform 11"/>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2" name="TextBox 12"/>
            <p:cNvSpPr txBox="1"/>
            <p:nvPr/>
          </p:nvSpPr>
          <p:spPr>
            <a:xfrm>
              <a:off x="0" y="-38100"/>
              <a:ext cx="1446625" cy="675917"/>
            </a:xfrm>
            <a:prstGeom prst="rect">
              <a:avLst/>
            </a:prstGeom>
          </p:spPr>
          <p:txBody>
            <a:bodyPr lIns="50800" tIns="50800" rIns="50800" bIns="50800" rtlCol="0" anchor="ctr"/>
            <a:lstStyle/>
            <a:p>
              <a:pPr marL="0" marR="0" lvl="0" indent="0" algn="ctr" defTabSz="914400" rtl="0" eaLnBrk="1" fontAlgn="auto" latinLnBrk="0" hangingPunct="1">
                <a:lnSpc>
                  <a:spcPts val="30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TextBox 13"/>
          <p:cNvSpPr txBox="1"/>
          <p:nvPr/>
        </p:nvSpPr>
        <p:spPr>
          <a:xfrm>
            <a:off x="894476" y="7509880"/>
            <a:ext cx="7572215" cy="492443"/>
          </a:xfrm>
          <a:prstGeom prst="rect">
            <a:avLst/>
          </a:prstGeom>
        </p:spPr>
        <p:txBody>
          <a:bodyPr wrap="square" lIns="0" tIns="0" rIns="0" bIns="0" rtlCol="0" anchor="t">
            <a:spAutoFit/>
          </a:bodyPr>
          <a:lstStyle/>
          <a:p>
            <a:pPr lvl="0"/>
            <a:r>
              <a:rPr lang="en-US" sz="3200" b="1" dirty="0">
                <a:solidFill>
                  <a:srgbClr val="FFFFFF"/>
                </a:solidFill>
                <a:latin typeface=" Avenir Next Arabic Bold"/>
                <a:ea typeface=" Avenir Next Arabic Bold"/>
                <a:cs typeface=" Avenir Next Arabic Bold"/>
                <a:sym typeface=" Avenir Next Arabic Bold"/>
              </a:rPr>
              <a:t>Drawbacks of Bluetooth</a:t>
            </a:r>
          </a:p>
        </p:txBody>
      </p:sp>
      <p:sp>
        <p:nvSpPr>
          <p:cNvPr id="14" name="TextBox 14"/>
          <p:cNvSpPr txBox="1"/>
          <p:nvPr/>
        </p:nvSpPr>
        <p:spPr>
          <a:xfrm>
            <a:off x="884144" y="8239574"/>
            <a:ext cx="7572215" cy="1723549"/>
          </a:xfrm>
          <a:prstGeom prst="rect">
            <a:avLst/>
          </a:prstGeom>
        </p:spPr>
        <p:txBody>
          <a:bodyPr wrap="square" lIns="0" tIns="0" rIns="0" bIns="0" rtlCol="0" anchor="t">
            <a:spAutoFit/>
          </a:bodyPr>
          <a:lstStyle/>
          <a:p>
            <a:pPr marL="154035" lvl="1"/>
            <a:r>
              <a:rPr lang="en-GB" sz="2800" dirty="0">
                <a:solidFill>
                  <a:srgbClr val="FFFFFF"/>
                </a:solidFill>
                <a:latin typeface=" Avenir Next Arabic"/>
                <a:ea typeface=" Avenir Next Arabic"/>
                <a:cs typeface=" Avenir Next Arabic"/>
                <a:sym typeface=" Avenir Next Arabic"/>
              </a:rPr>
              <a:t>Limited range (typically ~10m). Not suitable for large LANs. Variable performance with interference possible. Lower throughput than Wi-Fi.</a:t>
            </a:r>
          </a:p>
        </p:txBody>
      </p:sp>
      <p:grpSp>
        <p:nvGrpSpPr>
          <p:cNvPr id="15" name="Group 15"/>
          <p:cNvGrpSpPr/>
          <p:nvPr/>
        </p:nvGrpSpPr>
        <p:grpSpPr>
          <a:xfrm>
            <a:off x="9677400" y="3924300"/>
            <a:ext cx="8267700" cy="3012564"/>
            <a:chOff x="0" y="0"/>
            <a:chExt cx="1446625" cy="637817"/>
          </a:xfrm>
        </p:grpSpPr>
        <p:sp>
          <p:nvSpPr>
            <p:cNvPr id="16" name="Freeform 1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7" name="TextBox 17"/>
            <p:cNvSpPr txBox="1"/>
            <p:nvPr/>
          </p:nvSpPr>
          <p:spPr>
            <a:xfrm>
              <a:off x="0" y="-38100"/>
              <a:ext cx="1446625" cy="675917"/>
            </a:xfrm>
            <a:prstGeom prst="rect">
              <a:avLst/>
            </a:prstGeom>
          </p:spPr>
          <p:txBody>
            <a:bodyPr lIns="50800" tIns="50800" rIns="50800" bIns="50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TextBox 18"/>
          <p:cNvSpPr txBox="1"/>
          <p:nvPr/>
        </p:nvSpPr>
        <p:spPr>
          <a:xfrm>
            <a:off x="9908423" y="4215958"/>
            <a:ext cx="7572215" cy="492443"/>
          </a:xfrm>
          <a:prstGeom prst="rect">
            <a:avLst/>
          </a:prstGeom>
        </p:spPr>
        <p:txBody>
          <a:bodyPr wrap="square" lIns="0" tIns="0" rIns="0" bIns="0" rtlCol="0" anchor="t">
            <a:spAutoFit/>
          </a:bodyPr>
          <a:lstStyle/>
          <a:p>
            <a:pPr lvl="0"/>
            <a:r>
              <a:rPr lang="en-US" sz="3200" b="1" dirty="0">
                <a:solidFill>
                  <a:srgbClr val="FFFFFF"/>
                </a:solidFill>
                <a:latin typeface=" Avenir Next Arabic Bold"/>
                <a:ea typeface=" Avenir Next Arabic Bold"/>
                <a:cs typeface=" Avenir Next Arabic Bold"/>
                <a:sym typeface=" Avenir Next Arabic Bold"/>
              </a:rPr>
              <a:t>Key Exam Point</a:t>
            </a:r>
          </a:p>
        </p:txBody>
      </p:sp>
      <p:sp>
        <p:nvSpPr>
          <p:cNvPr id="19" name="TextBox 19"/>
          <p:cNvSpPr txBox="1"/>
          <p:nvPr/>
        </p:nvSpPr>
        <p:spPr>
          <a:xfrm>
            <a:off x="9907131" y="4993825"/>
            <a:ext cx="7572215" cy="1292662"/>
          </a:xfrm>
          <a:prstGeom prst="rect">
            <a:avLst/>
          </a:prstGeom>
        </p:spPr>
        <p:txBody>
          <a:bodyPr wrap="square" lIns="0" tIns="0" rIns="0" bIns="0" rtlCol="0" anchor="t">
            <a:spAutoFit/>
          </a:bodyPr>
          <a:lstStyle/>
          <a:p>
            <a:pPr lvl="0"/>
            <a:r>
              <a:rPr lang="en-GB" sz="2800" dirty="0">
                <a:solidFill>
                  <a:srgbClr val="FFFFFF"/>
                </a:solidFill>
                <a:latin typeface=" Avenir Next Arabic"/>
                <a:ea typeface=" Avenir Next Arabic"/>
                <a:cs typeface=" Avenir Next Arabic"/>
                <a:sym typeface=" Avenir Next Arabic"/>
              </a:rPr>
              <a:t>Bluetooth is best for Personal Area Networks (PAN) — short-range device pairing, not building-wide network access.</a:t>
            </a:r>
          </a:p>
        </p:txBody>
      </p:sp>
      <p:grpSp>
        <p:nvGrpSpPr>
          <p:cNvPr id="20" name="Group 20"/>
          <p:cNvGrpSpPr/>
          <p:nvPr/>
        </p:nvGrpSpPr>
        <p:grpSpPr>
          <a:xfrm>
            <a:off x="16332617" y="9162277"/>
            <a:ext cx="936075" cy="209784"/>
            <a:chOff x="0" y="0"/>
            <a:chExt cx="829177" cy="224852"/>
          </a:xfrm>
        </p:grpSpPr>
        <p:sp>
          <p:nvSpPr>
            <p:cNvPr id="21" name="Freeform 2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2">
                <a:extLst>
                  <a:ext uri="{96DAC541-7B7A-43D3-8B79-37D633B846F1}">
                    <asvg:svgBlip xmlns:asvg="http://schemas.microsoft.com/office/drawing/2016/SVG/main" r:embed="rId3"/>
                  </a:ext>
                </a:extLst>
              </a:blip>
              <a:stretch>
                <a:fillRect l="-1080246" t="-1083707" r="-18827" b="-35805"/>
              </a:stretch>
            </a:blipFill>
            <a:ln cap="sq">
              <a:noFill/>
              <a:prstDash val="solid"/>
              <a:miter/>
            </a:ln>
          </p:spPr>
        </p:sp>
        <p:sp>
          <p:nvSpPr>
            <p:cNvPr id="22" name="Freeform 2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4">
                <a:extLst>
                  <a:ext uri="{96DAC541-7B7A-43D3-8B79-37D633B846F1}">
                    <asvg:svgBlip xmlns:asvg="http://schemas.microsoft.com/office/drawing/2016/SVG/main" r:embed="rId5"/>
                  </a:ext>
                </a:extLst>
              </a:blip>
              <a:stretch>
                <a:fillRect l="-16974" t="-863970" r="-835231" b="-6903"/>
              </a:stretch>
            </a:blipFill>
          </p:spPr>
        </p:sp>
        <p:sp>
          <p:nvSpPr>
            <p:cNvPr id="23" name="Freeform 2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6">
                <a:extLst>
                  <a:ext uri="{96DAC541-7B7A-43D3-8B79-37D633B846F1}">
                    <asvg:svgBlip xmlns:asvg="http://schemas.microsoft.com/office/drawing/2016/SVG/main" r:embed="rId7"/>
                  </a:ext>
                </a:extLst>
              </a:blip>
              <a:stretch>
                <a:fillRect l="-16854" t="-1055502" r="-1039395" b="-34973"/>
              </a:stretch>
            </a:blipFill>
            <a:ln cap="sq">
              <a:noFill/>
              <a:prstDash val="solid"/>
              <a:miter/>
            </a:ln>
          </p:spPr>
        </p:sp>
      </p:grpSp>
    </p:spTree>
    <p:extLst>
      <p:ext uri="{BB962C8B-B14F-4D97-AF65-F5344CB8AC3E}">
        <p14:creationId xmlns:p14="http://schemas.microsoft.com/office/powerpoint/2010/main" val="379519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4"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4" name="TextBox 4"/>
          <p:cNvSpPr txBox="1"/>
          <p:nvPr/>
        </p:nvSpPr>
        <p:spPr>
          <a:xfrm>
            <a:off x="1028700" y="668243"/>
            <a:ext cx="14668500" cy="246221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FFFFFF"/>
                </a:solidFill>
                <a:effectLst/>
                <a:uLnTx/>
                <a:uFillTx/>
                <a:latin typeface=" Avenir Next Arabic" panose="020B0604020202020204" charset="-78"/>
                <a:ea typeface=" Avenir Next Arabic"/>
                <a:cs typeface=" Avenir Next Arabic" panose="020B0604020202020204" charset="-78"/>
                <a:sym typeface=" Avenir Next Arabic"/>
              </a:rPr>
              <a:t>Wi-Fi vs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FFFFFF"/>
                </a:solidFill>
                <a:effectLst/>
                <a:uLnTx/>
                <a:uFillTx/>
                <a:latin typeface=" Avenir Next Arabic" panose="020B0604020202020204" charset="-78"/>
                <a:ea typeface=" Avenir Next Arabic"/>
                <a:cs typeface=" Avenir Next Arabic" panose="020B0604020202020204" charset="-78"/>
                <a:sym typeface=" Avenir Next Arabic"/>
              </a:rPr>
              <a:t>Bluetooth</a:t>
            </a:r>
          </a:p>
        </p:txBody>
      </p:sp>
      <p:sp>
        <p:nvSpPr>
          <p:cNvPr id="5" name="TextBox 5"/>
          <p:cNvSpPr txBox="1"/>
          <p:nvPr/>
        </p:nvSpPr>
        <p:spPr>
          <a:xfrm>
            <a:off x="1028700" y="3373867"/>
            <a:ext cx="13906500" cy="49244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FFFFFF"/>
                </a:solidFill>
                <a:effectLst/>
                <a:uLnTx/>
                <a:uFillTx/>
                <a:latin typeface=" Avenir Next Arabic" panose="020B0604020202020204" charset="-78"/>
                <a:ea typeface=" Avenir Next Arabic"/>
                <a:cs typeface=" Avenir Next Arabic" panose="020B0604020202020204" charset="-78"/>
                <a:sym typeface=" Avenir Next Arabic"/>
              </a:rPr>
              <a:t>Comparing Wireless Technologies: Purpose, Range &amp; Throughput</a:t>
            </a:r>
          </a:p>
        </p:txBody>
      </p:sp>
      <p:grpSp>
        <p:nvGrpSpPr>
          <p:cNvPr id="6" name="Group 6"/>
          <p:cNvGrpSpPr/>
          <p:nvPr/>
        </p:nvGrpSpPr>
        <p:grpSpPr>
          <a:xfrm>
            <a:off x="1028700" y="4939307"/>
            <a:ext cx="5245652" cy="4928593"/>
            <a:chOff x="0" y="0"/>
            <a:chExt cx="1152030" cy="1137513"/>
          </a:xfrm>
        </p:grpSpPr>
        <p:sp>
          <p:nvSpPr>
            <p:cNvPr id="7" name="Freeform 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8" name="TextBox 8"/>
            <p:cNvSpPr txBox="1"/>
            <p:nvPr/>
          </p:nvSpPr>
          <p:spPr>
            <a:xfrm>
              <a:off x="0" y="-38100"/>
              <a:ext cx="1152030" cy="1175613"/>
            </a:xfrm>
            <a:prstGeom prst="rect">
              <a:avLst/>
            </a:prstGeom>
          </p:spPr>
          <p:txBody>
            <a:bodyPr lIns="50800" tIns="50800" rIns="50800" bIns="50800" rtlCol="0" anchor="ctr"/>
            <a:lstStyle/>
            <a:p>
              <a:pPr marL="0" marR="0" lvl="0" indent="0" algn="l" defTabSz="914400" rtl="0" eaLnBrk="1" fontAlgn="auto" latinLnBrk="0" hangingPunct="1">
                <a:lnSpc>
                  <a:spcPts val="308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 Avenir Next Arabic" panose="020B0604020202020204" charset="-78"/>
                <a:ea typeface="+mn-ea"/>
                <a:cs typeface=" Avenir Next Arabic" panose="020B0604020202020204" charset="-78"/>
              </a:endParaRPr>
            </a:p>
          </p:txBody>
        </p:sp>
      </p:grpSp>
      <p:sp>
        <p:nvSpPr>
          <p:cNvPr id="9" name="TextBox 9"/>
          <p:cNvSpPr txBox="1"/>
          <p:nvPr/>
        </p:nvSpPr>
        <p:spPr>
          <a:xfrm>
            <a:off x="1213125" y="5789339"/>
            <a:ext cx="4803307" cy="4308872"/>
          </a:xfrm>
          <a:prstGeom prst="rect">
            <a:avLst/>
          </a:prstGeom>
        </p:spPr>
        <p:txBody>
          <a:bodyPr wrap="square" lIns="0" tIns="0" rIns="0" bIns="0" rtlCol="0" anchor="t">
            <a:spAutoFit/>
          </a:bodyPr>
          <a:lstStyle/>
          <a:p>
            <a:pPr lvl="0"/>
            <a:r>
              <a:rPr lang="en-GB" sz="2700" dirty="0">
                <a:solidFill>
                  <a:srgbClr val="FFFFFF"/>
                </a:solidFill>
                <a:latin typeface=" Avenir Next Arabic" panose="020B0604020202020204" charset="-78"/>
                <a:ea typeface=" Avenir Next Arabic Bold"/>
                <a:cs typeface=" Avenir Next Arabic" panose="020B0604020202020204" charset="-78"/>
                <a:sym typeface=" Avenir Next Arabic Bold"/>
              </a:rPr>
              <a:t>Wi-Fi provides wireless network access over a broader coverage area. It supports higher throughput, making it suitable for laptops, tablets, and smartphones connecting to a local network or the internet. Ideal for multiple devices sharing a network connection.</a:t>
            </a:r>
          </a:p>
        </p:txBody>
      </p:sp>
      <p:sp>
        <p:nvSpPr>
          <p:cNvPr id="10" name="TextBox 10"/>
          <p:cNvSpPr txBox="1"/>
          <p:nvPr/>
        </p:nvSpPr>
        <p:spPr>
          <a:xfrm>
            <a:off x="1213125" y="5229644"/>
            <a:ext cx="4803307" cy="49244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 Avenir Next Arabic" panose="020B0604020202020204" charset="-78"/>
                <a:ea typeface=" Avenir Next Arabic Bold"/>
                <a:cs typeface=" Avenir Next Arabic" panose="020B0604020202020204" charset="-78"/>
                <a:sym typeface=" Avenir Next Arabic Bold"/>
              </a:rPr>
              <a:t>Wi-Fi</a:t>
            </a:r>
          </a:p>
        </p:txBody>
      </p:sp>
      <p:grpSp>
        <p:nvGrpSpPr>
          <p:cNvPr id="11" name="Group 11"/>
          <p:cNvGrpSpPr/>
          <p:nvPr/>
        </p:nvGrpSpPr>
        <p:grpSpPr>
          <a:xfrm>
            <a:off x="6637880" y="4970000"/>
            <a:ext cx="5245652" cy="4928593"/>
            <a:chOff x="0" y="0"/>
            <a:chExt cx="1152030" cy="1137513"/>
          </a:xfrm>
        </p:grpSpPr>
        <p:sp>
          <p:nvSpPr>
            <p:cNvPr id="12" name="Freeform 12"/>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3" name="TextBox 13"/>
            <p:cNvSpPr txBox="1"/>
            <p:nvPr/>
          </p:nvSpPr>
          <p:spPr>
            <a:xfrm>
              <a:off x="0" y="-38100"/>
              <a:ext cx="1152030" cy="1175613"/>
            </a:xfrm>
            <a:prstGeom prst="rect">
              <a:avLst/>
            </a:prstGeom>
          </p:spPr>
          <p:txBody>
            <a:bodyPr lIns="50800" tIns="50800" rIns="50800" bIns="50800" rtlCol="0" anchor="ctr"/>
            <a:lstStyle/>
            <a:p>
              <a:pPr marL="0" marR="0" lvl="0" indent="0" algn="l" defTabSz="914400" rtl="0" eaLnBrk="1" fontAlgn="auto" latinLnBrk="0" hangingPunct="1">
                <a:lnSpc>
                  <a:spcPts val="308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 Avenir Next Arabic" panose="020B0604020202020204" charset="-78"/>
                <a:ea typeface="+mn-ea"/>
                <a:cs typeface=" Avenir Next Arabic" panose="020B0604020202020204" charset="-78"/>
              </a:endParaRPr>
            </a:p>
          </p:txBody>
        </p:sp>
      </p:grpSp>
      <p:sp>
        <p:nvSpPr>
          <p:cNvPr id="14" name="TextBox 14"/>
          <p:cNvSpPr txBox="1"/>
          <p:nvPr/>
        </p:nvSpPr>
        <p:spPr>
          <a:xfrm>
            <a:off x="6819925" y="5953316"/>
            <a:ext cx="4809019" cy="3877985"/>
          </a:xfrm>
          <a:prstGeom prst="rect">
            <a:avLst/>
          </a:prstGeom>
        </p:spPr>
        <p:txBody>
          <a:bodyPr wrap="square" lIns="0" tIns="0" rIns="0" bIns="0" rtlCol="0" anchor="t">
            <a:spAutoFit/>
          </a:bodyPr>
          <a:lstStyle/>
          <a:p>
            <a:pPr lvl="0"/>
            <a:r>
              <a:rPr lang="en-GB" sz="2800" dirty="0">
                <a:solidFill>
                  <a:srgbClr val="FFFFFF"/>
                </a:solidFill>
                <a:latin typeface=" Avenir Next Arabic" panose="020B0604020202020204" charset="-78"/>
                <a:ea typeface=" Avenir Next Arabic"/>
                <a:cs typeface=" Avenir Next Arabic" panose="020B0604020202020204" charset="-78"/>
                <a:sym typeface=" Avenir Next Arabic"/>
              </a:rPr>
              <a:t>Bluetooth enables short-range communication between personal devices. Lower throughput than Wi-Fi, but ideal for peripherals such as earbuds, mice, keyboards, and smartwatches. Used to form a Personal Area Network (PAN).</a:t>
            </a:r>
          </a:p>
        </p:txBody>
      </p:sp>
      <p:sp>
        <p:nvSpPr>
          <p:cNvPr id="15" name="TextBox 15"/>
          <p:cNvSpPr txBox="1"/>
          <p:nvPr/>
        </p:nvSpPr>
        <p:spPr>
          <a:xfrm>
            <a:off x="6819925" y="5260337"/>
            <a:ext cx="4809019" cy="49244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 Avenir Next Arabic" panose="020B0604020202020204" charset="-78"/>
                <a:ea typeface=" Avenir Next Arabic Bold"/>
                <a:cs typeface=" Avenir Next Arabic" panose="020B0604020202020204" charset="-78"/>
                <a:sym typeface=" Avenir Next Arabic Bold"/>
              </a:rPr>
              <a:t>Bluetooth</a:t>
            </a:r>
          </a:p>
        </p:txBody>
      </p:sp>
      <p:grpSp>
        <p:nvGrpSpPr>
          <p:cNvPr id="16" name="Group 16"/>
          <p:cNvGrpSpPr/>
          <p:nvPr/>
        </p:nvGrpSpPr>
        <p:grpSpPr>
          <a:xfrm>
            <a:off x="12312374" y="4980043"/>
            <a:ext cx="5245652" cy="4928593"/>
            <a:chOff x="0" y="0"/>
            <a:chExt cx="1152030" cy="1137513"/>
          </a:xfrm>
        </p:grpSpPr>
        <p:sp>
          <p:nvSpPr>
            <p:cNvPr id="17" name="Freeform 1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8" name="TextBox 18"/>
            <p:cNvSpPr txBox="1"/>
            <p:nvPr/>
          </p:nvSpPr>
          <p:spPr>
            <a:xfrm>
              <a:off x="0" y="-38100"/>
              <a:ext cx="1152030" cy="1175613"/>
            </a:xfrm>
            <a:prstGeom prst="rect">
              <a:avLst/>
            </a:prstGeom>
          </p:spPr>
          <p:txBody>
            <a:bodyPr lIns="50800" tIns="50800" rIns="50800" bIns="50800" rtlCol="0" anchor="ctr"/>
            <a:lstStyle/>
            <a:p>
              <a:pPr marL="0" marR="0" lvl="0" indent="0" algn="l" defTabSz="914400" rtl="0" eaLnBrk="1" fontAlgn="auto" latinLnBrk="0" hangingPunct="1">
                <a:lnSpc>
                  <a:spcPts val="3080"/>
                </a:lnSpc>
                <a:spcBef>
                  <a:spcPts val="0"/>
                </a:spcBef>
                <a:spcAft>
                  <a:spcPts val="0"/>
                </a:spcAft>
                <a:buClrTx/>
                <a:buSzTx/>
                <a:buFontTx/>
                <a:buNone/>
                <a:tabLst/>
                <a:defRPr/>
              </a:pPr>
              <a:endParaRPr kumimoji="0" sz="3600" b="0" i="0" u="none" strike="noStrike" kern="1200" cap="none" spc="0" normalizeH="0" baseline="0" noProof="0">
                <a:ln>
                  <a:noFill/>
                </a:ln>
                <a:solidFill>
                  <a:prstClr val="black"/>
                </a:solidFill>
                <a:effectLst/>
                <a:uLnTx/>
                <a:uFillTx/>
                <a:latin typeface=" Avenir Next Arabic" panose="020B0604020202020204" charset="-78"/>
                <a:ea typeface="+mn-ea"/>
                <a:cs typeface=" Avenir Next Arabic" panose="020B0604020202020204" charset="-78"/>
              </a:endParaRPr>
            </a:p>
          </p:txBody>
        </p:sp>
      </p:grpSp>
      <p:sp>
        <p:nvSpPr>
          <p:cNvPr id="19" name="TextBox 19"/>
          <p:cNvSpPr txBox="1"/>
          <p:nvPr/>
        </p:nvSpPr>
        <p:spPr>
          <a:xfrm>
            <a:off x="12500558" y="5936234"/>
            <a:ext cx="4791399" cy="4062651"/>
          </a:xfrm>
          <a:prstGeom prst="rect">
            <a:avLst/>
          </a:prstGeom>
        </p:spPr>
        <p:txBody>
          <a:bodyPr wrap="square" lIns="0" tIns="0" rIns="0" bIns="0" rtlCol="0" anchor="t">
            <a:spAutoFit/>
          </a:bodyPr>
          <a:lstStyle/>
          <a:p>
            <a:pPr lvl="0"/>
            <a:r>
              <a:rPr lang="en-GB" sz="2400" dirty="0">
                <a:solidFill>
                  <a:srgbClr val="FFFFFF"/>
                </a:solidFill>
                <a:latin typeface=" Avenir Next Arabic" panose="020B0604020202020204" charset="-78"/>
                <a:ea typeface=" Avenir Next Arabic"/>
                <a:cs typeface=" Avenir Next Arabic" panose="020B0604020202020204" charset="-78"/>
                <a:sym typeface=" Avenir Next Arabic"/>
              </a:rPr>
              <a:t>Wireless earbuds connecting to a smartphone → Bluetooth. </a:t>
            </a:r>
          </a:p>
          <a:p>
            <a:pPr lvl="0"/>
            <a:endParaRPr lang="en-GB" sz="2400" dirty="0">
              <a:solidFill>
                <a:srgbClr val="FFFFFF"/>
              </a:solidFill>
              <a:latin typeface=" Avenir Next Arabic" panose="020B0604020202020204" charset="-78"/>
              <a:ea typeface=" Avenir Next Arabic"/>
              <a:cs typeface=" Avenir Next Arabic" panose="020B0604020202020204" charset="-78"/>
              <a:sym typeface=" Avenir Next Arabic"/>
            </a:endParaRPr>
          </a:p>
          <a:p>
            <a:pPr lvl="0"/>
            <a:r>
              <a:rPr lang="en-GB" sz="2400" dirty="0">
                <a:solidFill>
                  <a:srgbClr val="FFFFFF"/>
                </a:solidFill>
                <a:latin typeface=" Avenir Next Arabic" panose="020B0604020202020204" charset="-78"/>
                <a:ea typeface=" Avenir Next Arabic"/>
                <a:cs typeface=" Avenir Next Arabic" panose="020B0604020202020204" charset="-78"/>
                <a:sym typeface=" Avenir Next Arabic"/>
              </a:rPr>
              <a:t>Laptop connecting to the college network → Wi-Fi. </a:t>
            </a:r>
          </a:p>
          <a:p>
            <a:pPr lvl="0"/>
            <a:endParaRPr lang="en-GB" sz="2400" dirty="0">
              <a:solidFill>
                <a:srgbClr val="FFFFFF"/>
              </a:solidFill>
              <a:latin typeface=" Avenir Next Arabic" panose="020B0604020202020204" charset="-78"/>
              <a:ea typeface=" Avenir Next Arabic"/>
              <a:cs typeface=" Avenir Next Arabic" panose="020B0604020202020204" charset="-78"/>
              <a:sym typeface=" Avenir Next Arabic"/>
            </a:endParaRPr>
          </a:p>
          <a:p>
            <a:pPr lvl="0"/>
            <a:r>
              <a:rPr lang="en-GB" sz="2400" dirty="0">
                <a:solidFill>
                  <a:srgbClr val="FFFFFF"/>
                </a:solidFill>
                <a:latin typeface=" Avenir Next Arabic" panose="020B0604020202020204" charset="-78"/>
                <a:ea typeface=" Avenir Next Arabic"/>
                <a:cs typeface=" Avenir Next Arabic" panose="020B0604020202020204" charset="-78"/>
                <a:sym typeface=" Avenir Next Arabic"/>
              </a:rPr>
              <a:t>Key rule: choose based on purpose and range. </a:t>
            </a:r>
          </a:p>
          <a:p>
            <a:pPr lvl="0"/>
            <a:endParaRPr lang="en-GB" sz="2400" dirty="0">
              <a:solidFill>
                <a:srgbClr val="FFFFFF"/>
              </a:solidFill>
              <a:latin typeface=" Avenir Next Arabic" panose="020B0604020202020204" charset="-78"/>
              <a:ea typeface=" Avenir Next Arabic"/>
              <a:cs typeface=" Avenir Next Arabic" panose="020B0604020202020204" charset="-78"/>
              <a:sym typeface=" Avenir Next Arabic"/>
            </a:endParaRPr>
          </a:p>
          <a:p>
            <a:pPr lvl="0"/>
            <a:r>
              <a:rPr lang="en-GB" sz="2400" dirty="0">
                <a:solidFill>
                  <a:srgbClr val="FFFFFF"/>
                </a:solidFill>
                <a:latin typeface=" Avenir Next Arabic" panose="020B0604020202020204" charset="-78"/>
                <a:ea typeface=" Avenir Next Arabic"/>
                <a:cs typeface=" Avenir Next Arabic" panose="020B0604020202020204" charset="-78"/>
                <a:sym typeface=" Avenir Next Arabic"/>
              </a:rPr>
              <a:t>Bluetooth = personal peripherals; Wi-Fi = network access.</a:t>
            </a:r>
          </a:p>
        </p:txBody>
      </p:sp>
      <p:sp>
        <p:nvSpPr>
          <p:cNvPr id="20" name="TextBox 20"/>
          <p:cNvSpPr txBox="1"/>
          <p:nvPr/>
        </p:nvSpPr>
        <p:spPr>
          <a:xfrm>
            <a:off x="12479993" y="5218092"/>
            <a:ext cx="4791399" cy="49244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 Avenir Next Arabic" panose="020B0604020202020204" charset="-78"/>
                <a:ea typeface=" Avenir Next Arabic Bold"/>
                <a:cs typeface=" Avenir Next Arabic" panose="020B0604020202020204" charset="-78"/>
                <a:sym typeface=" Avenir Next Arabic Bold"/>
              </a:rPr>
              <a:t>Which to use?</a:t>
            </a:r>
          </a:p>
        </p:txBody>
      </p:sp>
      <p:grpSp>
        <p:nvGrpSpPr>
          <p:cNvPr id="21" name="Group 21"/>
          <p:cNvGrpSpPr/>
          <p:nvPr/>
        </p:nvGrpSpPr>
        <p:grpSpPr>
          <a:xfrm>
            <a:off x="16877923" y="9116429"/>
            <a:ext cx="745791" cy="192441"/>
            <a:chOff x="0" y="0"/>
            <a:chExt cx="829177" cy="224852"/>
          </a:xfrm>
        </p:grpSpPr>
        <p:sp>
          <p:nvSpPr>
            <p:cNvPr id="22" name="Freeform 22"/>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2">
                <a:extLst>
                  <a:ext uri="{96DAC541-7B7A-43D3-8B79-37D633B846F1}">
                    <asvg:svgBlip xmlns:asvg="http://schemas.microsoft.com/office/drawing/2016/SVG/main" r:embed="rId3"/>
                  </a:ext>
                </a:extLst>
              </a:blip>
              <a:stretch>
                <a:fillRect l="-1080246" t="-1083707" r="-18827" b="-35805"/>
              </a:stretch>
            </a:blipFill>
            <a:ln cap="sq">
              <a:noFill/>
              <a:prstDash val="solid"/>
              <a:miter/>
            </a:ln>
          </p:spPr>
        </p:sp>
        <p:sp>
          <p:nvSpPr>
            <p:cNvPr id="23" name="Freeform 23"/>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4">
                <a:extLst>
                  <a:ext uri="{96DAC541-7B7A-43D3-8B79-37D633B846F1}">
                    <asvg:svgBlip xmlns:asvg="http://schemas.microsoft.com/office/drawing/2016/SVG/main" r:embed="rId5"/>
                  </a:ext>
                </a:extLst>
              </a:blip>
              <a:stretch>
                <a:fillRect l="-16974" t="-863970" r="-835231" b="-6903"/>
              </a:stretch>
            </a:blipFill>
          </p:spPr>
        </p:sp>
        <p:sp>
          <p:nvSpPr>
            <p:cNvPr id="24" name="Freeform 24"/>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6">
                <a:extLst>
                  <a:ext uri="{96DAC541-7B7A-43D3-8B79-37D633B846F1}">
                    <asvg:svgBlip xmlns:asvg="http://schemas.microsoft.com/office/drawing/2016/SVG/main" r:embed="rId7"/>
                  </a:ext>
                </a:extLst>
              </a:blip>
              <a:stretch>
                <a:fillRect l="-16854" t="-1055502" r="-1039395" b="-34973"/>
              </a:stretch>
            </a:blipFill>
            <a:ln cap="sq">
              <a:noFill/>
              <a:prstDash val="solid"/>
              <a:miter/>
            </a:ln>
          </p:spPr>
        </p:sp>
      </p:grpSp>
    </p:spTree>
    <p:extLst>
      <p:ext uri="{BB962C8B-B14F-4D97-AF65-F5344CB8AC3E}">
        <p14:creationId xmlns:p14="http://schemas.microsoft.com/office/powerpoint/2010/main" val="1492585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4" name="TextBox 4"/>
          <p:cNvSpPr txBox="1"/>
          <p:nvPr/>
        </p:nvSpPr>
        <p:spPr>
          <a:xfrm>
            <a:off x="1028700" y="1095375"/>
            <a:ext cx="8115300" cy="1892185"/>
          </a:xfrm>
          <a:prstGeom prst="rect">
            <a:avLst/>
          </a:prstGeom>
        </p:spPr>
        <p:txBody>
          <a:bodyPr lIns="0" tIns="0" rIns="0" bIns="0" rtlCol="0" anchor="t">
            <a:spAutoFit/>
          </a:bodyPr>
          <a:lstStyle/>
          <a:p>
            <a:pPr marL="0" lvl="0" indent="0" algn="l">
              <a:lnSpc>
                <a:spcPts val="7250"/>
              </a:lnSpc>
            </a:pPr>
            <a:r>
              <a:rPr lang="en-US" sz="6600">
                <a:solidFill>
                  <a:srgbClr val="FFFFFF"/>
                </a:solidFill>
                <a:latin typeface=" Avenir Next Arabic"/>
                <a:ea typeface=" Avenir Next Arabic"/>
                <a:cs typeface=" Avenir Next Arabic"/>
                <a:sym typeface=" Avenir Next Arabic"/>
              </a:rPr>
              <a:t>Activity 3</a:t>
            </a:r>
          </a:p>
          <a:p>
            <a:pPr marL="0" lvl="0" indent="0" algn="l">
              <a:lnSpc>
                <a:spcPts val="7250"/>
              </a:lnSpc>
            </a:pPr>
            <a:r>
              <a:rPr lang="en-US" sz="6600">
                <a:solidFill>
                  <a:srgbClr val="FFFFFF"/>
                </a:solidFill>
                <a:latin typeface=" Avenir Next Arabic"/>
                <a:ea typeface=" Avenir Next Arabic"/>
                <a:cs typeface=" Avenir Next Arabic"/>
                <a:sym typeface=" Avenir Next Arabic"/>
              </a:rPr>
              <a:t>Wi-Fi or Bluetooth?</a:t>
            </a:r>
          </a:p>
        </p:txBody>
      </p:sp>
      <p:sp>
        <p:nvSpPr>
          <p:cNvPr id="5" name="TextBox 5"/>
          <p:cNvSpPr txBox="1"/>
          <p:nvPr/>
        </p:nvSpPr>
        <p:spPr>
          <a:xfrm>
            <a:off x="1028700" y="3227955"/>
            <a:ext cx="15227891" cy="1846659"/>
          </a:xfrm>
          <a:prstGeom prst="rect">
            <a:avLst/>
          </a:prstGeom>
        </p:spPr>
        <p:txBody>
          <a:bodyPr wrap="square" lIns="0" tIns="0" rIns="0" bIns="0" rtlCol="0" anchor="t">
            <a:spAutoFit/>
          </a:bodyPr>
          <a:lstStyle/>
          <a:p>
            <a:r>
              <a:rPr lang="en-US" sz="4000" dirty="0">
                <a:solidFill>
                  <a:srgbClr val="FFFFFF"/>
                </a:solidFill>
                <a:latin typeface=" Avenir Next Arabic" panose="020B0604020202020204" charset="-78"/>
                <a:ea typeface=" Avenir Next Arabic"/>
                <a:cs typeface=" Avenir Next Arabic" panose="020B0604020202020204" charset="-78"/>
                <a:sym typeface=" Avenir Next Arabic"/>
              </a:rPr>
              <a:t>Choose the most appropriate technology for each scenario. Write Wi-Fi or Bluetooth for each.</a:t>
            </a:r>
          </a:p>
          <a:p>
            <a:pPr marL="0" lvl="0" indent="0" algn="l"/>
            <a:endParaRPr lang="en-US" sz="4000" dirty="0">
              <a:solidFill>
                <a:srgbClr val="FFFFFF"/>
              </a:solidFill>
              <a:latin typeface=" Avenir Next Arabic" panose="020B0604020202020204" charset="-78"/>
              <a:ea typeface=" Avenir Next Arabic"/>
              <a:cs typeface=" Avenir Next Arabic" panose="020B0604020202020204" charset="-78"/>
              <a:sym typeface=" Avenir Next Arabic"/>
            </a:endParaRPr>
          </a:p>
        </p:txBody>
      </p:sp>
      <p:grpSp>
        <p:nvGrpSpPr>
          <p:cNvPr id="6" name="Group 6"/>
          <p:cNvGrpSpPr/>
          <p:nvPr/>
        </p:nvGrpSpPr>
        <p:grpSpPr>
          <a:xfrm>
            <a:off x="1028700" y="4939307"/>
            <a:ext cx="4788452" cy="5004793"/>
            <a:chOff x="0" y="0"/>
            <a:chExt cx="1152030" cy="1137513"/>
          </a:xfrm>
        </p:grpSpPr>
        <p:sp>
          <p:nvSpPr>
            <p:cNvPr id="7" name="Freeform 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8" name="TextBox 8"/>
            <p:cNvSpPr txBox="1"/>
            <p:nvPr/>
          </p:nvSpPr>
          <p:spPr>
            <a:xfrm>
              <a:off x="0" y="-38100"/>
              <a:ext cx="1152030" cy="1175613"/>
            </a:xfrm>
            <a:prstGeom prst="rect">
              <a:avLst/>
            </a:prstGeom>
          </p:spPr>
          <p:txBody>
            <a:bodyPr lIns="50800" tIns="50800" rIns="50800" bIns="50800" rtlCol="0" anchor="ctr"/>
            <a:lstStyle/>
            <a:p>
              <a:pPr marL="0" lvl="0" indent="0" algn="ctr"/>
              <a:endParaRPr sz="4000">
                <a:latin typeface=" Avenir Next Arabic" panose="020B0604020202020204" charset="-78"/>
                <a:cs typeface=" Avenir Next Arabic" panose="020B0604020202020204" charset="-78"/>
              </a:endParaRPr>
            </a:p>
          </p:txBody>
        </p:sp>
      </p:grpSp>
      <p:sp>
        <p:nvSpPr>
          <p:cNvPr id="9" name="TextBox 9"/>
          <p:cNvSpPr txBox="1"/>
          <p:nvPr/>
        </p:nvSpPr>
        <p:spPr>
          <a:xfrm>
            <a:off x="1203463" y="5920530"/>
            <a:ext cx="4384660" cy="3447098"/>
          </a:xfrm>
          <a:prstGeom prst="rect">
            <a:avLst/>
          </a:prstGeom>
        </p:spPr>
        <p:txBody>
          <a:bodyPr wrap="square" lIns="0" tIns="0" rIns="0" bIns="0" rtlCol="0" anchor="t">
            <a:spAutoFit/>
          </a:bodyPr>
          <a:lstStyle/>
          <a:p>
            <a:pPr marL="171750" lvl="1" algn="l"/>
            <a:r>
              <a:rPr lang="en-US" sz="3200" dirty="0">
                <a:solidFill>
                  <a:srgbClr val="FFFFFF"/>
                </a:solidFill>
                <a:latin typeface=" Avenir Next Arabic" panose="020B0604020202020204" charset="-78"/>
                <a:ea typeface=" Avenir Next Arabic Bold"/>
                <a:cs typeface=" Avenir Next Arabic" panose="020B0604020202020204" charset="-78"/>
                <a:sym typeface=" Avenir Next Arabic Bold"/>
              </a:rPr>
              <a:t>Wireless earbuds connecting to a smartphone</a:t>
            </a:r>
          </a:p>
          <a:p>
            <a:pPr marL="171750" lvl="1" algn="l"/>
            <a:endParaRPr lang="en-US" sz="3200" dirty="0">
              <a:solidFill>
                <a:srgbClr val="FFFFFF"/>
              </a:solidFill>
              <a:latin typeface=" Avenir Next Arabic" panose="020B0604020202020204" charset="-78"/>
              <a:ea typeface=" Avenir Next Arabic Bold"/>
              <a:cs typeface=" Avenir Next Arabic" panose="020B0604020202020204" charset="-78"/>
              <a:sym typeface=" Avenir Next Arabic Bold"/>
            </a:endParaRPr>
          </a:p>
          <a:p>
            <a:pPr marL="171750" lvl="1" algn="l"/>
            <a:r>
              <a:rPr lang="en-US" sz="3200" dirty="0">
                <a:solidFill>
                  <a:srgbClr val="FFFFFF"/>
                </a:solidFill>
                <a:latin typeface=" Avenir Next Arabic" panose="020B0604020202020204" charset="-78"/>
                <a:ea typeface=" Avenir Next Arabic Bold"/>
                <a:cs typeface=" Avenir Next Arabic" panose="020B0604020202020204" charset="-78"/>
                <a:sym typeface=" Avenir Next Arabic Bold"/>
              </a:rPr>
              <a:t>Laptop connecting to the college wireless network</a:t>
            </a:r>
          </a:p>
        </p:txBody>
      </p:sp>
      <p:sp>
        <p:nvSpPr>
          <p:cNvPr id="10" name="TextBox 10"/>
          <p:cNvSpPr txBox="1"/>
          <p:nvPr/>
        </p:nvSpPr>
        <p:spPr>
          <a:xfrm>
            <a:off x="1245783" y="5183942"/>
            <a:ext cx="4384660" cy="677108"/>
          </a:xfrm>
          <a:prstGeom prst="rect">
            <a:avLst/>
          </a:prstGeom>
        </p:spPr>
        <p:txBody>
          <a:bodyPr wrap="square" lIns="0" tIns="0" rIns="0" bIns="0" rtlCol="0" anchor="t">
            <a:spAutoFit/>
          </a:bodyPr>
          <a:lstStyle/>
          <a:p>
            <a:pPr marL="0" lvl="0" indent="0" algn="l"/>
            <a:r>
              <a:rPr lang="en-US" sz="4400" b="1" dirty="0">
                <a:solidFill>
                  <a:srgbClr val="FFFFFF"/>
                </a:solidFill>
                <a:latin typeface=" Avenir Next Arabic" panose="020B0604020202020204" charset="-78"/>
                <a:ea typeface=" Avenir Next Arabic Bold"/>
                <a:cs typeface=" Avenir Next Arabic" panose="020B0604020202020204" charset="-78"/>
                <a:sym typeface=" Avenir Next Arabic Bold"/>
              </a:rPr>
              <a:t>Scenarios 1–2</a:t>
            </a:r>
          </a:p>
        </p:txBody>
      </p:sp>
      <p:grpSp>
        <p:nvGrpSpPr>
          <p:cNvPr id="11" name="Group 11"/>
          <p:cNvGrpSpPr/>
          <p:nvPr/>
        </p:nvGrpSpPr>
        <p:grpSpPr>
          <a:xfrm>
            <a:off x="6412948" y="4939307"/>
            <a:ext cx="4788452" cy="5004793"/>
            <a:chOff x="0" y="0"/>
            <a:chExt cx="1152030" cy="1137513"/>
          </a:xfrm>
        </p:grpSpPr>
        <p:sp>
          <p:nvSpPr>
            <p:cNvPr id="12" name="Freeform 12"/>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3" name="TextBox 13"/>
            <p:cNvSpPr txBox="1"/>
            <p:nvPr/>
          </p:nvSpPr>
          <p:spPr>
            <a:xfrm>
              <a:off x="0" y="-38100"/>
              <a:ext cx="1152030" cy="1175613"/>
            </a:xfrm>
            <a:prstGeom prst="rect">
              <a:avLst/>
            </a:prstGeom>
          </p:spPr>
          <p:txBody>
            <a:bodyPr lIns="50800" tIns="50800" rIns="50800" bIns="50800" rtlCol="0" anchor="ctr"/>
            <a:lstStyle/>
            <a:p>
              <a:pPr marL="0" lvl="0" indent="0" algn="ctr"/>
              <a:endParaRPr sz="4000">
                <a:latin typeface=" Avenir Next Arabic" panose="020B0604020202020204" charset="-78"/>
                <a:cs typeface=" Avenir Next Arabic" panose="020B0604020202020204" charset="-78"/>
              </a:endParaRPr>
            </a:p>
          </p:txBody>
        </p:sp>
      </p:grpSp>
      <p:sp>
        <p:nvSpPr>
          <p:cNvPr id="14" name="TextBox 14"/>
          <p:cNvSpPr txBox="1"/>
          <p:nvPr/>
        </p:nvSpPr>
        <p:spPr>
          <a:xfrm>
            <a:off x="6458591" y="6121038"/>
            <a:ext cx="4389875" cy="2954655"/>
          </a:xfrm>
          <a:prstGeom prst="rect">
            <a:avLst/>
          </a:prstGeom>
        </p:spPr>
        <p:txBody>
          <a:bodyPr wrap="square" lIns="0" tIns="0" rIns="0" bIns="0" rtlCol="0" anchor="t">
            <a:spAutoFit/>
          </a:bodyPr>
          <a:lstStyle/>
          <a:p>
            <a:pPr marL="171750" lvl="1" algn="l"/>
            <a:r>
              <a:rPr lang="en-US" sz="3200" dirty="0">
                <a:solidFill>
                  <a:srgbClr val="FFFFFF"/>
                </a:solidFill>
                <a:latin typeface=" Avenir Next Arabic" panose="020B0604020202020204" charset="-78"/>
                <a:ea typeface=" Avenir Next Arabic"/>
                <a:cs typeface=" Avenir Next Arabic" panose="020B0604020202020204" charset="-78"/>
                <a:sym typeface=" Avenir Next Arabic"/>
              </a:rPr>
              <a:t>Wireless mouse connecting to a laptop</a:t>
            </a:r>
          </a:p>
          <a:p>
            <a:pPr marL="343501" lvl="1" indent="-171751" algn="l">
              <a:buAutoNum type="arabicPeriod"/>
            </a:pPr>
            <a:endParaRPr lang="en-US" sz="3200" dirty="0">
              <a:solidFill>
                <a:srgbClr val="FFFFFF"/>
              </a:solidFill>
              <a:latin typeface=" Avenir Next Arabic" panose="020B0604020202020204" charset="-78"/>
              <a:ea typeface=" Avenir Next Arabic"/>
              <a:cs typeface=" Avenir Next Arabic" panose="020B0604020202020204" charset="-78"/>
              <a:sym typeface=" Avenir Next Arabic"/>
            </a:endParaRPr>
          </a:p>
          <a:p>
            <a:pPr marL="171750" lvl="1" algn="l"/>
            <a:r>
              <a:rPr lang="en-US" sz="3200" dirty="0">
                <a:solidFill>
                  <a:srgbClr val="FFFFFF"/>
                </a:solidFill>
                <a:latin typeface=" Avenir Next Arabic" panose="020B0604020202020204" charset="-78"/>
                <a:ea typeface=" Avenir Next Arabic"/>
                <a:cs typeface=" Avenir Next Arabic" panose="020B0604020202020204" charset="-78"/>
                <a:sym typeface=" Avenir Next Arabic"/>
              </a:rPr>
              <a:t>Smartphone connecting to a home wireless network</a:t>
            </a:r>
          </a:p>
        </p:txBody>
      </p:sp>
      <p:sp>
        <p:nvSpPr>
          <p:cNvPr id="15" name="TextBox 15"/>
          <p:cNvSpPr txBox="1"/>
          <p:nvPr/>
        </p:nvSpPr>
        <p:spPr>
          <a:xfrm>
            <a:off x="6637632" y="5183942"/>
            <a:ext cx="4389875" cy="677108"/>
          </a:xfrm>
          <a:prstGeom prst="rect">
            <a:avLst/>
          </a:prstGeom>
        </p:spPr>
        <p:txBody>
          <a:bodyPr wrap="square" lIns="0" tIns="0" rIns="0" bIns="0" rtlCol="0" anchor="t">
            <a:spAutoFit/>
          </a:bodyPr>
          <a:lstStyle/>
          <a:p>
            <a:pPr marL="0" lvl="0" indent="0" algn="l"/>
            <a:r>
              <a:rPr lang="en-US" sz="4400" b="1" dirty="0">
                <a:solidFill>
                  <a:srgbClr val="FFFFFF"/>
                </a:solidFill>
                <a:latin typeface=" Avenir Next Arabic" panose="020B0604020202020204" charset="-78"/>
                <a:ea typeface=" Avenir Next Arabic Bold"/>
                <a:cs typeface=" Avenir Next Arabic" panose="020B0604020202020204" charset="-78"/>
                <a:sym typeface=" Avenir Next Arabic Bold"/>
              </a:rPr>
              <a:t>Scenarios 3–4</a:t>
            </a:r>
          </a:p>
        </p:txBody>
      </p:sp>
      <p:grpSp>
        <p:nvGrpSpPr>
          <p:cNvPr id="16" name="Group 16"/>
          <p:cNvGrpSpPr/>
          <p:nvPr/>
        </p:nvGrpSpPr>
        <p:grpSpPr>
          <a:xfrm>
            <a:off x="12071868" y="4939307"/>
            <a:ext cx="4788452" cy="5004793"/>
            <a:chOff x="0" y="0"/>
            <a:chExt cx="1152030" cy="1137513"/>
          </a:xfrm>
        </p:grpSpPr>
        <p:sp>
          <p:nvSpPr>
            <p:cNvPr id="17" name="Freeform 1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8" name="TextBox 18"/>
            <p:cNvSpPr txBox="1"/>
            <p:nvPr/>
          </p:nvSpPr>
          <p:spPr>
            <a:xfrm>
              <a:off x="0" y="-38100"/>
              <a:ext cx="1152030" cy="1175613"/>
            </a:xfrm>
            <a:prstGeom prst="rect">
              <a:avLst/>
            </a:prstGeom>
          </p:spPr>
          <p:txBody>
            <a:bodyPr lIns="50800" tIns="50800" rIns="50800" bIns="50800" rtlCol="0" anchor="ctr"/>
            <a:lstStyle/>
            <a:p>
              <a:pPr marL="0" lvl="0" indent="0" algn="ctr"/>
              <a:endParaRPr sz="4000">
                <a:latin typeface=" Avenir Next Arabic" panose="020B0604020202020204" charset="-78"/>
                <a:cs typeface=" Avenir Next Arabic" panose="020B0604020202020204" charset="-78"/>
              </a:endParaRPr>
            </a:p>
          </p:txBody>
        </p:sp>
      </p:grpSp>
      <p:sp>
        <p:nvSpPr>
          <p:cNvPr id="19" name="TextBox 19"/>
          <p:cNvSpPr txBox="1"/>
          <p:nvPr/>
        </p:nvSpPr>
        <p:spPr>
          <a:xfrm>
            <a:off x="12209646" y="6179026"/>
            <a:ext cx="4373791" cy="3447098"/>
          </a:xfrm>
          <a:prstGeom prst="rect">
            <a:avLst/>
          </a:prstGeom>
        </p:spPr>
        <p:txBody>
          <a:bodyPr wrap="square" lIns="0" tIns="0" rIns="0" bIns="0" rtlCol="0" anchor="t">
            <a:spAutoFit/>
          </a:bodyPr>
          <a:lstStyle/>
          <a:p>
            <a:pPr marL="171750" lvl="1" algn="l"/>
            <a:r>
              <a:rPr lang="en-US" sz="3200" dirty="0">
                <a:solidFill>
                  <a:srgbClr val="FFFFFF"/>
                </a:solidFill>
                <a:latin typeface=" Avenir Next Arabic" panose="020B0604020202020204" charset="-78"/>
                <a:ea typeface=" Avenir Next Arabic"/>
                <a:cs typeface=" Avenir Next Arabic" panose="020B0604020202020204" charset="-78"/>
                <a:sym typeface=" Avenir Next Arabic"/>
              </a:rPr>
              <a:t>Smartwatch communicating with a smartphone</a:t>
            </a:r>
          </a:p>
          <a:p>
            <a:pPr marL="171750" lvl="1" algn="l"/>
            <a:endParaRPr lang="en-US" sz="3200" dirty="0">
              <a:solidFill>
                <a:srgbClr val="FFFFFF"/>
              </a:solidFill>
              <a:latin typeface=" Avenir Next Arabic" panose="020B0604020202020204" charset="-78"/>
              <a:ea typeface=" Avenir Next Arabic"/>
              <a:cs typeface=" Avenir Next Arabic" panose="020B0604020202020204" charset="-78"/>
              <a:sym typeface=" Avenir Next Arabic"/>
            </a:endParaRPr>
          </a:p>
          <a:p>
            <a:pPr marL="171750" lvl="1" algn="l"/>
            <a:r>
              <a:rPr lang="en-US" sz="3200" dirty="0">
                <a:solidFill>
                  <a:srgbClr val="FFFFFF"/>
                </a:solidFill>
                <a:latin typeface=" Avenir Next Arabic" panose="020B0604020202020204" charset="-78"/>
                <a:ea typeface=" Avenir Next Arabic"/>
                <a:cs typeface=" Avenir Next Arabic" panose="020B0604020202020204" charset="-78"/>
                <a:sym typeface=" Avenir Next Arabic"/>
              </a:rPr>
              <a:t>Tablet accessing the network wirelessly</a:t>
            </a:r>
          </a:p>
          <a:p>
            <a:pPr marL="0" lvl="0" indent="0" algn="l"/>
            <a:endParaRPr lang="en-US" sz="3200" dirty="0">
              <a:solidFill>
                <a:srgbClr val="FFFFFF"/>
              </a:solidFill>
              <a:latin typeface=" Avenir Next Arabic" panose="020B0604020202020204" charset="-78"/>
              <a:ea typeface=" Avenir Next Arabic"/>
              <a:cs typeface=" Avenir Next Arabic" panose="020B0604020202020204" charset="-78"/>
              <a:sym typeface=" Avenir Next Arabic"/>
            </a:endParaRPr>
          </a:p>
        </p:txBody>
      </p:sp>
      <p:sp>
        <p:nvSpPr>
          <p:cNvPr id="20" name="TextBox 20"/>
          <p:cNvSpPr txBox="1"/>
          <p:nvPr/>
        </p:nvSpPr>
        <p:spPr>
          <a:xfrm>
            <a:off x="12261258" y="5183942"/>
            <a:ext cx="4373791" cy="677108"/>
          </a:xfrm>
          <a:prstGeom prst="rect">
            <a:avLst/>
          </a:prstGeom>
        </p:spPr>
        <p:txBody>
          <a:bodyPr wrap="square" lIns="0" tIns="0" rIns="0" bIns="0" rtlCol="0" anchor="t">
            <a:spAutoFit/>
          </a:bodyPr>
          <a:lstStyle/>
          <a:p>
            <a:pPr marL="0" lvl="0" indent="0" algn="l"/>
            <a:r>
              <a:rPr lang="en-US" sz="4400" b="1" dirty="0">
                <a:solidFill>
                  <a:srgbClr val="FFFFFF"/>
                </a:solidFill>
                <a:latin typeface=" Avenir Next Arabic" panose="020B0604020202020204" charset="-78"/>
                <a:ea typeface=" Avenir Next Arabic Bold"/>
                <a:cs typeface=" Avenir Next Arabic" panose="020B0604020202020204" charset="-78"/>
                <a:sym typeface=" Avenir Next Arabic Bold"/>
              </a:rPr>
              <a:t>Scenarios 5–6</a:t>
            </a:r>
          </a:p>
        </p:txBody>
      </p:sp>
      <p:grpSp>
        <p:nvGrpSpPr>
          <p:cNvPr id="21" name="Group 21"/>
          <p:cNvGrpSpPr/>
          <p:nvPr/>
        </p:nvGrpSpPr>
        <p:grpSpPr>
          <a:xfrm>
            <a:off x="16637418" y="9075693"/>
            <a:ext cx="680790" cy="195417"/>
            <a:chOff x="0" y="0"/>
            <a:chExt cx="829177" cy="224852"/>
          </a:xfrm>
        </p:grpSpPr>
        <p:sp>
          <p:nvSpPr>
            <p:cNvPr id="22" name="Freeform 22"/>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2">
                <a:extLst>
                  <a:ext uri="{96DAC541-7B7A-43D3-8B79-37D633B846F1}">
                    <asvg:svgBlip xmlns:asvg="http://schemas.microsoft.com/office/drawing/2016/SVG/main" r:embed="rId3"/>
                  </a:ext>
                </a:extLst>
              </a:blip>
              <a:stretch>
                <a:fillRect l="-1080246" t="-1083707" r="-18827" b="-35805"/>
              </a:stretch>
            </a:blipFill>
            <a:ln cap="sq">
              <a:noFill/>
              <a:prstDash val="solid"/>
              <a:miter/>
            </a:ln>
          </p:spPr>
        </p:sp>
        <p:sp>
          <p:nvSpPr>
            <p:cNvPr id="23" name="Freeform 23"/>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4">
                <a:extLst>
                  <a:ext uri="{96DAC541-7B7A-43D3-8B79-37D633B846F1}">
                    <asvg:svgBlip xmlns:asvg="http://schemas.microsoft.com/office/drawing/2016/SVG/main" r:embed="rId5"/>
                  </a:ext>
                </a:extLst>
              </a:blip>
              <a:stretch>
                <a:fillRect l="-16974" t="-863970" r="-835231" b="-6903"/>
              </a:stretch>
            </a:blipFill>
          </p:spPr>
        </p:sp>
        <p:sp>
          <p:nvSpPr>
            <p:cNvPr id="24" name="Freeform 24"/>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6">
                <a:extLst>
                  <a:ext uri="{96DAC541-7B7A-43D3-8B79-37D633B846F1}">
                    <asvg:svgBlip xmlns:asvg="http://schemas.microsoft.com/office/drawing/2016/SVG/main" r:embed="rId7"/>
                  </a:ext>
                </a:extLst>
              </a:blip>
              <a:stretch>
                <a:fillRect l="-16854" t="-1055502" r="-1039395" b="-34973"/>
              </a:stretch>
            </a:blipFill>
            <a:ln cap="sq">
              <a:noFill/>
              <a:prstDash val="solid"/>
              <a:miter/>
            </a:ln>
          </p:spPr>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2091100" y="1557126"/>
            <a:ext cx="5904499" cy="7172749"/>
            <a:chOff x="0" y="0"/>
            <a:chExt cx="914761" cy="1111246"/>
          </a:xfrm>
        </p:grpSpPr>
        <p:sp>
          <p:nvSpPr>
            <p:cNvPr id="5" name="Freeform 5"/>
            <p:cNvSpPr/>
            <p:nvPr/>
          </p:nvSpPr>
          <p:spPr>
            <a:xfrm>
              <a:off x="0" y="0"/>
              <a:ext cx="914761" cy="1111247"/>
            </a:xfrm>
            <a:custGeom>
              <a:avLst/>
              <a:gdLst/>
              <a:ahLst/>
              <a:cxnLst/>
              <a:rect l="l" t="t" r="r" b="b"/>
              <a:pathLst>
                <a:path w="914761" h="1111247">
                  <a:moveTo>
                    <a:pt x="30157" y="0"/>
                  </a:moveTo>
                  <a:lnTo>
                    <a:pt x="884604" y="0"/>
                  </a:lnTo>
                  <a:cubicBezTo>
                    <a:pt x="892602" y="0"/>
                    <a:pt x="900273" y="3177"/>
                    <a:pt x="905929" y="8833"/>
                  </a:cubicBezTo>
                  <a:cubicBezTo>
                    <a:pt x="911584" y="14488"/>
                    <a:pt x="914761" y="22159"/>
                    <a:pt x="914761" y="30157"/>
                  </a:cubicBezTo>
                  <a:lnTo>
                    <a:pt x="914761" y="1081089"/>
                  </a:lnTo>
                  <a:cubicBezTo>
                    <a:pt x="914761" y="1089087"/>
                    <a:pt x="911584" y="1096758"/>
                    <a:pt x="905929" y="1102414"/>
                  </a:cubicBezTo>
                  <a:cubicBezTo>
                    <a:pt x="900273" y="1108069"/>
                    <a:pt x="892602" y="1111247"/>
                    <a:pt x="884604" y="1111247"/>
                  </a:cubicBezTo>
                  <a:lnTo>
                    <a:pt x="30157" y="1111247"/>
                  </a:lnTo>
                  <a:cubicBezTo>
                    <a:pt x="22159" y="1111247"/>
                    <a:pt x="14488" y="1108069"/>
                    <a:pt x="8833" y="1102414"/>
                  </a:cubicBezTo>
                  <a:cubicBezTo>
                    <a:pt x="3177" y="1096758"/>
                    <a:pt x="0" y="1089087"/>
                    <a:pt x="0" y="1081089"/>
                  </a:cubicBezTo>
                  <a:lnTo>
                    <a:pt x="0" y="30157"/>
                  </a:lnTo>
                  <a:cubicBezTo>
                    <a:pt x="0" y="22159"/>
                    <a:pt x="3177" y="14488"/>
                    <a:pt x="8833" y="8833"/>
                  </a:cubicBezTo>
                  <a:cubicBezTo>
                    <a:pt x="14488" y="3177"/>
                    <a:pt x="22159" y="0"/>
                    <a:pt x="30157" y="0"/>
                  </a:cubicBezTo>
                  <a:close/>
                </a:path>
              </a:pathLst>
            </a:custGeom>
            <a:blipFill>
              <a:blip r:embed="rId4"/>
              <a:stretch>
                <a:fillRect l="-413" r="-413"/>
              </a:stretch>
            </a:blipFill>
          </p:spPr>
        </p:sp>
      </p:grpSp>
      <p:sp>
        <p:nvSpPr>
          <p:cNvPr id="6" name="TextBox 6"/>
          <p:cNvSpPr txBox="1"/>
          <p:nvPr/>
        </p:nvSpPr>
        <p:spPr>
          <a:xfrm>
            <a:off x="9027946" y="1085850"/>
            <a:ext cx="6881812" cy="2533977"/>
          </a:xfrm>
          <a:prstGeom prst="rect">
            <a:avLst/>
          </a:prstGeom>
        </p:spPr>
        <p:txBody>
          <a:bodyPr lIns="0" tIns="0" rIns="0" bIns="0" rtlCol="0" anchor="t">
            <a:spAutoFit/>
          </a:bodyPr>
          <a:lstStyle/>
          <a:p>
            <a:pPr marL="0" lvl="0" indent="0" algn="l">
              <a:lnSpc>
                <a:spcPts val="6628"/>
              </a:lnSpc>
            </a:pPr>
            <a:r>
              <a:rPr lang="en-US" sz="6025" u="none" strike="noStrike">
                <a:solidFill>
                  <a:srgbClr val="FFFFFF"/>
                </a:solidFill>
                <a:latin typeface=" Avenir Next Arabic"/>
                <a:ea typeface=" Avenir Next Arabic"/>
                <a:cs typeface=" Avenir Next Arabic"/>
                <a:sym typeface=" Avenir Next Arabic"/>
              </a:rPr>
              <a:t>Moving to</a:t>
            </a:r>
          </a:p>
          <a:p>
            <a:pPr marL="0" lvl="0" indent="0" algn="l">
              <a:lnSpc>
                <a:spcPts val="6628"/>
              </a:lnSpc>
            </a:pPr>
            <a:r>
              <a:rPr lang="en-US" sz="6025" u="none" strike="noStrike">
                <a:solidFill>
                  <a:srgbClr val="FFFFFF"/>
                </a:solidFill>
                <a:latin typeface=" Avenir Next Arabic"/>
                <a:ea typeface=" Avenir Next Arabic"/>
                <a:cs typeface=" Avenir Next Arabic"/>
                <a:sym typeface=" Avenir Next Arabic"/>
              </a:rPr>
              <a:t>Cabled</a:t>
            </a:r>
          </a:p>
          <a:p>
            <a:pPr marL="0" lvl="0" indent="0" algn="l">
              <a:lnSpc>
                <a:spcPts val="6628"/>
              </a:lnSpc>
            </a:pPr>
            <a:r>
              <a:rPr lang="en-US" sz="6025" u="none" strike="noStrike">
                <a:solidFill>
                  <a:srgbClr val="FFFFFF"/>
                </a:solidFill>
                <a:latin typeface=" Avenir Next Arabic"/>
                <a:ea typeface=" Avenir Next Arabic"/>
                <a:cs typeface=" Avenir Next Arabic"/>
                <a:sym typeface=" Avenir Next Arabic"/>
              </a:rPr>
              <a:t>Connections</a:t>
            </a:r>
          </a:p>
        </p:txBody>
      </p:sp>
      <p:sp>
        <p:nvSpPr>
          <p:cNvPr id="7" name="TextBox 7"/>
          <p:cNvSpPr txBox="1"/>
          <p:nvPr/>
        </p:nvSpPr>
        <p:spPr>
          <a:xfrm>
            <a:off x="9144000" y="8514080"/>
            <a:ext cx="6312396" cy="725756"/>
          </a:xfrm>
          <a:prstGeom prst="rect">
            <a:avLst/>
          </a:prstGeom>
        </p:spPr>
        <p:txBody>
          <a:bodyPr lIns="0" tIns="0" rIns="0" bIns="0" rtlCol="0" anchor="t">
            <a:spAutoFit/>
          </a:bodyPr>
          <a:lstStyle/>
          <a:p>
            <a:pPr marL="0" lvl="0" indent="0" algn="l">
              <a:lnSpc>
                <a:spcPts val="1997"/>
              </a:lnSpc>
            </a:pPr>
            <a:r>
              <a:rPr lang="en-US" sz="1426" b="1" u="none" strike="noStrike">
                <a:solidFill>
                  <a:srgbClr val="FFFFFF"/>
                </a:solidFill>
                <a:latin typeface=" Avenir Next Arabic Bold"/>
                <a:ea typeface=" Avenir Next Arabic Bold"/>
                <a:cs typeface=" Avenir Next Arabic Bold"/>
                <a:sym typeface=" Avenir Next Arabic Bold"/>
              </a:rPr>
              <a:t>We have covered Wi-Fi and Bluetooth. Now we explore cabled methods: UTP, Optical Fibre, and Coaxial — all named in the Unit 2 specification.</a:t>
            </a:r>
          </a:p>
        </p:txBody>
      </p:sp>
      <p:sp>
        <p:nvSpPr>
          <p:cNvPr id="8" name="TextBox 8"/>
          <p:cNvSpPr txBox="1"/>
          <p:nvPr/>
        </p:nvSpPr>
        <p:spPr>
          <a:xfrm>
            <a:off x="9144000" y="7912413"/>
            <a:ext cx="4664218" cy="376386"/>
          </a:xfrm>
          <a:prstGeom prst="rect">
            <a:avLst/>
          </a:prstGeom>
        </p:spPr>
        <p:txBody>
          <a:bodyPr lIns="0" tIns="0" rIns="0" bIns="0" rtlCol="0" anchor="t">
            <a:spAutoFit/>
          </a:bodyPr>
          <a:lstStyle/>
          <a:p>
            <a:pPr marL="0" lvl="0" indent="0" algn="l">
              <a:lnSpc>
                <a:spcPts val="2900"/>
              </a:lnSpc>
            </a:pPr>
            <a:r>
              <a:rPr lang="en-US" sz="2636" b="1" u="none" strike="noStrike">
                <a:solidFill>
                  <a:srgbClr val="FFFFFF"/>
                </a:solidFill>
                <a:latin typeface=" Avenir Next Arabic Bold"/>
                <a:ea typeface=" Avenir Next Arabic Bold"/>
                <a:cs typeface=" Avenir Next Arabic Bold"/>
                <a:sym typeface=" Avenir Next Arabic Bold"/>
              </a:rPr>
              <a:t>Transition: Wireless → Wired</a:t>
            </a:r>
          </a:p>
        </p:txBody>
      </p:sp>
      <p:grpSp>
        <p:nvGrpSpPr>
          <p:cNvPr id="9" name="Group 9"/>
          <p:cNvGrpSpPr/>
          <p:nvPr/>
        </p:nvGrpSpPr>
        <p:grpSpPr>
          <a:xfrm>
            <a:off x="16637418" y="9075693"/>
            <a:ext cx="621882" cy="168639"/>
            <a:chOff x="0" y="0"/>
            <a:chExt cx="829177" cy="224852"/>
          </a:xfrm>
        </p:grpSpPr>
        <p:sp>
          <p:nvSpPr>
            <p:cNvPr id="10" name="Freeform 10"/>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5">
                <a:extLst>
                  <a:ext uri="{96DAC541-7B7A-43D3-8B79-37D633B846F1}">
                    <asvg:svgBlip xmlns:asvg="http://schemas.microsoft.com/office/drawing/2016/SVG/main" r:embed="rId6"/>
                  </a:ext>
                </a:extLst>
              </a:blip>
              <a:stretch>
                <a:fillRect l="-1080246" t="-1083707" r="-18827" b="-35805"/>
              </a:stretch>
            </a:blipFill>
            <a:ln cap="sq">
              <a:noFill/>
              <a:prstDash val="solid"/>
              <a:miter/>
            </a:ln>
          </p:spPr>
        </p:sp>
        <p:sp>
          <p:nvSpPr>
            <p:cNvPr id="11" name="Freeform 11"/>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7">
                <a:extLst>
                  <a:ext uri="{96DAC541-7B7A-43D3-8B79-37D633B846F1}">
                    <asvg:svgBlip xmlns:asvg="http://schemas.microsoft.com/office/drawing/2016/SVG/main" r:embed="rId8"/>
                  </a:ext>
                </a:extLst>
              </a:blip>
              <a:stretch>
                <a:fillRect l="-16974" t="-863970" r="-835231" b="-6903"/>
              </a:stretch>
            </a:blipFill>
          </p:spPr>
        </p:sp>
        <p:sp>
          <p:nvSpPr>
            <p:cNvPr id="12" name="Freeform 12"/>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9">
                <a:extLst>
                  <a:ext uri="{96DAC541-7B7A-43D3-8B79-37D633B846F1}">
                    <asvg:svgBlip xmlns:asvg="http://schemas.microsoft.com/office/drawing/2016/SVG/main" r:embed="rId10"/>
                  </a:ext>
                </a:extLst>
              </a:blip>
              <a:stretch>
                <a:fillRect l="-16854" t="-1055502" r="-1039395" b="-34973"/>
              </a:stretch>
            </a:blipFill>
            <a:ln cap="sq">
              <a:noFill/>
              <a:prstDash val="solid"/>
              <a:miter/>
            </a:ln>
          </p:spPr>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TextBox 2"/>
          <p:cNvSpPr txBox="1"/>
          <p:nvPr/>
        </p:nvSpPr>
        <p:spPr>
          <a:xfrm>
            <a:off x="1028700" y="1114425"/>
            <a:ext cx="7199881" cy="2524045"/>
          </a:xfrm>
          <a:prstGeom prst="rect">
            <a:avLst/>
          </a:prstGeom>
        </p:spPr>
        <p:txBody>
          <a:bodyPr lIns="0" tIns="0" rIns="0" bIns="0" rtlCol="0" anchor="t">
            <a:spAutoFit/>
          </a:bodyPr>
          <a:lstStyle/>
          <a:p>
            <a:pPr marL="0" lvl="0" indent="0" algn="l">
              <a:lnSpc>
                <a:spcPts val="9893"/>
              </a:lnSpc>
            </a:pPr>
            <a:r>
              <a:rPr lang="en-US" sz="8993">
                <a:solidFill>
                  <a:srgbClr val="FFFFFF"/>
                </a:solidFill>
                <a:latin typeface=" Avenir Next Arabic"/>
                <a:ea typeface=" Avenir Next Arabic"/>
                <a:cs typeface=" Avenir Next Arabic"/>
                <a:sym typeface=" Avenir Next Arabic"/>
              </a:rPr>
              <a:t>What is</a:t>
            </a:r>
          </a:p>
          <a:p>
            <a:pPr marL="0" lvl="0" indent="0" algn="l">
              <a:lnSpc>
                <a:spcPts val="9893"/>
              </a:lnSpc>
            </a:pPr>
            <a:r>
              <a:rPr lang="en-US" sz="8993">
                <a:solidFill>
                  <a:srgbClr val="FFFFFF"/>
                </a:solidFill>
                <a:latin typeface=" Avenir Next Arabic"/>
                <a:ea typeface=" Avenir Next Arabic"/>
                <a:cs typeface=" Avenir Next Arabic"/>
                <a:sym typeface=" Avenir Next Arabic"/>
              </a:rPr>
              <a:t>UTP?</a:t>
            </a:r>
          </a:p>
        </p:txBody>
      </p:sp>
      <p:sp>
        <p:nvSpPr>
          <p:cNvPr id="3" name="Freeform 3"/>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5" name="Group 5"/>
          <p:cNvGrpSpPr/>
          <p:nvPr/>
        </p:nvGrpSpPr>
        <p:grpSpPr>
          <a:xfrm>
            <a:off x="10418964" y="2203907"/>
            <a:ext cx="5904499" cy="5879186"/>
            <a:chOff x="0" y="0"/>
            <a:chExt cx="914761" cy="910840"/>
          </a:xfrm>
        </p:grpSpPr>
        <p:sp>
          <p:nvSpPr>
            <p:cNvPr id="6" name="Freeform 6"/>
            <p:cNvSpPr/>
            <p:nvPr/>
          </p:nvSpPr>
          <p:spPr>
            <a:xfrm>
              <a:off x="0" y="0"/>
              <a:ext cx="914761" cy="910840"/>
            </a:xfrm>
            <a:custGeom>
              <a:avLst/>
              <a:gdLst/>
              <a:ahLst/>
              <a:cxnLst/>
              <a:rect l="l" t="t" r="r" b="b"/>
              <a:pathLst>
                <a:path w="914761" h="910840">
                  <a:moveTo>
                    <a:pt x="30157" y="0"/>
                  </a:moveTo>
                  <a:lnTo>
                    <a:pt x="884604" y="0"/>
                  </a:lnTo>
                  <a:cubicBezTo>
                    <a:pt x="892602" y="0"/>
                    <a:pt x="900273" y="3177"/>
                    <a:pt x="905929" y="8833"/>
                  </a:cubicBezTo>
                  <a:cubicBezTo>
                    <a:pt x="911584" y="14488"/>
                    <a:pt x="914761" y="22159"/>
                    <a:pt x="914761" y="30157"/>
                  </a:cubicBezTo>
                  <a:lnTo>
                    <a:pt x="914761" y="880682"/>
                  </a:lnTo>
                  <a:cubicBezTo>
                    <a:pt x="914761" y="888681"/>
                    <a:pt x="911584" y="896351"/>
                    <a:pt x="905929" y="902007"/>
                  </a:cubicBezTo>
                  <a:cubicBezTo>
                    <a:pt x="900273" y="907663"/>
                    <a:pt x="892602" y="910840"/>
                    <a:pt x="884604" y="910840"/>
                  </a:cubicBezTo>
                  <a:lnTo>
                    <a:pt x="30157" y="910840"/>
                  </a:lnTo>
                  <a:cubicBezTo>
                    <a:pt x="22159" y="910840"/>
                    <a:pt x="14488" y="907663"/>
                    <a:pt x="8833" y="902007"/>
                  </a:cubicBezTo>
                  <a:cubicBezTo>
                    <a:pt x="3177" y="896351"/>
                    <a:pt x="0" y="888681"/>
                    <a:pt x="0" y="880682"/>
                  </a:cubicBezTo>
                  <a:lnTo>
                    <a:pt x="0" y="30157"/>
                  </a:lnTo>
                  <a:cubicBezTo>
                    <a:pt x="0" y="22159"/>
                    <a:pt x="3177" y="14488"/>
                    <a:pt x="8833" y="8833"/>
                  </a:cubicBezTo>
                  <a:cubicBezTo>
                    <a:pt x="14488" y="3177"/>
                    <a:pt x="22159" y="0"/>
                    <a:pt x="30157" y="0"/>
                  </a:cubicBezTo>
                  <a:close/>
                </a:path>
              </a:pathLst>
            </a:custGeom>
            <a:blipFill>
              <a:blip r:embed="rId4"/>
              <a:stretch>
                <a:fillRect l="-35" r="-35"/>
              </a:stretch>
            </a:blipFill>
          </p:spPr>
        </p:sp>
      </p:grpSp>
      <p:sp>
        <p:nvSpPr>
          <p:cNvPr id="7" name="TextBox 7"/>
          <p:cNvSpPr txBox="1"/>
          <p:nvPr/>
        </p:nvSpPr>
        <p:spPr>
          <a:xfrm>
            <a:off x="1028700" y="7305675"/>
            <a:ext cx="8442337" cy="1666875"/>
          </a:xfrm>
          <a:prstGeom prst="rect">
            <a:avLst/>
          </a:prstGeom>
        </p:spPr>
        <p:txBody>
          <a:bodyPr lIns="0" tIns="0" rIns="0" bIns="0" rtlCol="0" anchor="t">
            <a:spAutoFit/>
          </a:bodyPr>
          <a:lstStyle/>
          <a:p>
            <a:pPr marL="0" lvl="0" indent="0" algn="just">
              <a:lnSpc>
                <a:spcPts val="2644"/>
              </a:lnSpc>
            </a:pPr>
            <a:r>
              <a:rPr lang="en-US" sz="2203">
                <a:solidFill>
                  <a:srgbClr val="FFFFFF"/>
                </a:solidFill>
                <a:latin typeface=" Avenir Next Arabic"/>
                <a:ea typeface=" Avenir Next Arabic"/>
                <a:cs typeface=" Avenir Next Arabic"/>
                <a:sym typeface=" Avenir Next Arabic"/>
              </a:rPr>
              <a:t>Unshielded Twisted Pair (UTP) cable contains pairs of copper wires twisted together. Twisting reduces electromagnetic interference between pairs. Commonly used for Ethernet LAN connections — e.g. desktop PC to switch, or network device to network device. Standard choice for LAN infrastructure in offices and classrooms.</a:t>
            </a:r>
          </a:p>
        </p:txBody>
      </p:sp>
      <p:grpSp>
        <p:nvGrpSpPr>
          <p:cNvPr id="8" name="Group 8"/>
          <p:cNvGrpSpPr/>
          <p:nvPr/>
        </p:nvGrpSpPr>
        <p:grpSpPr>
          <a:xfrm>
            <a:off x="16637418" y="9075693"/>
            <a:ext cx="621882" cy="168639"/>
            <a:chOff x="0" y="0"/>
            <a:chExt cx="829177" cy="224852"/>
          </a:xfrm>
        </p:grpSpPr>
        <p:sp>
          <p:nvSpPr>
            <p:cNvPr id="9" name="Freeform 9"/>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5">
                <a:extLst>
                  <a:ext uri="{96DAC541-7B7A-43D3-8B79-37D633B846F1}">
                    <asvg:svgBlip xmlns:asvg="http://schemas.microsoft.com/office/drawing/2016/SVG/main" r:embed="rId6"/>
                  </a:ext>
                </a:extLst>
              </a:blip>
              <a:stretch>
                <a:fillRect l="-1080246" t="-1083707" r="-18827" b="-35805"/>
              </a:stretch>
            </a:blipFill>
            <a:ln cap="sq">
              <a:noFill/>
              <a:prstDash val="solid"/>
              <a:miter/>
            </a:ln>
          </p:spPr>
        </p:sp>
        <p:sp>
          <p:nvSpPr>
            <p:cNvPr id="10" name="Freeform 10"/>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7">
                <a:extLst>
                  <a:ext uri="{96DAC541-7B7A-43D3-8B79-37D633B846F1}">
                    <asvg:svgBlip xmlns:asvg="http://schemas.microsoft.com/office/drawing/2016/SVG/main" r:embed="rId8"/>
                  </a:ext>
                </a:extLst>
              </a:blip>
              <a:stretch>
                <a:fillRect l="-16974" t="-863970" r="-835231" b="-6903"/>
              </a:stretch>
            </a:blipFill>
          </p:spPr>
        </p:sp>
        <p:sp>
          <p:nvSpPr>
            <p:cNvPr id="11" name="Freeform 11"/>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9">
                <a:extLst>
                  <a:ext uri="{96DAC541-7B7A-43D3-8B79-37D633B846F1}">
                    <asvg:svgBlip xmlns:asvg="http://schemas.microsoft.com/office/drawing/2016/SVG/main" r:embed="rId10"/>
                  </a:ext>
                </a:extLst>
              </a:blip>
              <a:stretch>
                <a:fillRect l="-16854" t="-1055502" r="-1039395" b="-34973"/>
              </a:stretch>
            </a:blipFill>
            <a:ln cap="sq">
              <a:noFill/>
              <a:prstDash val="solid"/>
              <a:miter/>
            </a:ln>
          </p:spPr>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028700" y="1114425"/>
            <a:ext cx="11201400" cy="2524045"/>
          </a:xfrm>
          <a:prstGeom prst="rect">
            <a:avLst/>
          </a:prstGeom>
        </p:spPr>
        <p:txBody>
          <a:bodyPr lIns="0" tIns="0" rIns="0" bIns="0" rtlCol="0" anchor="t">
            <a:spAutoFit/>
          </a:bodyPr>
          <a:lstStyle/>
          <a:p>
            <a:pPr marL="0" lvl="0" indent="0" algn="l">
              <a:lnSpc>
                <a:spcPts val="9893"/>
              </a:lnSpc>
            </a:pPr>
            <a:r>
              <a:rPr lang="en-US" sz="8993">
                <a:solidFill>
                  <a:srgbClr val="FFFFFF"/>
                </a:solidFill>
                <a:latin typeface=" Avenir Next Arabic"/>
                <a:ea typeface=" Avenir Next Arabic"/>
                <a:cs typeface=" Avenir Next Arabic"/>
                <a:sym typeface=" Avenir Next Arabic"/>
              </a:rPr>
              <a:t>UTP Cable: Benefits &amp; Drawbacks</a:t>
            </a:r>
          </a:p>
        </p:txBody>
      </p:sp>
      <p:grpSp>
        <p:nvGrpSpPr>
          <p:cNvPr id="5" name="Group 5"/>
          <p:cNvGrpSpPr/>
          <p:nvPr/>
        </p:nvGrpSpPr>
        <p:grpSpPr>
          <a:xfrm>
            <a:off x="1028700" y="3837716"/>
            <a:ext cx="5492653" cy="2421711"/>
            <a:chOff x="0" y="0"/>
            <a:chExt cx="1446625" cy="637817"/>
          </a:xfrm>
        </p:grpSpPr>
        <p:sp>
          <p:nvSpPr>
            <p:cNvPr id="6" name="Freeform 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7" name="TextBox 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8" name="TextBox 8"/>
          <p:cNvSpPr txBox="1"/>
          <p:nvPr/>
        </p:nvSpPr>
        <p:spPr>
          <a:xfrm>
            <a:off x="1259723" y="4129375"/>
            <a:ext cx="5030607" cy="438150"/>
          </a:xfrm>
          <a:prstGeom prst="rect">
            <a:avLst/>
          </a:prstGeom>
        </p:spPr>
        <p:txBody>
          <a:bodyPr lIns="0" tIns="0" rIns="0" bIns="0" rtlCol="0" anchor="t">
            <a:spAutoFit/>
          </a:bodyPr>
          <a:lstStyle/>
          <a:p>
            <a:pPr marL="0" lvl="0" indent="0" algn="l">
              <a:lnSpc>
                <a:spcPts val="3300"/>
              </a:lnSpc>
            </a:pPr>
            <a:r>
              <a:rPr lang="en-US" sz="3000" b="1">
                <a:solidFill>
                  <a:srgbClr val="FFFFFF"/>
                </a:solidFill>
                <a:latin typeface=" Avenir Next Arabic Bold"/>
                <a:ea typeface=" Avenir Next Arabic Bold"/>
                <a:cs typeface=" Avenir Next Arabic Bold"/>
                <a:sym typeface=" Avenir Next Arabic Bold"/>
              </a:rPr>
              <a:t>Benefits of UTP</a:t>
            </a:r>
          </a:p>
        </p:txBody>
      </p:sp>
      <p:sp>
        <p:nvSpPr>
          <p:cNvPr id="9" name="TextBox 9"/>
          <p:cNvSpPr txBox="1"/>
          <p:nvPr/>
        </p:nvSpPr>
        <p:spPr>
          <a:xfrm>
            <a:off x="1259723" y="5242598"/>
            <a:ext cx="5030607" cy="617220"/>
          </a:xfrm>
          <a:prstGeom prst="rect">
            <a:avLst/>
          </a:prstGeom>
        </p:spPr>
        <p:txBody>
          <a:bodyPr lIns="0" tIns="0" rIns="0" bIns="0" rtlCol="0" anchor="t">
            <a:spAutoFit/>
          </a:bodyPr>
          <a:lstStyle/>
          <a:p>
            <a:pPr marL="0" lvl="0" indent="0" algn="just">
              <a:lnSpc>
                <a:spcPts val="1679"/>
              </a:lnSpc>
            </a:pPr>
            <a:r>
              <a:rPr lang="en-US" sz="1200">
                <a:solidFill>
                  <a:srgbClr val="FFFFFF"/>
                </a:solidFill>
                <a:latin typeface=" Avenir Next Arabic"/>
                <a:ea typeface=" Avenir Next Arabic"/>
                <a:cs typeface=" Avenir Next Arabic"/>
                <a:sym typeface=" Avenir Next Arabic"/>
              </a:rPr>
              <a:t>Common and widely available. Inexpensive compared to other cable types. Easy to install — no specialist tools needed. Suitable for offices and classrooms. Standard choice for Ethernet LAN connections.</a:t>
            </a:r>
          </a:p>
        </p:txBody>
      </p:sp>
      <p:grpSp>
        <p:nvGrpSpPr>
          <p:cNvPr id="10" name="Group 10"/>
          <p:cNvGrpSpPr/>
          <p:nvPr/>
        </p:nvGrpSpPr>
        <p:grpSpPr>
          <a:xfrm>
            <a:off x="1028700" y="6702936"/>
            <a:ext cx="5492653" cy="2421711"/>
            <a:chOff x="0" y="0"/>
            <a:chExt cx="1446625" cy="637817"/>
          </a:xfrm>
        </p:grpSpPr>
        <p:sp>
          <p:nvSpPr>
            <p:cNvPr id="11" name="Freeform 11"/>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2" name="TextBox 12"/>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3" name="TextBox 13"/>
          <p:cNvSpPr txBox="1"/>
          <p:nvPr/>
        </p:nvSpPr>
        <p:spPr>
          <a:xfrm>
            <a:off x="1259723" y="6994595"/>
            <a:ext cx="5030607" cy="438150"/>
          </a:xfrm>
          <a:prstGeom prst="rect">
            <a:avLst/>
          </a:prstGeom>
        </p:spPr>
        <p:txBody>
          <a:bodyPr lIns="0" tIns="0" rIns="0" bIns="0" rtlCol="0" anchor="t">
            <a:spAutoFit/>
          </a:bodyPr>
          <a:lstStyle/>
          <a:p>
            <a:pPr marL="0" lvl="0" indent="0" algn="l">
              <a:lnSpc>
                <a:spcPts val="3300"/>
              </a:lnSpc>
            </a:pPr>
            <a:r>
              <a:rPr lang="en-US" sz="3000" b="1">
                <a:solidFill>
                  <a:srgbClr val="FFFFFF"/>
                </a:solidFill>
                <a:latin typeface=" Avenir Next Arabic Bold"/>
                <a:ea typeface=" Avenir Next Arabic Bold"/>
                <a:cs typeface=" Avenir Next Arabic Bold"/>
                <a:sym typeface=" Avenir Next Arabic Bold"/>
              </a:rPr>
              <a:t>Exam Tip — User &amp; Purpose</a:t>
            </a:r>
          </a:p>
        </p:txBody>
      </p:sp>
      <p:sp>
        <p:nvSpPr>
          <p:cNvPr id="14" name="TextBox 14"/>
          <p:cNvSpPr txBox="1"/>
          <p:nvPr/>
        </p:nvSpPr>
        <p:spPr>
          <a:xfrm>
            <a:off x="1259723" y="8107817"/>
            <a:ext cx="5030607" cy="617220"/>
          </a:xfrm>
          <a:prstGeom prst="rect">
            <a:avLst/>
          </a:prstGeom>
        </p:spPr>
        <p:txBody>
          <a:bodyPr lIns="0" tIns="0" rIns="0" bIns="0" rtlCol="0" anchor="t">
            <a:spAutoFit/>
          </a:bodyPr>
          <a:lstStyle/>
          <a:p>
            <a:pPr marL="0" lvl="0" indent="0" algn="just">
              <a:lnSpc>
                <a:spcPts val="1679"/>
              </a:lnSpc>
            </a:pPr>
            <a:r>
              <a:rPr lang="en-US" sz="1200">
                <a:solidFill>
                  <a:srgbClr val="FFFFFF"/>
                </a:solidFill>
                <a:latin typeface=" Avenir Next Arabic"/>
                <a:ea typeface=" Avenir Next Arabic"/>
                <a:cs typeface=" Avenir Next Arabic"/>
                <a:sym typeface=" Avenir Next Arabic"/>
              </a:rPr>
              <a:t>UTP is suitable for fixed desktop PCs in a computer room because it is inexpensive, easy to install, and provides reliable wired Ethernet connections within a building. Always link your answer to the scenario.</a:t>
            </a:r>
          </a:p>
        </p:txBody>
      </p:sp>
      <p:grpSp>
        <p:nvGrpSpPr>
          <p:cNvPr id="15" name="Group 15"/>
          <p:cNvGrpSpPr/>
          <p:nvPr/>
        </p:nvGrpSpPr>
        <p:grpSpPr>
          <a:xfrm>
            <a:off x="7197610" y="3837716"/>
            <a:ext cx="5492653" cy="2421711"/>
            <a:chOff x="0" y="0"/>
            <a:chExt cx="1446625" cy="637817"/>
          </a:xfrm>
        </p:grpSpPr>
        <p:sp>
          <p:nvSpPr>
            <p:cNvPr id="16" name="Freeform 1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7" name="TextBox 1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8" name="TextBox 18"/>
          <p:cNvSpPr txBox="1"/>
          <p:nvPr/>
        </p:nvSpPr>
        <p:spPr>
          <a:xfrm>
            <a:off x="7428633" y="4129375"/>
            <a:ext cx="5030607" cy="438150"/>
          </a:xfrm>
          <a:prstGeom prst="rect">
            <a:avLst/>
          </a:prstGeom>
        </p:spPr>
        <p:txBody>
          <a:bodyPr lIns="0" tIns="0" rIns="0" bIns="0" rtlCol="0" anchor="t">
            <a:spAutoFit/>
          </a:bodyPr>
          <a:lstStyle/>
          <a:p>
            <a:pPr marL="0" lvl="0" indent="0" algn="l">
              <a:lnSpc>
                <a:spcPts val="3300"/>
              </a:lnSpc>
            </a:pPr>
            <a:r>
              <a:rPr lang="en-US" sz="3000" b="1">
                <a:solidFill>
                  <a:srgbClr val="FFFFFF"/>
                </a:solidFill>
                <a:latin typeface=" Avenir Next Arabic Bold"/>
                <a:ea typeface=" Avenir Next Arabic Bold"/>
                <a:cs typeface=" Avenir Next Arabic Bold"/>
                <a:sym typeface=" Avenir Next Arabic Bold"/>
              </a:rPr>
              <a:t>Drawbacks of UTP</a:t>
            </a:r>
          </a:p>
        </p:txBody>
      </p:sp>
      <p:sp>
        <p:nvSpPr>
          <p:cNvPr id="19" name="TextBox 19"/>
          <p:cNvSpPr txBox="1"/>
          <p:nvPr/>
        </p:nvSpPr>
        <p:spPr>
          <a:xfrm>
            <a:off x="7428633" y="5242598"/>
            <a:ext cx="5030607" cy="826770"/>
          </a:xfrm>
          <a:prstGeom prst="rect">
            <a:avLst/>
          </a:prstGeom>
        </p:spPr>
        <p:txBody>
          <a:bodyPr lIns="0" tIns="0" rIns="0" bIns="0" rtlCol="0" anchor="t">
            <a:spAutoFit/>
          </a:bodyPr>
          <a:lstStyle/>
          <a:p>
            <a:pPr marL="0" lvl="0" indent="0" algn="just">
              <a:lnSpc>
                <a:spcPts val="1679"/>
              </a:lnSpc>
            </a:pPr>
            <a:r>
              <a:rPr lang="en-US" sz="1200">
                <a:solidFill>
                  <a:srgbClr val="FFFFFF"/>
                </a:solidFill>
                <a:latin typeface=" Avenir Next Arabic"/>
                <a:ea typeface=" Avenir Next Arabic"/>
                <a:cs typeface=" Avenir Next Arabic"/>
                <a:sym typeface=" Avenir Next Arabic"/>
              </a:rPr>
              <a:t>Distance limits — signal degrades over long runs. Susceptible to electromagnetic interference (EMI). Not ideal for long-distance backbone connections. Less suitable where high bandwidth over distance is needed.</a:t>
            </a:r>
          </a:p>
        </p:txBody>
      </p:sp>
      <p:grpSp>
        <p:nvGrpSpPr>
          <p:cNvPr id="20" name="Group 20"/>
          <p:cNvGrpSpPr/>
          <p:nvPr/>
        </p:nvGrpSpPr>
        <p:grpSpPr>
          <a:xfrm>
            <a:off x="16637418" y="9075693"/>
            <a:ext cx="621882" cy="168639"/>
            <a:chOff x="0" y="0"/>
            <a:chExt cx="829177" cy="224852"/>
          </a:xfrm>
        </p:grpSpPr>
        <p:sp>
          <p:nvSpPr>
            <p:cNvPr id="21" name="Freeform 2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4">
                <a:extLst>
                  <a:ext uri="{96DAC541-7B7A-43D3-8B79-37D633B846F1}">
                    <asvg:svgBlip xmlns:asvg="http://schemas.microsoft.com/office/drawing/2016/SVG/main" r:embed="rId5"/>
                  </a:ext>
                </a:extLst>
              </a:blip>
              <a:stretch>
                <a:fillRect l="-1080246" t="-1083707" r="-18827" b="-35805"/>
              </a:stretch>
            </a:blipFill>
            <a:ln cap="sq">
              <a:noFill/>
              <a:prstDash val="solid"/>
              <a:miter/>
            </a:ln>
          </p:spPr>
        </p:sp>
        <p:sp>
          <p:nvSpPr>
            <p:cNvPr id="22" name="Freeform 2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6">
                <a:extLst>
                  <a:ext uri="{96DAC541-7B7A-43D3-8B79-37D633B846F1}">
                    <asvg:svgBlip xmlns:asvg="http://schemas.microsoft.com/office/drawing/2016/SVG/main" r:embed="rId7"/>
                  </a:ext>
                </a:extLst>
              </a:blip>
              <a:stretch>
                <a:fillRect l="-16974" t="-863970" r="-835231" b="-6903"/>
              </a:stretch>
            </a:blipFill>
          </p:spPr>
        </p:sp>
        <p:sp>
          <p:nvSpPr>
            <p:cNvPr id="23" name="Freeform 2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8">
                <a:extLst>
                  <a:ext uri="{96DAC541-7B7A-43D3-8B79-37D633B846F1}">
                    <asvg:svgBlip xmlns:asvg="http://schemas.microsoft.com/office/drawing/2016/SVG/main" r:embed="rId9"/>
                  </a:ext>
                </a:extLst>
              </a:blip>
              <a:stretch>
                <a:fillRect l="-16854" t="-1055502" r="-1039395" b="-34973"/>
              </a:stretch>
            </a:blipFill>
            <a:ln cap="sq">
              <a:noFill/>
              <a:prstDash val="solid"/>
              <a:miter/>
            </a:ln>
          </p:spPr>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TextBox 2"/>
          <p:cNvSpPr txBox="1"/>
          <p:nvPr/>
        </p:nvSpPr>
        <p:spPr>
          <a:xfrm>
            <a:off x="1028700" y="1085850"/>
            <a:ext cx="7199881" cy="2533977"/>
          </a:xfrm>
          <a:prstGeom prst="rect">
            <a:avLst/>
          </a:prstGeom>
        </p:spPr>
        <p:txBody>
          <a:bodyPr lIns="0" tIns="0" rIns="0" bIns="0" rtlCol="0" anchor="t">
            <a:spAutoFit/>
          </a:bodyPr>
          <a:lstStyle/>
          <a:p>
            <a:pPr marL="0" lvl="0" indent="0" algn="l">
              <a:lnSpc>
                <a:spcPts val="6628"/>
              </a:lnSpc>
            </a:pPr>
            <a:r>
              <a:rPr lang="en-US" sz="6025">
                <a:solidFill>
                  <a:srgbClr val="FFFFFF"/>
                </a:solidFill>
                <a:latin typeface=" Avenir Next Arabic"/>
                <a:ea typeface=" Avenir Next Arabic"/>
                <a:cs typeface=" Avenir Next Arabic"/>
                <a:sym typeface=" Avenir Next Arabic"/>
              </a:rPr>
              <a:t>What is</a:t>
            </a:r>
          </a:p>
          <a:p>
            <a:pPr marL="0" lvl="0" indent="0" algn="l">
              <a:lnSpc>
                <a:spcPts val="6628"/>
              </a:lnSpc>
            </a:pPr>
            <a:r>
              <a:rPr lang="en-US" sz="6025">
                <a:solidFill>
                  <a:srgbClr val="FFFFFF"/>
                </a:solidFill>
                <a:latin typeface=" Avenir Next Arabic"/>
                <a:ea typeface=" Avenir Next Arabic"/>
                <a:cs typeface=" Avenir Next Arabic"/>
                <a:sym typeface=" Avenir Next Arabic"/>
              </a:rPr>
              <a:t>Optical</a:t>
            </a:r>
          </a:p>
          <a:p>
            <a:pPr marL="0" lvl="0" indent="0" algn="l">
              <a:lnSpc>
                <a:spcPts val="6628"/>
              </a:lnSpc>
            </a:pPr>
            <a:r>
              <a:rPr lang="en-US" sz="6025">
                <a:solidFill>
                  <a:srgbClr val="FFFFFF"/>
                </a:solidFill>
                <a:latin typeface=" Avenir Next Arabic"/>
                <a:ea typeface=" Avenir Next Arabic"/>
                <a:cs typeface=" Avenir Next Arabic"/>
                <a:sym typeface=" Avenir Next Arabic"/>
              </a:rPr>
              <a:t>Fibre?</a:t>
            </a:r>
          </a:p>
        </p:txBody>
      </p:sp>
      <p:sp>
        <p:nvSpPr>
          <p:cNvPr id="3" name="Freeform 3"/>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5" name="Group 5"/>
          <p:cNvGrpSpPr/>
          <p:nvPr/>
        </p:nvGrpSpPr>
        <p:grpSpPr>
          <a:xfrm>
            <a:off x="10418964" y="2203907"/>
            <a:ext cx="5904499" cy="5879186"/>
            <a:chOff x="0" y="0"/>
            <a:chExt cx="914761" cy="910840"/>
          </a:xfrm>
        </p:grpSpPr>
        <p:sp>
          <p:nvSpPr>
            <p:cNvPr id="6" name="Freeform 6"/>
            <p:cNvSpPr/>
            <p:nvPr/>
          </p:nvSpPr>
          <p:spPr>
            <a:xfrm>
              <a:off x="0" y="0"/>
              <a:ext cx="914761" cy="910840"/>
            </a:xfrm>
            <a:custGeom>
              <a:avLst/>
              <a:gdLst/>
              <a:ahLst/>
              <a:cxnLst/>
              <a:rect l="l" t="t" r="r" b="b"/>
              <a:pathLst>
                <a:path w="914761" h="910840">
                  <a:moveTo>
                    <a:pt x="30157" y="0"/>
                  </a:moveTo>
                  <a:lnTo>
                    <a:pt x="884604" y="0"/>
                  </a:lnTo>
                  <a:cubicBezTo>
                    <a:pt x="892602" y="0"/>
                    <a:pt x="900273" y="3177"/>
                    <a:pt x="905929" y="8833"/>
                  </a:cubicBezTo>
                  <a:cubicBezTo>
                    <a:pt x="911584" y="14488"/>
                    <a:pt x="914761" y="22159"/>
                    <a:pt x="914761" y="30157"/>
                  </a:cubicBezTo>
                  <a:lnTo>
                    <a:pt x="914761" y="880682"/>
                  </a:lnTo>
                  <a:cubicBezTo>
                    <a:pt x="914761" y="888681"/>
                    <a:pt x="911584" y="896351"/>
                    <a:pt x="905929" y="902007"/>
                  </a:cubicBezTo>
                  <a:cubicBezTo>
                    <a:pt x="900273" y="907663"/>
                    <a:pt x="892602" y="910840"/>
                    <a:pt x="884604" y="910840"/>
                  </a:cubicBezTo>
                  <a:lnTo>
                    <a:pt x="30157" y="910840"/>
                  </a:lnTo>
                  <a:cubicBezTo>
                    <a:pt x="22159" y="910840"/>
                    <a:pt x="14488" y="907663"/>
                    <a:pt x="8833" y="902007"/>
                  </a:cubicBezTo>
                  <a:cubicBezTo>
                    <a:pt x="3177" y="896351"/>
                    <a:pt x="0" y="888681"/>
                    <a:pt x="0" y="880682"/>
                  </a:cubicBezTo>
                  <a:lnTo>
                    <a:pt x="0" y="30157"/>
                  </a:lnTo>
                  <a:cubicBezTo>
                    <a:pt x="0" y="22159"/>
                    <a:pt x="3177" y="14488"/>
                    <a:pt x="8833" y="8833"/>
                  </a:cubicBezTo>
                  <a:cubicBezTo>
                    <a:pt x="14488" y="3177"/>
                    <a:pt x="22159" y="0"/>
                    <a:pt x="30157" y="0"/>
                  </a:cubicBezTo>
                  <a:close/>
                </a:path>
              </a:pathLst>
            </a:custGeom>
            <a:blipFill>
              <a:blip r:embed="rId4"/>
              <a:stretch>
                <a:fillRect l="-35" r="-35"/>
              </a:stretch>
            </a:blipFill>
          </p:spPr>
        </p:sp>
      </p:grpSp>
      <p:sp>
        <p:nvSpPr>
          <p:cNvPr id="7" name="TextBox 7"/>
          <p:cNvSpPr txBox="1"/>
          <p:nvPr/>
        </p:nvSpPr>
        <p:spPr>
          <a:xfrm>
            <a:off x="1028700" y="7305675"/>
            <a:ext cx="8442337" cy="1885950"/>
          </a:xfrm>
          <a:prstGeom prst="rect">
            <a:avLst/>
          </a:prstGeom>
        </p:spPr>
        <p:txBody>
          <a:bodyPr lIns="0" tIns="0" rIns="0" bIns="0" rtlCol="0" anchor="t">
            <a:spAutoFit/>
          </a:bodyPr>
          <a:lstStyle/>
          <a:p>
            <a:pPr marL="0" lvl="0" indent="0" algn="just">
              <a:lnSpc>
                <a:spcPts val="2480"/>
              </a:lnSpc>
            </a:pPr>
            <a:r>
              <a:rPr lang="en-US" sz="2067">
                <a:solidFill>
                  <a:srgbClr val="FFFFFF"/>
                </a:solidFill>
                <a:latin typeface=" Avenir Next Arabic"/>
                <a:ea typeface=" Avenir Next Arabic"/>
                <a:cs typeface=" Avenir Next Arabic"/>
                <a:sym typeface=" Avenir Next Arabic"/>
              </a:rPr>
              <a:t>Optical fibre cables carry data as pulses of light through thin glass or plastic fibres — not as electrical signals like copper cables. This allows for very high bandwidth, enabling large amounts of data to be transferred at high speed. Optical fibre is effective over long distances and is immune to electromagnetic interference (EMI), making it ideal for high-capacity links between buildings or across wide areas.</a:t>
            </a:r>
          </a:p>
        </p:txBody>
      </p:sp>
      <p:grpSp>
        <p:nvGrpSpPr>
          <p:cNvPr id="8" name="Group 8"/>
          <p:cNvGrpSpPr/>
          <p:nvPr/>
        </p:nvGrpSpPr>
        <p:grpSpPr>
          <a:xfrm>
            <a:off x="16637418" y="9075693"/>
            <a:ext cx="621882" cy="168639"/>
            <a:chOff x="0" y="0"/>
            <a:chExt cx="829177" cy="224852"/>
          </a:xfrm>
        </p:grpSpPr>
        <p:sp>
          <p:nvSpPr>
            <p:cNvPr id="9" name="Freeform 9"/>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5">
                <a:extLst>
                  <a:ext uri="{96DAC541-7B7A-43D3-8B79-37D633B846F1}">
                    <asvg:svgBlip xmlns:asvg="http://schemas.microsoft.com/office/drawing/2016/SVG/main" r:embed="rId6"/>
                  </a:ext>
                </a:extLst>
              </a:blip>
              <a:stretch>
                <a:fillRect l="-1080246" t="-1083707" r="-18827" b="-35805"/>
              </a:stretch>
            </a:blipFill>
            <a:ln cap="sq">
              <a:noFill/>
              <a:prstDash val="solid"/>
              <a:miter/>
            </a:ln>
          </p:spPr>
        </p:sp>
        <p:sp>
          <p:nvSpPr>
            <p:cNvPr id="10" name="Freeform 10"/>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7">
                <a:extLst>
                  <a:ext uri="{96DAC541-7B7A-43D3-8B79-37D633B846F1}">
                    <asvg:svgBlip xmlns:asvg="http://schemas.microsoft.com/office/drawing/2016/SVG/main" r:embed="rId8"/>
                  </a:ext>
                </a:extLst>
              </a:blip>
              <a:stretch>
                <a:fillRect l="-16974" t="-863970" r="-835231" b="-6903"/>
              </a:stretch>
            </a:blipFill>
          </p:spPr>
        </p:sp>
        <p:sp>
          <p:nvSpPr>
            <p:cNvPr id="11" name="Freeform 11"/>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9">
                <a:extLst>
                  <a:ext uri="{96DAC541-7B7A-43D3-8B79-37D633B846F1}">
                    <asvg:svgBlip xmlns:asvg="http://schemas.microsoft.com/office/drawing/2016/SVG/main" r:embed="rId10"/>
                  </a:ext>
                </a:extLst>
              </a:blip>
              <a:stretch>
                <a:fillRect l="-16854" t="-1055502" r="-1039395" b="-34973"/>
              </a:stretch>
            </a:blipFill>
            <a:ln cap="sq">
              <a:noFill/>
              <a:prstDash val="solid"/>
              <a:miter/>
            </a:ln>
          </p:spPr>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028700" y="1114425"/>
            <a:ext cx="11201400" cy="2524045"/>
          </a:xfrm>
          <a:prstGeom prst="rect">
            <a:avLst/>
          </a:prstGeom>
        </p:spPr>
        <p:txBody>
          <a:bodyPr lIns="0" tIns="0" rIns="0" bIns="0" rtlCol="0" anchor="t">
            <a:spAutoFit/>
          </a:bodyPr>
          <a:lstStyle/>
          <a:p>
            <a:pPr marL="0" lvl="0" indent="0" algn="l">
              <a:lnSpc>
                <a:spcPts val="9893"/>
              </a:lnSpc>
            </a:pPr>
            <a:r>
              <a:rPr lang="en-US" sz="8993">
                <a:solidFill>
                  <a:srgbClr val="FFFFFF"/>
                </a:solidFill>
                <a:latin typeface=" Avenir Next Arabic"/>
                <a:ea typeface=" Avenir Next Arabic"/>
                <a:cs typeface=" Avenir Next Arabic"/>
                <a:sym typeface=" Avenir Next Arabic"/>
              </a:rPr>
              <a:t>Optical Fibre: Benefits</a:t>
            </a:r>
          </a:p>
        </p:txBody>
      </p:sp>
      <p:grpSp>
        <p:nvGrpSpPr>
          <p:cNvPr id="5" name="Group 5"/>
          <p:cNvGrpSpPr/>
          <p:nvPr/>
        </p:nvGrpSpPr>
        <p:grpSpPr>
          <a:xfrm>
            <a:off x="1028700" y="3837716"/>
            <a:ext cx="5492653" cy="2421711"/>
            <a:chOff x="0" y="0"/>
            <a:chExt cx="1446625" cy="637817"/>
          </a:xfrm>
        </p:grpSpPr>
        <p:sp>
          <p:nvSpPr>
            <p:cNvPr id="6" name="Freeform 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7" name="TextBox 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8" name="TextBox 8"/>
          <p:cNvSpPr txBox="1"/>
          <p:nvPr/>
        </p:nvSpPr>
        <p:spPr>
          <a:xfrm>
            <a:off x="1259723" y="4138900"/>
            <a:ext cx="5030607" cy="828050"/>
          </a:xfrm>
          <a:prstGeom prst="rect">
            <a:avLst/>
          </a:prstGeom>
        </p:spPr>
        <p:txBody>
          <a:bodyPr lIns="0" tIns="0" rIns="0" bIns="0" rtlCol="0" anchor="t">
            <a:spAutoFit/>
          </a:bodyPr>
          <a:lstStyle/>
          <a:p>
            <a:pPr marL="0" lvl="0" indent="0" algn="l">
              <a:lnSpc>
                <a:spcPts val="3245"/>
              </a:lnSpc>
            </a:pPr>
            <a:r>
              <a:rPr lang="en-US" sz="2950" b="1">
                <a:solidFill>
                  <a:srgbClr val="FFFFFF"/>
                </a:solidFill>
                <a:latin typeface=" Avenir Next Arabic Bold"/>
                <a:ea typeface=" Avenir Next Arabic Bold"/>
                <a:cs typeface=" Avenir Next Arabic Bold"/>
                <a:sym typeface=" Avenir Next Arabic Bold"/>
              </a:rPr>
              <a:t>High Bandwidth for Large Data Volumes</a:t>
            </a:r>
          </a:p>
        </p:txBody>
      </p:sp>
      <p:sp>
        <p:nvSpPr>
          <p:cNvPr id="9" name="TextBox 9"/>
          <p:cNvSpPr txBox="1"/>
          <p:nvPr/>
        </p:nvSpPr>
        <p:spPr>
          <a:xfrm>
            <a:off x="1259723" y="5233073"/>
            <a:ext cx="5030607" cy="506097"/>
          </a:xfrm>
          <a:prstGeom prst="rect">
            <a:avLst/>
          </a:prstGeom>
        </p:spPr>
        <p:txBody>
          <a:bodyPr lIns="0" tIns="0" rIns="0" bIns="0" rtlCol="0" anchor="t">
            <a:spAutoFit/>
          </a:bodyPr>
          <a:lstStyle/>
          <a:p>
            <a:pPr marL="0" lvl="0" indent="0" algn="just">
              <a:lnSpc>
                <a:spcPts val="2029"/>
              </a:lnSpc>
            </a:pPr>
            <a:r>
              <a:rPr lang="en-US" sz="1449">
                <a:solidFill>
                  <a:srgbClr val="FFFFFF"/>
                </a:solidFill>
                <a:latin typeface=" Avenir Next Arabic"/>
                <a:ea typeface=" Avenir Next Arabic"/>
                <a:cs typeface=" Avenir Next Arabic"/>
                <a:sym typeface=" Avenir Next Arabic"/>
              </a:rPr>
              <a:t>Supports very high data transfer rates, making it ideal for transmitting large amounts of data quickly and efficiently.</a:t>
            </a:r>
          </a:p>
        </p:txBody>
      </p:sp>
      <p:grpSp>
        <p:nvGrpSpPr>
          <p:cNvPr id="10" name="Group 10"/>
          <p:cNvGrpSpPr/>
          <p:nvPr/>
        </p:nvGrpSpPr>
        <p:grpSpPr>
          <a:xfrm>
            <a:off x="1028700" y="6702936"/>
            <a:ext cx="5492653" cy="2421711"/>
            <a:chOff x="0" y="0"/>
            <a:chExt cx="1446625" cy="637817"/>
          </a:xfrm>
        </p:grpSpPr>
        <p:sp>
          <p:nvSpPr>
            <p:cNvPr id="11" name="Freeform 11"/>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2" name="TextBox 12"/>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3" name="TextBox 13"/>
          <p:cNvSpPr txBox="1"/>
          <p:nvPr/>
        </p:nvSpPr>
        <p:spPr>
          <a:xfrm>
            <a:off x="1259723" y="7004120"/>
            <a:ext cx="5030607" cy="828050"/>
          </a:xfrm>
          <a:prstGeom prst="rect">
            <a:avLst/>
          </a:prstGeom>
        </p:spPr>
        <p:txBody>
          <a:bodyPr lIns="0" tIns="0" rIns="0" bIns="0" rtlCol="0" anchor="t">
            <a:spAutoFit/>
          </a:bodyPr>
          <a:lstStyle/>
          <a:p>
            <a:pPr marL="0" lvl="0" indent="0" algn="l">
              <a:lnSpc>
                <a:spcPts val="3245"/>
              </a:lnSpc>
            </a:pPr>
            <a:r>
              <a:rPr lang="en-US" sz="2950" b="1">
                <a:solidFill>
                  <a:srgbClr val="FFFFFF"/>
                </a:solidFill>
                <a:latin typeface=" Avenir Next Arabic Bold"/>
                <a:ea typeface=" Avenir Next Arabic Bold"/>
                <a:cs typeface=" Avenir Next Arabic Bold"/>
                <a:sym typeface=" Avenir Next Arabic Bold"/>
              </a:rPr>
              <a:t>Effective Over Long Distances</a:t>
            </a:r>
          </a:p>
        </p:txBody>
      </p:sp>
      <p:sp>
        <p:nvSpPr>
          <p:cNvPr id="14" name="TextBox 14"/>
          <p:cNvSpPr txBox="1"/>
          <p:nvPr/>
        </p:nvSpPr>
        <p:spPr>
          <a:xfrm>
            <a:off x="1259723" y="8098292"/>
            <a:ext cx="5030607" cy="506097"/>
          </a:xfrm>
          <a:prstGeom prst="rect">
            <a:avLst/>
          </a:prstGeom>
        </p:spPr>
        <p:txBody>
          <a:bodyPr lIns="0" tIns="0" rIns="0" bIns="0" rtlCol="0" anchor="t">
            <a:spAutoFit/>
          </a:bodyPr>
          <a:lstStyle/>
          <a:p>
            <a:pPr marL="0" lvl="0" indent="0" algn="just">
              <a:lnSpc>
                <a:spcPts val="2029"/>
              </a:lnSpc>
            </a:pPr>
            <a:r>
              <a:rPr lang="en-US" sz="1449">
                <a:solidFill>
                  <a:srgbClr val="FFFFFF"/>
                </a:solidFill>
                <a:latin typeface=" Avenir Next Arabic"/>
                <a:ea typeface=" Avenir Next Arabic"/>
                <a:cs typeface=" Avenir Next Arabic"/>
                <a:sym typeface=" Avenir Next Arabic"/>
              </a:rPr>
              <a:t>Maintains strong signal quality over much greater distances than copper cables without significant degradation.</a:t>
            </a:r>
          </a:p>
        </p:txBody>
      </p:sp>
      <p:grpSp>
        <p:nvGrpSpPr>
          <p:cNvPr id="15" name="Group 15"/>
          <p:cNvGrpSpPr/>
          <p:nvPr/>
        </p:nvGrpSpPr>
        <p:grpSpPr>
          <a:xfrm>
            <a:off x="7197610" y="3837716"/>
            <a:ext cx="5492653" cy="2421711"/>
            <a:chOff x="0" y="0"/>
            <a:chExt cx="1446625" cy="637817"/>
          </a:xfrm>
        </p:grpSpPr>
        <p:sp>
          <p:nvSpPr>
            <p:cNvPr id="16" name="Freeform 1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7" name="TextBox 1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8" name="TextBox 18"/>
          <p:cNvSpPr txBox="1"/>
          <p:nvPr/>
        </p:nvSpPr>
        <p:spPr>
          <a:xfrm>
            <a:off x="7428633" y="4138900"/>
            <a:ext cx="5030607" cy="828050"/>
          </a:xfrm>
          <a:prstGeom prst="rect">
            <a:avLst/>
          </a:prstGeom>
        </p:spPr>
        <p:txBody>
          <a:bodyPr lIns="0" tIns="0" rIns="0" bIns="0" rtlCol="0" anchor="t">
            <a:spAutoFit/>
          </a:bodyPr>
          <a:lstStyle/>
          <a:p>
            <a:pPr marL="0" lvl="0" indent="0" algn="l">
              <a:lnSpc>
                <a:spcPts val="3245"/>
              </a:lnSpc>
            </a:pPr>
            <a:r>
              <a:rPr lang="en-US" sz="2950" b="1">
                <a:solidFill>
                  <a:srgbClr val="FFFFFF"/>
                </a:solidFill>
                <a:latin typeface=" Avenir Next Arabic Bold"/>
                <a:ea typeface=" Avenir Next Arabic Bold"/>
                <a:cs typeface=" Avenir Next Arabic Bold"/>
                <a:sym typeface=" Avenir Next Arabic Bold"/>
              </a:rPr>
              <a:t>Immune to Electromagnetic Interference</a:t>
            </a:r>
          </a:p>
        </p:txBody>
      </p:sp>
      <p:sp>
        <p:nvSpPr>
          <p:cNvPr id="19" name="TextBox 19"/>
          <p:cNvSpPr txBox="1"/>
          <p:nvPr/>
        </p:nvSpPr>
        <p:spPr>
          <a:xfrm>
            <a:off x="7428633" y="5233073"/>
            <a:ext cx="5030607" cy="506097"/>
          </a:xfrm>
          <a:prstGeom prst="rect">
            <a:avLst/>
          </a:prstGeom>
        </p:spPr>
        <p:txBody>
          <a:bodyPr lIns="0" tIns="0" rIns="0" bIns="0" rtlCol="0" anchor="t">
            <a:spAutoFit/>
          </a:bodyPr>
          <a:lstStyle/>
          <a:p>
            <a:pPr marL="0" lvl="0" indent="0" algn="just">
              <a:lnSpc>
                <a:spcPts val="2029"/>
              </a:lnSpc>
            </a:pPr>
            <a:r>
              <a:rPr lang="en-US" sz="1449">
                <a:solidFill>
                  <a:srgbClr val="FFFFFF"/>
                </a:solidFill>
                <a:latin typeface=" Avenir Next Arabic"/>
                <a:ea typeface=" Avenir Next Arabic"/>
                <a:cs typeface=" Avenir Next Arabic"/>
                <a:sym typeface=" Avenir Next Arabic"/>
              </a:rPr>
              <a:t>Uses light signals, not electrical signals — unaffected by EMI. Example: high-capacity link between college buildings.</a:t>
            </a:r>
          </a:p>
        </p:txBody>
      </p:sp>
      <p:grpSp>
        <p:nvGrpSpPr>
          <p:cNvPr id="20" name="Group 20"/>
          <p:cNvGrpSpPr/>
          <p:nvPr/>
        </p:nvGrpSpPr>
        <p:grpSpPr>
          <a:xfrm>
            <a:off x="16637418" y="9075693"/>
            <a:ext cx="621882" cy="168639"/>
            <a:chOff x="0" y="0"/>
            <a:chExt cx="829177" cy="224852"/>
          </a:xfrm>
        </p:grpSpPr>
        <p:sp>
          <p:nvSpPr>
            <p:cNvPr id="21" name="Freeform 2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4">
                <a:extLst>
                  <a:ext uri="{96DAC541-7B7A-43D3-8B79-37D633B846F1}">
                    <asvg:svgBlip xmlns:asvg="http://schemas.microsoft.com/office/drawing/2016/SVG/main" r:embed="rId5"/>
                  </a:ext>
                </a:extLst>
              </a:blip>
              <a:stretch>
                <a:fillRect l="-1080246" t="-1083707" r="-18827" b="-35805"/>
              </a:stretch>
            </a:blipFill>
            <a:ln cap="sq">
              <a:noFill/>
              <a:prstDash val="solid"/>
              <a:miter/>
            </a:ln>
          </p:spPr>
        </p:sp>
        <p:sp>
          <p:nvSpPr>
            <p:cNvPr id="22" name="Freeform 2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6">
                <a:extLst>
                  <a:ext uri="{96DAC541-7B7A-43D3-8B79-37D633B846F1}">
                    <asvg:svgBlip xmlns:asvg="http://schemas.microsoft.com/office/drawing/2016/SVG/main" r:embed="rId7"/>
                  </a:ext>
                </a:extLst>
              </a:blip>
              <a:stretch>
                <a:fillRect l="-16974" t="-863970" r="-835231" b="-6903"/>
              </a:stretch>
            </a:blipFill>
          </p:spPr>
        </p:sp>
        <p:sp>
          <p:nvSpPr>
            <p:cNvPr id="23" name="Freeform 2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8">
                <a:extLst>
                  <a:ext uri="{96DAC541-7B7A-43D3-8B79-37D633B846F1}">
                    <asvg:svgBlip xmlns:asvg="http://schemas.microsoft.com/office/drawing/2016/SVG/main" r:embed="rId9"/>
                  </a:ext>
                </a:extLst>
              </a:blip>
              <a:stretch>
                <a:fillRect l="-16854" t="-1055502" r="-1039395" b="-34973"/>
              </a:stretch>
            </a:blipFill>
            <a:ln cap="sq">
              <a:noFill/>
              <a:prstDash val="solid"/>
              <a:miter/>
            </a:ln>
          </p:spPr>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028700" y="1114425"/>
            <a:ext cx="11201400" cy="2524045"/>
          </a:xfrm>
          <a:prstGeom prst="rect">
            <a:avLst/>
          </a:prstGeom>
        </p:spPr>
        <p:txBody>
          <a:bodyPr lIns="0" tIns="0" rIns="0" bIns="0" rtlCol="0" anchor="t">
            <a:spAutoFit/>
          </a:bodyPr>
          <a:lstStyle/>
          <a:p>
            <a:pPr marL="0" lvl="0" indent="0" algn="l">
              <a:lnSpc>
                <a:spcPts val="9893"/>
              </a:lnSpc>
            </a:pPr>
            <a:r>
              <a:rPr lang="en-US" sz="8993">
                <a:solidFill>
                  <a:srgbClr val="FFFFFF"/>
                </a:solidFill>
                <a:latin typeface=" Avenir Next Arabic"/>
                <a:ea typeface=" Avenir Next Arabic"/>
                <a:cs typeface=" Avenir Next Arabic"/>
                <a:sym typeface=" Avenir Next Arabic"/>
              </a:rPr>
              <a:t>Optical Fibre: Drawbacks</a:t>
            </a:r>
          </a:p>
        </p:txBody>
      </p:sp>
      <p:grpSp>
        <p:nvGrpSpPr>
          <p:cNvPr id="5" name="Group 5"/>
          <p:cNvGrpSpPr/>
          <p:nvPr/>
        </p:nvGrpSpPr>
        <p:grpSpPr>
          <a:xfrm>
            <a:off x="1028700" y="3837716"/>
            <a:ext cx="5492653" cy="2421711"/>
            <a:chOff x="0" y="0"/>
            <a:chExt cx="1446625" cy="637817"/>
          </a:xfrm>
        </p:grpSpPr>
        <p:sp>
          <p:nvSpPr>
            <p:cNvPr id="6" name="Freeform 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7" name="TextBox 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8" name="TextBox 8"/>
          <p:cNvSpPr txBox="1"/>
          <p:nvPr/>
        </p:nvSpPr>
        <p:spPr>
          <a:xfrm>
            <a:off x="1259723" y="4138900"/>
            <a:ext cx="5030607" cy="828648"/>
          </a:xfrm>
          <a:prstGeom prst="rect">
            <a:avLst/>
          </a:prstGeom>
        </p:spPr>
        <p:txBody>
          <a:bodyPr lIns="0" tIns="0" rIns="0" bIns="0" rtlCol="0" anchor="t">
            <a:spAutoFit/>
          </a:bodyPr>
          <a:lstStyle/>
          <a:p>
            <a:pPr marL="0" lvl="0" indent="0" algn="l">
              <a:lnSpc>
                <a:spcPts val="3297"/>
              </a:lnSpc>
            </a:pPr>
            <a:r>
              <a:rPr lang="en-US" sz="2997" b="1">
                <a:solidFill>
                  <a:srgbClr val="FFFFFF"/>
                </a:solidFill>
                <a:latin typeface=" Avenir Next Arabic Bold"/>
                <a:ea typeface=" Avenir Next Arabic Bold"/>
                <a:cs typeface=" Avenir Next Arabic Bold"/>
                <a:sym typeface=" Avenir Next Arabic Bold"/>
              </a:rPr>
              <a:t>Higher Cost of Equipment &amp; Installation</a:t>
            </a:r>
          </a:p>
        </p:txBody>
      </p:sp>
      <p:sp>
        <p:nvSpPr>
          <p:cNvPr id="9" name="TextBox 9"/>
          <p:cNvSpPr txBox="1"/>
          <p:nvPr/>
        </p:nvSpPr>
        <p:spPr>
          <a:xfrm>
            <a:off x="1259723" y="5242598"/>
            <a:ext cx="5030607" cy="478106"/>
          </a:xfrm>
          <a:prstGeom prst="rect">
            <a:avLst/>
          </a:prstGeom>
        </p:spPr>
        <p:txBody>
          <a:bodyPr lIns="0" tIns="0" rIns="0" bIns="0" rtlCol="0" anchor="t">
            <a:spAutoFit/>
          </a:bodyPr>
          <a:lstStyle/>
          <a:p>
            <a:pPr marL="0" lvl="0" indent="0" algn="just">
              <a:lnSpc>
                <a:spcPts val="1997"/>
              </a:lnSpc>
            </a:pPr>
            <a:r>
              <a:rPr lang="en-US" sz="1426">
                <a:solidFill>
                  <a:srgbClr val="FFFFFF"/>
                </a:solidFill>
                <a:latin typeface=" Avenir Next Arabic"/>
                <a:ea typeface=" Avenir Next Arabic"/>
                <a:cs typeface=" Avenir Next Arabic"/>
                <a:sym typeface=" Avenir Next Arabic"/>
              </a:rPr>
              <a:t>Optical fibre cables, connectors, and network equipment are significantly more expensive than copper alternatives.</a:t>
            </a:r>
          </a:p>
        </p:txBody>
      </p:sp>
      <p:grpSp>
        <p:nvGrpSpPr>
          <p:cNvPr id="10" name="Group 10"/>
          <p:cNvGrpSpPr/>
          <p:nvPr/>
        </p:nvGrpSpPr>
        <p:grpSpPr>
          <a:xfrm>
            <a:off x="1028700" y="6702936"/>
            <a:ext cx="5492653" cy="2421711"/>
            <a:chOff x="0" y="0"/>
            <a:chExt cx="1446625" cy="637817"/>
          </a:xfrm>
        </p:grpSpPr>
        <p:sp>
          <p:nvSpPr>
            <p:cNvPr id="11" name="Freeform 11"/>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2" name="TextBox 12"/>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3" name="TextBox 13"/>
          <p:cNvSpPr txBox="1"/>
          <p:nvPr/>
        </p:nvSpPr>
        <p:spPr>
          <a:xfrm>
            <a:off x="1259723" y="7004120"/>
            <a:ext cx="5030607" cy="828648"/>
          </a:xfrm>
          <a:prstGeom prst="rect">
            <a:avLst/>
          </a:prstGeom>
        </p:spPr>
        <p:txBody>
          <a:bodyPr lIns="0" tIns="0" rIns="0" bIns="0" rtlCol="0" anchor="t">
            <a:spAutoFit/>
          </a:bodyPr>
          <a:lstStyle/>
          <a:p>
            <a:pPr marL="0" lvl="0" indent="0" algn="l">
              <a:lnSpc>
                <a:spcPts val="3297"/>
              </a:lnSpc>
            </a:pPr>
            <a:r>
              <a:rPr lang="en-US" sz="2997" b="1">
                <a:solidFill>
                  <a:srgbClr val="FFFFFF"/>
                </a:solidFill>
                <a:latin typeface=" Avenir Next Arabic Bold"/>
                <a:ea typeface=" Avenir Next Arabic Bold"/>
                <a:cs typeface=" Avenir Next Arabic Bold"/>
                <a:sym typeface=" Avenir Next Arabic Bold"/>
              </a:rPr>
              <a:t>Requires Specialist Skills &amp; Tools</a:t>
            </a:r>
          </a:p>
        </p:txBody>
      </p:sp>
      <p:sp>
        <p:nvSpPr>
          <p:cNvPr id="14" name="TextBox 14"/>
          <p:cNvSpPr txBox="1"/>
          <p:nvPr/>
        </p:nvSpPr>
        <p:spPr>
          <a:xfrm>
            <a:off x="1259723" y="8107817"/>
            <a:ext cx="5030607" cy="478106"/>
          </a:xfrm>
          <a:prstGeom prst="rect">
            <a:avLst/>
          </a:prstGeom>
        </p:spPr>
        <p:txBody>
          <a:bodyPr lIns="0" tIns="0" rIns="0" bIns="0" rtlCol="0" anchor="t">
            <a:spAutoFit/>
          </a:bodyPr>
          <a:lstStyle/>
          <a:p>
            <a:pPr marL="0" lvl="0" indent="0" algn="just">
              <a:lnSpc>
                <a:spcPts val="1997"/>
              </a:lnSpc>
            </a:pPr>
            <a:r>
              <a:rPr lang="en-US" sz="1426">
                <a:solidFill>
                  <a:srgbClr val="FFFFFF"/>
                </a:solidFill>
                <a:latin typeface=" Avenir Next Arabic"/>
                <a:ea typeface=" Avenir Next Arabic"/>
                <a:cs typeface=" Avenir Next Arabic"/>
                <a:sym typeface=" Avenir Next Arabic"/>
              </a:rPr>
              <a:t>Installation and maintenance require trained technicians and specialist equipment, increasing overall cost and complexity.</a:t>
            </a:r>
          </a:p>
        </p:txBody>
      </p:sp>
      <p:grpSp>
        <p:nvGrpSpPr>
          <p:cNvPr id="15" name="Group 15"/>
          <p:cNvGrpSpPr/>
          <p:nvPr/>
        </p:nvGrpSpPr>
        <p:grpSpPr>
          <a:xfrm>
            <a:off x="7197610" y="3837716"/>
            <a:ext cx="5492653" cy="2421711"/>
            <a:chOff x="0" y="0"/>
            <a:chExt cx="1446625" cy="637817"/>
          </a:xfrm>
        </p:grpSpPr>
        <p:sp>
          <p:nvSpPr>
            <p:cNvPr id="16" name="Freeform 1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7" name="TextBox 1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8" name="TextBox 18"/>
          <p:cNvSpPr txBox="1"/>
          <p:nvPr/>
        </p:nvSpPr>
        <p:spPr>
          <a:xfrm>
            <a:off x="7428633" y="4138900"/>
            <a:ext cx="5030607" cy="828648"/>
          </a:xfrm>
          <a:prstGeom prst="rect">
            <a:avLst/>
          </a:prstGeom>
        </p:spPr>
        <p:txBody>
          <a:bodyPr lIns="0" tIns="0" rIns="0" bIns="0" rtlCol="0" anchor="t">
            <a:spAutoFit/>
          </a:bodyPr>
          <a:lstStyle/>
          <a:p>
            <a:pPr marL="0" lvl="0" indent="0" algn="l">
              <a:lnSpc>
                <a:spcPts val="3297"/>
              </a:lnSpc>
            </a:pPr>
            <a:r>
              <a:rPr lang="en-US" sz="2997" b="1">
                <a:solidFill>
                  <a:srgbClr val="FFFFFF"/>
                </a:solidFill>
                <a:latin typeface=" Avenir Next Arabic Bold"/>
                <a:ea typeface=" Avenir Next Arabic Bold"/>
                <a:cs typeface=" Avenir Next Arabic Bold"/>
                <a:sym typeface=" Avenir Next Arabic Bold"/>
              </a:rPr>
              <a:t>Fragile &amp; Not Always Necessary</a:t>
            </a:r>
          </a:p>
        </p:txBody>
      </p:sp>
      <p:sp>
        <p:nvSpPr>
          <p:cNvPr id="19" name="TextBox 19"/>
          <p:cNvSpPr txBox="1"/>
          <p:nvPr/>
        </p:nvSpPr>
        <p:spPr>
          <a:xfrm>
            <a:off x="7428633" y="5242598"/>
            <a:ext cx="5030607" cy="725756"/>
          </a:xfrm>
          <a:prstGeom prst="rect">
            <a:avLst/>
          </a:prstGeom>
        </p:spPr>
        <p:txBody>
          <a:bodyPr lIns="0" tIns="0" rIns="0" bIns="0" rtlCol="0" anchor="t">
            <a:spAutoFit/>
          </a:bodyPr>
          <a:lstStyle/>
          <a:p>
            <a:pPr marL="0" lvl="0" indent="0" algn="just">
              <a:lnSpc>
                <a:spcPts val="1997"/>
              </a:lnSpc>
            </a:pPr>
            <a:r>
              <a:rPr lang="en-US" sz="1426">
                <a:solidFill>
                  <a:srgbClr val="FFFFFF"/>
                </a:solidFill>
                <a:latin typeface=" Avenir Next Arabic"/>
                <a:ea typeface=" Avenir Next Arabic"/>
                <a:cs typeface=" Avenir Next Arabic"/>
                <a:sym typeface=" Avenir Next Arabic"/>
              </a:rPr>
              <a:t>Fibre is more fragile than copper and is unnecessary for most individual desktop connections — suitability depends on user and purpose.</a:t>
            </a:r>
          </a:p>
        </p:txBody>
      </p:sp>
      <p:grpSp>
        <p:nvGrpSpPr>
          <p:cNvPr id="20" name="Group 20"/>
          <p:cNvGrpSpPr/>
          <p:nvPr/>
        </p:nvGrpSpPr>
        <p:grpSpPr>
          <a:xfrm>
            <a:off x="16637418" y="9075693"/>
            <a:ext cx="621882" cy="168639"/>
            <a:chOff x="0" y="0"/>
            <a:chExt cx="829177" cy="224852"/>
          </a:xfrm>
        </p:grpSpPr>
        <p:sp>
          <p:nvSpPr>
            <p:cNvPr id="21" name="Freeform 2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4">
                <a:extLst>
                  <a:ext uri="{96DAC541-7B7A-43D3-8B79-37D633B846F1}">
                    <asvg:svgBlip xmlns:asvg="http://schemas.microsoft.com/office/drawing/2016/SVG/main" r:embed="rId5"/>
                  </a:ext>
                </a:extLst>
              </a:blip>
              <a:stretch>
                <a:fillRect l="-1080246" t="-1083707" r="-18827" b="-35805"/>
              </a:stretch>
            </a:blipFill>
            <a:ln cap="sq">
              <a:noFill/>
              <a:prstDash val="solid"/>
              <a:miter/>
            </a:ln>
          </p:spPr>
        </p:sp>
        <p:sp>
          <p:nvSpPr>
            <p:cNvPr id="22" name="Freeform 2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6">
                <a:extLst>
                  <a:ext uri="{96DAC541-7B7A-43D3-8B79-37D633B846F1}">
                    <asvg:svgBlip xmlns:asvg="http://schemas.microsoft.com/office/drawing/2016/SVG/main" r:embed="rId7"/>
                  </a:ext>
                </a:extLst>
              </a:blip>
              <a:stretch>
                <a:fillRect l="-16974" t="-863970" r="-835231" b="-6903"/>
              </a:stretch>
            </a:blipFill>
          </p:spPr>
        </p:sp>
        <p:sp>
          <p:nvSpPr>
            <p:cNvPr id="23" name="Freeform 2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8">
                <a:extLst>
                  <a:ext uri="{96DAC541-7B7A-43D3-8B79-37D633B846F1}">
                    <asvg:svgBlip xmlns:asvg="http://schemas.microsoft.com/office/drawing/2016/SVG/main" r:embed="rId9"/>
                  </a:ext>
                </a:extLst>
              </a:blip>
              <a:stretch>
                <a:fillRect l="-16854" t="-1055502" r="-1039395" b="-34973"/>
              </a:stretch>
            </a:blipFill>
            <a:ln cap="sq">
              <a:noFill/>
              <a:prstDash val="solid"/>
              <a:miter/>
            </a:ln>
          </p:spPr>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TextBox 2"/>
          <p:cNvSpPr txBox="1"/>
          <p:nvPr/>
        </p:nvSpPr>
        <p:spPr>
          <a:xfrm>
            <a:off x="1028700" y="1085850"/>
            <a:ext cx="7199881" cy="2533977"/>
          </a:xfrm>
          <a:prstGeom prst="rect">
            <a:avLst/>
          </a:prstGeom>
        </p:spPr>
        <p:txBody>
          <a:bodyPr lIns="0" tIns="0" rIns="0" bIns="0" rtlCol="0" anchor="t">
            <a:spAutoFit/>
          </a:bodyPr>
          <a:lstStyle/>
          <a:p>
            <a:pPr marL="0" lvl="0" indent="0" algn="l">
              <a:lnSpc>
                <a:spcPts val="6628"/>
              </a:lnSpc>
            </a:pPr>
            <a:r>
              <a:rPr lang="en-US" sz="6025">
                <a:solidFill>
                  <a:srgbClr val="FFFFFF"/>
                </a:solidFill>
                <a:latin typeface=" Avenir Next Arabic"/>
                <a:ea typeface=" Avenir Next Arabic"/>
                <a:cs typeface=" Avenir Next Arabic"/>
                <a:sym typeface=" Avenir Next Arabic"/>
              </a:rPr>
              <a:t>What is</a:t>
            </a:r>
          </a:p>
          <a:p>
            <a:pPr marL="0" lvl="0" indent="0" algn="l">
              <a:lnSpc>
                <a:spcPts val="6628"/>
              </a:lnSpc>
            </a:pPr>
            <a:r>
              <a:rPr lang="en-US" sz="6025">
                <a:solidFill>
                  <a:srgbClr val="FFFFFF"/>
                </a:solidFill>
                <a:latin typeface=" Avenir Next Arabic"/>
                <a:ea typeface=" Avenir Next Arabic"/>
                <a:cs typeface=" Avenir Next Arabic"/>
                <a:sym typeface=" Avenir Next Arabic"/>
              </a:rPr>
              <a:t>Coaxial</a:t>
            </a:r>
          </a:p>
          <a:p>
            <a:pPr marL="0" lvl="0" indent="0" algn="l">
              <a:lnSpc>
                <a:spcPts val="6628"/>
              </a:lnSpc>
            </a:pPr>
            <a:r>
              <a:rPr lang="en-US" sz="6025">
                <a:solidFill>
                  <a:srgbClr val="FFFFFF"/>
                </a:solidFill>
                <a:latin typeface=" Avenir Next Arabic"/>
                <a:ea typeface=" Avenir Next Arabic"/>
                <a:cs typeface=" Avenir Next Arabic"/>
                <a:sym typeface=" Avenir Next Arabic"/>
              </a:rPr>
              <a:t>Cable?</a:t>
            </a:r>
          </a:p>
        </p:txBody>
      </p:sp>
      <p:sp>
        <p:nvSpPr>
          <p:cNvPr id="3" name="Freeform 3"/>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5" name="Group 5"/>
          <p:cNvGrpSpPr/>
          <p:nvPr/>
        </p:nvGrpSpPr>
        <p:grpSpPr>
          <a:xfrm>
            <a:off x="10418964" y="2203907"/>
            <a:ext cx="5904499" cy="5879186"/>
            <a:chOff x="0" y="0"/>
            <a:chExt cx="914761" cy="910840"/>
          </a:xfrm>
        </p:grpSpPr>
        <p:sp>
          <p:nvSpPr>
            <p:cNvPr id="6" name="Freeform 6"/>
            <p:cNvSpPr/>
            <p:nvPr/>
          </p:nvSpPr>
          <p:spPr>
            <a:xfrm>
              <a:off x="0" y="0"/>
              <a:ext cx="914761" cy="910840"/>
            </a:xfrm>
            <a:custGeom>
              <a:avLst/>
              <a:gdLst/>
              <a:ahLst/>
              <a:cxnLst/>
              <a:rect l="l" t="t" r="r" b="b"/>
              <a:pathLst>
                <a:path w="914761" h="910840">
                  <a:moveTo>
                    <a:pt x="30157" y="0"/>
                  </a:moveTo>
                  <a:lnTo>
                    <a:pt x="884604" y="0"/>
                  </a:lnTo>
                  <a:cubicBezTo>
                    <a:pt x="892602" y="0"/>
                    <a:pt x="900273" y="3177"/>
                    <a:pt x="905929" y="8833"/>
                  </a:cubicBezTo>
                  <a:cubicBezTo>
                    <a:pt x="911584" y="14488"/>
                    <a:pt x="914761" y="22159"/>
                    <a:pt x="914761" y="30157"/>
                  </a:cubicBezTo>
                  <a:lnTo>
                    <a:pt x="914761" y="880682"/>
                  </a:lnTo>
                  <a:cubicBezTo>
                    <a:pt x="914761" y="888681"/>
                    <a:pt x="911584" y="896351"/>
                    <a:pt x="905929" y="902007"/>
                  </a:cubicBezTo>
                  <a:cubicBezTo>
                    <a:pt x="900273" y="907663"/>
                    <a:pt x="892602" y="910840"/>
                    <a:pt x="884604" y="910840"/>
                  </a:cubicBezTo>
                  <a:lnTo>
                    <a:pt x="30157" y="910840"/>
                  </a:lnTo>
                  <a:cubicBezTo>
                    <a:pt x="22159" y="910840"/>
                    <a:pt x="14488" y="907663"/>
                    <a:pt x="8833" y="902007"/>
                  </a:cubicBezTo>
                  <a:cubicBezTo>
                    <a:pt x="3177" y="896351"/>
                    <a:pt x="0" y="888681"/>
                    <a:pt x="0" y="880682"/>
                  </a:cubicBezTo>
                  <a:lnTo>
                    <a:pt x="0" y="30157"/>
                  </a:lnTo>
                  <a:cubicBezTo>
                    <a:pt x="0" y="22159"/>
                    <a:pt x="3177" y="14488"/>
                    <a:pt x="8833" y="8833"/>
                  </a:cubicBezTo>
                  <a:cubicBezTo>
                    <a:pt x="14488" y="3177"/>
                    <a:pt x="22159" y="0"/>
                    <a:pt x="30157" y="0"/>
                  </a:cubicBezTo>
                  <a:close/>
                </a:path>
              </a:pathLst>
            </a:custGeom>
            <a:blipFill>
              <a:blip r:embed="rId4"/>
              <a:stretch>
                <a:fillRect l="-35" r="-35"/>
              </a:stretch>
            </a:blipFill>
          </p:spPr>
        </p:sp>
      </p:grpSp>
      <p:sp>
        <p:nvSpPr>
          <p:cNvPr id="7" name="TextBox 7"/>
          <p:cNvSpPr txBox="1"/>
          <p:nvPr/>
        </p:nvSpPr>
        <p:spPr>
          <a:xfrm>
            <a:off x="1028700" y="7305675"/>
            <a:ext cx="8442337" cy="1619250"/>
          </a:xfrm>
          <a:prstGeom prst="rect">
            <a:avLst/>
          </a:prstGeom>
        </p:spPr>
        <p:txBody>
          <a:bodyPr lIns="0" tIns="0" rIns="0" bIns="0" rtlCol="0" anchor="t">
            <a:spAutoFit/>
          </a:bodyPr>
          <a:lstStyle/>
          <a:p>
            <a:pPr marL="0" lvl="0" indent="0" algn="just">
              <a:lnSpc>
                <a:spcPts val="2611"/>
              </a:lnSpc>
            </a:pPr>
            <a:r>
              <a:rPr lang="en-US" sz="2176">
                <a:solidFill>
                  <a:srgbClr val="FFFFFF"/>
                </a:solidFill>
                <a:latin typeface=" Avenir Next Arabic"/>
                <a:ea typeface=" Avenir Next Arabic"/>
                <a:cs typeface=" Avenir Next Arabic"/>
                <a:sym typeface=" Avenir Next Arabic"/>
              </a:rPr>
              <a:t>A coaxial cable carries data through a central copper conductor surrounded by insulation, a metallic shield, and an outer jacket. The shielding reduces electromagnetic interference. Historically used for networking, cable broadband, and TV signal distribution. You need to recognise its basic structure and understand its key uses.</a:t>
            </a:r>
          </a:p>
        </p:txBody>
      </p:sp>
      <p:grpSp>
        <p:nvGrpSpPr>
          <p:cNvPr id="8" name="Group 8"/>
          <p:cNvGrpSpPr/>
          <p:nvPr/>
        </p:nvGrpSpPr>
        <p:grpSpPr>
          <a:xfrm>
            <a:off x="16637418" y="9075693"/>
            <a:ext cx="621882" cy="168639"/>
            <a:chOff x="0" y="0"/>
            <a:chExt cx="829177" cy="224852"/>
          </a:xfrm>
        </p:grpSpPr>
        <p:sp>
          <p:nvSpPr>
            <p:cNvPr id="9" name="Freeform 9"/>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5">
                <a:extLst>
                  <a:ext uri="{96DAC541-7B7A-43D3-8B79-37D633B846F1}">
                    <asvg:svgBlip xmlns:asvg="http://schemas.microsoft.com/office/drawing/2016/SVG/main" r:embed="rId6"/>
                  </a:ext>
                </a:extLst>
              </a:blip>
              <a:stretch>
                <a:fillRect l="-1080246" t="-1083707" r="-18827" b="-35805"/>
              </a:stretch>
            </a:blipFill>
            <a:ln cap="sq">
              <a:noFill/>
              <a:prstDash val="solid"/>
              <a:miter/>
            </a:ln>
          </p:spPr>
        </p:sp>
        <p:sp>
          <p:nvSpPr>
            <p:cNvPr id="10" name="Freeform 10"/>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7">
                <a:extLst>
                  <a:ext uri="{96DAC541-7B7A-43D3-8B79-37D633B846F1}">
                    <asvg:svgBlip xmlns:asvg="http://schemas.microsoft.com/office/drawing/2016/SVG/main" r:embed="rId8"/>
                  </a:ext>
                </a:extLst>
              </a:blip>
              <a:stretch>
                <a:fillRect l="-16974" t="-863970" r="-835231" b="-6903"/>
              </a:stretch>
            </a:blipFill>
          </p:spPr>
        </p:sp>
        <p:sp>
          <p:nvSpPr>
            <p:cNvPr id="11" name="Freeform 11"/>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9">
                <a:extLst>
                  <a:ext uri="{96DAC541-7B7A-43D3-8B79-37D633B846F1}">
                    <asvg:svgBlip xmlns:asvg="http://schemas.microsoft.com/office/drawing/2016/SVG/main" r:embed="rId10"/>
                  </a:ext>
                </a:extLst>
              </a:blip>
              <a:stretch>
                <a:fillRect l="-16854" t="-1055502" r="-1039395" b="-34973"/>
              </a:stretch>
            </a:blipFill>
            <a:ln cap="sq">
              <a:noFill/>
              <a:prstDash val="solid"/>
              <a:miter/>
            </a:ln>
          </p:spPr>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028700" y="1114425"/>
            <a:ext cx="11201400" cy="2484150"/>
          </a:xfrm>
          <a:prstGeom prst="rect">
            <a:avLst/>
          </a:prstGeom>
        </p:spPr>
        <p:txBody>
          <a:bodyPr lIns="0" tIns="0" rIns="0" bIns="0" rtlCol="0" anchor="t">
            <a:spAutoFit/>
          </a:bodyPr>
          <a:lstStyle/>
          <a:p>
            <a:pPr marL="0" lvl="0" indent="0" algn="l">
              <a:lnSpc>
                <a:spcPts val="9737"/>
              </a:lnSpc>
            </a:pPr>
            <a:r>
              <a:rPr lang="en-US" sz="8852">
                <a:solidFill>
                  <a:srgbClr val="FFFFFF"/>
                </a:solidFill>
                <a:latin typeface=" Avenir Next Arabic"/>
                <a:ea typeface=" Avenir Next Arabic"/>
                <a:cs typeface=" Avenir Next Arabic"/>
                <a:sym typeface=" Avenir Next Arabic"/>
              </a:rPr>
              <a:t>Coaxial Cable: Benefits &amp; Drawbacks</a:t>
            </a:r>
          </a:p>
        </p:txBody>
      </p:sp>
      <p:grpSp>
        <p:nvGrpSpPr>
          <p:cNvPr id="5" name="Group 5"/>
          <p:cNvGrpSpPr/>
          <p:nvPr/>
        </p:nvGrpSpPr>
        <p:grpSpPr>
          <a:xfrm>
            <a:off x="1028700" y="3837716"/>
            <a:ext cx="5492653" cy="2421711"/>
            <a:chOff x="0" y="0"/>
            <a:chExt cx="1446625" cy="637817"/>
          </a:xfrm>
        </p:grpSpPr>
        <p:sp>
          <p:nvSpPr>
            <p:cNvPr id="6" name="Freeform 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7" name="TextBox 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8" name="TextBox 8"/>
          <p:cNvSpPr txBox="1"/>
          <p:nvPr/>
        </p:nvSpPr>
        <p:spPr>
          <a:xfrm>
            <a:off x="1259723" y="4138900"/>
            <a:ext cx="5030607" cy="419073"/>
          </a:xfrm>
          <a:prstGeom prst="rect">
            <a:avLst/>
          </a:prstGeom>
        </p:spPr>
        <p:txBody>
          <a:bodyPr lIns="0" tIns="0" rIns="0" bIns="0" rtlCol="0" anchor="t">
            <a:spAutoFit/>
          </a:bodyPr>
          <a:lstStyle/>
          <a:p>
            <a:pPr marL="0" lvl="0" indent="0" algn="l">
              <a:lnSpc>
                <a:spcPts val="3297"/>
              </a:lnSpc>
            </a:pPr>
            <a:r>
              <a:rPr lang="en-US" sz="2997" b="1">
                <a:solidFill>
                  <a:srgbClr val="FFFFFF"/>
                </a:solidFill>
                <a:latin typeface=" Avenir Next Arabic Bold"/>
                <a:ea typeface=" Avenir Next Arabic Bold"/>
                <a:cs typeface=" Avenir Next Arabic Bold"/>
                <a:sym typeface=" Avenir Next Arabic Bold"/>
              </a:rPr>
              <a:t>Benefits of Coaxial Cable</a:t>
            </a:r>
          </a:p>
        </p:txBody>
      </p:sp>
      <p:sp>
        <p:nvSpPr>
          <p:cNvPr id="9" name="TextBox 9"/>
          <p:cNvSpPr txBox="1"/>
          <p:nvPr/>
        </p:nvSpPr>
        <p:spPr>
          <a:xfrm>
            <a:off x="1259723" y="5242598"/>
            <a:ext cx="5030607" cy="725756"/>
          </a:xfrm>
          <a:prstGeom prst="rect">
            <a:avLst/>
          </a:prstGeom>
        </p:spPr>
        <p:txBody>
          <a:bodyPr lIns="0" tIns="0" rIns="0" bIns="0" rtlCol="0" anchor="t">
            <a:spAutoFit/>
          </a:bodyPr>
          <a:lstStyle/>
          <a:p>
            <a:pPr marL="0" lvl="0" indent="0" algn="just">
              <a:lnSpc>
                <a:spcPts val="1997"/>
              </a:lnSpc>
            </a:pPr>
            <a:r>
              <a:rPr lang="en-US" sz="1426">
                <a:solidFill>
                  <a:srgbClr val="FFFFFF"/>
                </a:solidFill>
                <a:latin typeface=" Avenir Next Arabic"/>
                <a:ea typeface=" Avenir Next Arabic"/>
                <a:cs typeface=" Avenir Next Arabic"/>
                <a:sym typeface=" Avenir Next Arabic"/>
              </a:rPr>
              <a:t>Shielding reduces electromagnetic interference. Durable and robust construction. Effective signal and data carrier. Still used in cable broadband and TV distribution systems.</a:t>
            </a:r>
          </a:p>
        </p:txBody>
      </p:sp>
      <p:grpSp>
        <p:nvGrpSpPr>
          <p:cNvPr id="10" name="Group 10"/>
          <p:cNvGrpSpPr/>
          <p:nvPr/>
        </p:nvGrpSpPr>
        <p:grpSpPr>
          <a:xfrm>
            <a:off x="1028700" y="6702936"/>
            <a:ext cx="5492653" cy="2421711"/>
            <a:chOff x="0" y="0"/>
            <a:chExt cx="1446625" cy="637817"/>
          </a:xfrm>
        </p:grpSpPr>
        <p:sp>
          <p:nvSpPr>
            <p:cNvPr id="11" name="Freeform 11"/>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2" name="TextBox 12"/>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3" name="TextBox 13"/>
          <p:cNvSpPr txBox="1"/>
          <p:nvPr/>
        </p:nvSpPr>
        <p:spPr>
          <a:xfrm>
            <a:off x="1259723" y="7004120"/>
            <a:ext cx="5030607" cy="828648"/>
          </a:xfrm>
          <a:prstGeom prst="rect">
            <a:avLst/>
          </a:prstGeom>
        </p:spPr>
        <p:txBody>
          <a:bodyPr lIns="0" tIns="0" rIns="0" bIns="0" rtlCol="0" anchor="t">
            <a:spAutoFit/>
          </a:bodyPr>
          <a:lstStyle/>
          <a:p>
            <a:pPr marL="0" lvl="0" indent="0" algn="l">
              <a:lnSpc>
                <a:spcPts val="3297"/>
              </a:lnSpc>
            </a:pPr>
            <a:r>
              <a:rPr lang="en-US" sz="2997" b="1">
                <a:solidFill>
                  <a:srgbClr val="FFFFFF"/>
                </a:solidFill>
                <a:latin typeface=" Avenir Next Arabic Bold"/>
                <a:ea typeface=" Avenir Next Arabic Bold"/>
                <a:cs typeface=" Avenir Next Arabic Bold"/>
                <a:sym typeface=" Avenir Next Arabic Bold"/>
              </a:rPr>
              <a:t>Drawbacks of Coaxial Cable</a:t>
            </a:r>
          </a:p>
        </p:txBody>
      </p:sp>
      <p:sp>
        <p:nvSpPr>
          <p:cNvPr id="14" name="TextBox 14"/>
          <p:cNvSpPr txBox="1"/>
          <p:nvPr/>
        </p:nvSpPr>
        <p:spPr>
          <a:xfrm>
            <a:off x="1259723" y="8107817"/>
            <a:ext cx="5030607" cy="725756"/>
          </a:xfrm>
          <a:prstGeom prst="rect">
            <a:avLst/>
          </a:prstGeom>
        </p:spPr>
        <p:txBody>
          <a:bodyPr lIns="0" tIns="0" rIns="0" bIns="0" rtlCol="0" anchor="t">
            <a:spAutoFit/>
          </a:bodyPr>
          <a:lstStyle/>
          <a:p>
            <a:pPr marL="0" lvl="0" indent="0" algn="just">
              <a:lnSpc>
                <a:spcPts val="1997"/>
              </a:lnSpc>
            </a:pPr>
            <a:r>
              <a:rPr lang="en-US" sz="1426">
                <a:solidFill>
                  <a:srgbClr val="FFFFFF"/>
                </a:solidFill>
                <a:latin typeface=" Avenir Next Arabic"/>
                <a:ea typeface=" Avenir Next Arabic"/>
                <a:cs typeface=" Avenir Next Arabic"/>
                <a:sym typeface=" Avenir Next Arabic"/>
              </a:rPr>
              <a:t>Bulkier and less flexible than UTP. Uses different connectors, less compatible with modern Ethernet. Less common for LAN endpoints in new installations.</a:t>
            </a:r>
          </a:p>
        </p:txBody>
      </p:sp>
      <p:grpSp>
        <p:nvGrpSpPr>
          <p:cNvPr id="15" name="Group 15"/>
          <p:cNvGrpSpPr/>
          <p:nvPr/>
        </p:nvGrpSpPr>
        <p:grpSpPr>
          <a:xfrm>
            <a:off x="7197610" y="3837716"/>
            <a:ext cx="5492653" cy="2421711"/>
            <a:chOff x="0" y="0"/>
            <a:chExt cx="1446625" cy="637817"/>
          </a:xfrm>
        </p:grpSpPr>
        <p:sp>
          <p:nvSpPr>
            <p:cNvPr id="16" name="Freeform 1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7" name="TextBox 1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8" name="TextBox 18"/>
          <p:cNvSpPr txBox="1"/>
          <p:nvPr/>
        </p:nvSpPr>
        <p:spPr>
          <a:xfrm>
            <a:off x="7428633" y="4138900"/>
            <a:ext cx="5030607" cy="419073"/>
          </a:xfrm>
          <a:prstGeom prst="rect">
            <a:avLst/>
          </a:prstGeom>
        </p:spPr>
        <p:txBody>
          <a:bodyPr lIns="0" tIns="0" rIns="0" bIns="0" rtlCol="0" anchor="t">
            <a:spAutoFit/>
          </a:bodyPr>
          <a:lstStyle/>
          <a:p>
            <a:pPr marL="0" lvl="0" indent="0" algn="l">
              <a:lnSpc>
                <a:spcPts val="3297"/>
              </a:lnSpc>
            </a:pPr>
            <a:r>
              <a:rPr lang="en-US" sz="2997" b="1">
                <a:solidFill>
                  <a:srgbClr val="FFFFFF"/>
                </a:solidFill>
                <a:latin typeface=" Avenir Next Arabic Bold"/>
                <a:ea typeface=" Avenir Next Arabic Bold"/>
                <a:cs typeface=" Avenir Next Arabic Bold"/>
                <a:sym typeface=" Avenir Next Arabic Bold"/>
              </a:rPr>
              <a:t>Key Exam Advice</a:t>
            </a:r>
          </a:p>
        </p:txBody>
      </p:sp>
      <p:sp>
        <p:nvSpPr>
          <p:cNvPr id="19" name="TextBox 19"/>
          <p:cNvSpPr txBox="1"/>
          <p:nvPr/>
        </p:nvSpPr>
        <p:spPr>
          <a:xfrm>
            <a:off x="7428633" y="5242598"/>
            <a:ext cx="5030607" cy="725756"/>
          </a:xfrm>
          <a:prstGeom prst="rect">
            <a:avLst/>
          </a:prstGeom>
        </p:spPr>
        <p:txBody>
          <a:bodyPr lIns="0" tIns="0" rIns="0" bIns="0" rtlCol="0" anchor="t">
            <a:spAutoFit/>
          </a:bodyPr>
          <a:lstStyle/>
          <a:p>
            <a:pPr marL="0" lvl="0" indent="0" algn="just">
              <a:lnSpc>
                <a:spcPts val="1997"/>
              </a:lnSpc>
            </a:pPr>
            <a:r>
              <a:rPr lang="en-US" sz="1426">
                <a:solidFill>
                  <a:srgbClr val="FFFFFF"/>
                </a:solidFill>
                <a:latin typeface=" Avenir Next Arabic"/>
                <a:ea typeface=" Avenir Next Arabic"/>
                <a:cs typeface=" Avenir Next Arabic"/>
                <a:sym typeface=" Avenir Next Arabic"/>
              </a:rPr>
              <a:t>Focus on recognition and basic understanding. Always justify your choice: user and purpose determine the best medium. Do not spend excessive time on coaxial detail.</a:t>
            </a:r>
          </a:p>
        </p:txBody>
      </p:sp>
      <p:grpSp>
        <p:nvGrpSpPr>
          <p:cNvPr id="20" name="Group 20"/>
          <p:cNvGrpSpPr/>
          <p:nvPr/>
        </p:nvGrpSpPr>
        <p:grpSpPr>
          <a:xfrm>
            <a:off x="16637418" y="9075693"/>
            <a:ext cx="621882" cy="168639"/>
            <a:chOff x="0" y="0"/>
            <a:chExt cx="829177" cy="224852"/>
          </a:xfrm>
        </p:grpSpPr>
        <p:sp>
          <p:nvSpPr>
            <p:cNvPr id="21" name="Freeform 2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4">
                <a:extLst>
                  <a:ext uri="{96DAC541-7B7A-43D3-8B79-37D633B846F1}">
                    <asvg:svgBlip xmlns:asvg="http://schemas.microsoft.com/office/drawing/2016/SVG/main" r:embed="rId5"/>
                  </a:ext>
                </a:extLst>
              </a:blip>
              <a:stretch>
                <a:fillRect l="-1080246" t="-1083707" r="-18827" b="-35805"/>
              </a:stretch>
            </a:blipFill>
            <a:ln cap="sq">
              <a:noFill/>
              <a:prstDash val="solid"/>
              <a:miter/>
            </a:ln>
          </p:spPr>
        </p:sp>
        <p:sp>
          <p:nvSpPr>
            <p:cNvPr id="22" name="Freeform 2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6">
                <a:extLst>
                  <a:ext uri="{96DAC541-7B7A-43D3-8B79-37D633B846F1}">
                    <asvg:svgBlip xmlns:asvg="http://schemas.microsoft.com/office/drawing/2016/SVG/main" r:embed="rId7"/>
                  </a:ext>
                </a:extLst>
              </a:blip>
              <a:stretch>
                <a:fillRect l="-16974" t="-863970" r="-835231" b="-6903"/>
              </a:stretch>
            </a:blipFill>
          </p:spPr>
        </p:sp>
        <p:sp>
          <p:nvSpPr>
            <p:cNvPr id="23" name="Freeform 2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8">
                <a:extLst>
                  <a:ext uri="{96DAC541-7B7A-43D3-8B79-37D633B846F1}">
                    <asvg:svgBlip xmlns:asvg="http://schemas.microsoft.com/office/drawing/2016/SVG/main" r:embed="rId9"/>
                  </a:ext>
                </a:extLst>
              </a:blip>
              <a:stretch>
                <a:fillRect l="-16854" t="-1055502" r="-1039395" b="-34973"/>
              </a:stretch>
            </a:blipFill>
            <a:ln cap="sq">
              <a:noFill/>
              <a:prstDash val="solid"/>
              <a:miter/>
            </a:ln>
          </p:spPr>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028700" y="1095375"/>
            <a:ext cx="8115300" cy="2164392"/>
          </a:xfrm>
          <a:prstGeom prst="rect">
            <a:avLst/>
          </a:prstGeom>
        </p:spPr>
        <p:txBody>
          <a:bodyPr lIns="0" tIns="0" rIns="0" bIns="0" rtlCol="0" anchor="t">
            <a:spAutoFit/>
          </a:bodyPr>
          <a:lstStyle/>
          <a:p>
            <a:pPr marL="0" lvl="0" indent="0" algn="l">
              <a:lnSpc>
                <a:spcPts val="8442"/>
              </a:lnSpc>
            </a:pPr>
            <a:r>
              <a:rPr lang="en-US" sz="7674">
                <a:solidFill>
                  <a:srgbClr val="FFFFFF"/>
                </a:solidFill>
                <a:latin typeface=" Avenir Next Arabic"/>
                <a:ea typeface=" Avenir Next Arabic"/>
                <a:cs typeface=" Avenir Next Arabic"/>
                <a:sym typeface=" Avenir Next Arabic"/>
              </a:rPr>
              <a:t>The Big</a:t>
            </a:r>
          </a:p>
          <a:p>
            <a:pPr marL="0" lvl="0" indent="0" algn="l">
              <a:lnSpc>
                <a:spcPts val="8442"/>
              </a:lnSpc>
            </a:pPr>
            <a:r>
              <a:rPr lang="en-US" sz="7674">
                <a:solidFill>
                  <a:srgbClr val="FFFFFF"/>
                </a:solidFill>
                <a:latin typeface=" Avenir Next Arabic"/>
                <a:ea typeface=" Avenir Next Arabic"/>
                <a:cs typeface=" Avenir Next Arabic"/>
                <a:sym typeface=" Avenir Next Arabic"/>
              </a:rPr>
              <a:t>Comparison Table</a:t>
            </a:r>
          </a:p>
        </p:txBody>
      </p:sp>
      <p:sp>
        <p:nvSpPr>
          <p:cNvPr id="5" name="TextBox 5"/>
          <p:cNvSpPr txBox="1"/>
          <p:nvPr/>
        </p:nvSpPr>
        <p:spPr>
          <a:xfrm>
            <a:off x="1028700" y="3619500"/>
            <a:ext cx="7066809" cy="323645"/>
          </a:xfrm>
          <a:prstGeom prst="rect">
            <a:avLst/>
          </a:prstGeom>
        </p:spPr>
        <p:txBody>
          <a:bodyPr lIns="0" tIns="0" rIns="0" bIns="0" rtlCol="0" anchor="t">
            <a:spAutoFit/>
          </a:bodyPr>
          <a:lstStyle/>
          <a:p>
            <a:pPr marL="0" lvl="0" indent="0" algn="l">
              <a:lnSpc>
                <a:spcPts val="2636"/>
              </a:lnSpc>
            </a:pPr>
            <a:r>
              <a:rPr lang="en-US" sz="1883">
                <a:solidFill>
                  <a:srgbClr val="FFFFFF"/>
                </a:solidFill>
                <a:latin typeface=" Avenir Next Arabic"/>
                <a:ea typeface=" Avenir Next Arabic"/>
                <a:cs typeface=" Avenir Next Arabic"/>
                <a:sym typeface=" Avenir Next Arabic"/>
              </a:rPr>
              <a:t>All Five Data Transfer Technologies — Essential Exam Knowledge</a:t>
            </a:r>
          </a:p>
        </p:txBody>
      </p:sp>
      <p:grpSp>
        <p:nvGrpSpPr>
          <p:cNvPr id="6" name="Group 6"/>
          <p:cNvGrpSpPr/>
          <p:nvPr/>
        </p:nvGrpSpPr>
        <p:grpSpPr>
          <a:xfrm>
            <a:off x="1028700" y="4939307"/>
            <a:ext cx="4374114" cy="4318993"/>
            <a:chOff x="0" y="0"/>
            <a:chExt cx="1152030" cy="1137513"/>
          </a:xfrm>
        </p:grpSpPr>
        <p:sp>
          <p:nvSpPr>
            <p:cNvPr id="7" name="Freeform 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8" name="TextBox 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9" name="TextBox 9"/>
          <p:cNvSpPr txBox="1"/>
          <p:nvPr/>
        </p:nvSpPr>
        <p:spPr>
          <a:xfrm>
            <a:off x="1213126" y="6291068"/>
            <a:ext cx="4005262" cy="1824178"/>
          </a:xfrm>
          <a:prstGeom prst="rect">
            <a:avLst/>
          </a:prstGeom>
        </p:spPr>
        <p:txBody>
          <a:bodyPr lIns="0" tIns="0" rIns="0" bIns="0" rtlCol="0" anchor="t">
            <a:spAutoFit/>
          </a:bodyPr>
          <a:lstStyle/>
          <a:p>
            <a:pPr marL="0" lvl="0" indent="0" algn="l">
              <a:lnSpc>
                <a:spcPts val="2423"/>
              </a:lnSpc>
            </a:pPr>
            <a:r>
              <a:rPr lang="en-US" sz="1863" b="1">
                <a:solidFill>
                  <a:srgbClr val="FFFFFF"/>
                </a:solidFill>
                <a:latin typeface=" Avenir Next Arabic Bold"/>
                <a:ea typeface=" Avenir Next Arabic Bold"/>
                <a:cs typeface=" Avenir Next Arabic Bold"/>
                <a:sym typeface=" Avenir Next Arabic Bold"/>
              </a:rPr>
              <a:t>Wi-Fi — Wireless | Wireless network access for laptops, smartphones, tablets; broad coverage area.</a:t>
            </a:r>
          </a:p>
          <a:p>
            <a:pPr marL="0" lvl="0" indent="0" algn="l">
              <a:lnSpc>
                <a:spcPts val="2423"/>
              </a:lnSpc>
            </a:pPr>
            <a:r>
              <a:rPr lang="en-US" sz="1863" b="1">
                <a:solidFill>
                  <a:srgbClr val="FFFFFF"/>
                </a:solidFill>
                <a:latin typeface=" Avenir Next Arabic Bold"/>
                <a:ea typeface=" Avenir Next Arabic Bold"/>
                <a:cs typeface=" Avenir Next Arabic Bold"/>
                <a:sym typeface=" Avenir Next Arabic Bold"/>
              </a:rPr>
              <a:t>Bluetooth — Wireless | Short-range personal device connection; earbuds, mice, keyboards, PANs.</a:t>
            </a:r>
          </a:p>
        </p:txBody>
      </p:sp>
      <p:sp>
        <p:nvSpPr>
          <p:cNvPr id="10" name="TextBox 10"/>
          <p:cNvSpPr txBox="1"/>
          <p:nvPr/>
        </p:nvSpPr>
        <p:spPr>
          <a:xfrm>
            <a:off x="1213126" y="5410005"/>
            <a:ext cx="4005262" cy="323645"/>
          </a:xfrm>
          <a:prstGeom prst="rect">
            <a:avLst/>
          </a:prstGeom>
        </p:spPr>
        <p:txBody>
          <a:bodyPr lIns="0" tIns="0" rIns="0" bIns="0" rtlCol="0" anchor="t">
            <a:spAutoFit/>
          </a:bodyPr>
          <a:lstStyle/>
          <a:p>
            <a:pPr marL="0" lvl="0" indent="0" algn="l">
              <a:lnSpc>
                <a:spcPts val="2636"/>
              </a:lnSpc>
            </a:pPr>
            <a:r>
              <a:rPr lang="en-US" sz="1883" b="1">
                <a:solidFill>
                  <a:srgbClr val="FFFFFF"/>
                </a:solidFill>
                <a:latin typeface=" Avenir Next Arabic Bold"/>
                <a:ea typeface=" Avenir Next Arabic Bold"/>
                <a:cs typeface=" Avenir Next Arabic Bold"/>
                <a:sym typeface=" Avenir Next Arabic Bold"/>
              </a:rPr>
              <a:t>Wireless Methods</a:t>
            </a:r>
          </a:p>
        </p:txBody>
      </p:sp>
      <p:grpSp>
        <p:nvGrpSpPr>
          <p:cNvPr id="11" name="Group 11"/>
          <p:cNvGrpSpPr/>
          <p:nvPr/>
        </p:nvGrpSpPr>
        <p:grpSpPr>
          <a:xfrm>
            <a:off x="6412948" y="4939307"/>
            <a:ext cx="4374114" cy="4318993"/>
            <a:chOff x="0" y="0"/>
            <a:chExt cx="1152030" cy="1137513"/>
          </a:xfrm>
        </p:grpSpPr>
        <p:sp>
          <p:nvSpPr>
            <p:cNvPr id="12" name="Freeform 12"/>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3" name="TextBox 13"/>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4" name="TextBox 14"/>
          <p:cNvSpPr txBox="1"/>
          <p:nvPr/>
        </p:nvSpPr>
        <p:spPr>
          <a:xfrm>
            <a:off x="6594993" y="6291068"/>
            <a:ext cx="4010025" cy="1824178"/>
          </a:xfrm>
          <a:prstGeom prst="rect">
            <a:avLst/>
          </a:prstGeom>
        </p:spPr>
        <p:txBody>
          <a:bodyPr lIns="0" tIns="0" rIns="0" bIns="0" rtlCol="0" anchor="t">
            <a:spAutoFit/>
          </a:bodyPr>
          <a:lstStyle/>
          <a:p>
            <a:pPr marL="0" lvl="0" indent="0" algn="l">
              <a:lnSpc>
                <a:spcPts val="2423"/>
              </a:lnSpc>
            </a:pPr>
            <a:r>
              <a:rPr lang="en-US" sz="1863">
                <a:solidFill>
                  <a:srgbClr val="FFFFFF"/>
                </a:solidFill>
                <a:latin typeface=" Avenir Next Arabic"/>
                <a:ea typeface=" Avenir Next Arabic"/>
                <a:cs typeface=" Avenir Next Arabic"/>
                <a:sym typeface=" Avenir Next Arabic"/>
              </a:rPr>
              <a:t>UTP — Wired | Ethernet LAN connections; desktop PCs to network equipment in offices and classrooms.</a:t>
            </a:r>
          </a:p>
          <a:p>
            <a:pPr marL="0" lvl="0" indent="0" algn="l">
              <a:lnSpc>
                <a:spcPts val="2423"/>
              </a:lnSpc>
            </a:pPr>
            <a:r>
              <a:rPr lang="en-US" sz="1863">
                <a:solidFill>
                  <a:srgbClr val="FFFFFF"/>
                </a:solidFill>
                <a:latin typeface=" Avenir Next Arabic"/>
                <a:ea typeface=" Avenir Next Arabic"/>
                <a:cs typeface=" Avenir Next Arabic"/>
                <a:sym typeface=" Avenir Next Arabic"/>
              </a:rPr>
              <a:t>Coaxial — Wired | Cable broadband and TV distribution; shielded central conductor reduces interference.</a:t>
            </a:r>
          </a:p>
        </p:txBody>
      </p:sp>
      <p:sp>
        <p:nvSpPr>
          <p:cNvPr id="15" name="TextBox 15"/>
          <p:cNvSpPr txBox="1"/>
          <p:nvPr/>
        </p:nvSpPr>
        <p:spPr>
          <a:xfrm>
            <a:off x="6594993" y="5410005"/>
            <a:ext cx="4010025" cy="323645"/>
          </a:xfrm>
          <a:prstGeom prst="rect">
            <a:avLst/>
          </a:prstGeom>
        </p:spPr>
        <p:txBody>
          <a:bodyPr lIns="0" tIns="0" rIns="0" bIns="0" rtlCol="0" anchor="t">
            <a:spAutoFit/>
          </a:bodyPr>
          <a:lstStyle/>
          <a:p>
            <a:pPr marL="0" lvl="0" indent="0" algn="l">
              <a:lnSpc>
                <a:spcPts val="2636"/>
              </a:lnSpc>
            </a:pPr>
            <a:r>
              <a:rPr lang="en-US" sz="1883" b="1">
                <a:solidFill>
                  <a:srgbClr val="FFFFFF"/>
                </a:solidFill>
                <a:latin typeface=" Avenir Next Arabic Bold"/>
                <a:ea typeface=" Avenir Next Arabic Bold"/>
                <a:cs typeface=" Avenir Next Arabic Bold"/>
                <a:sym typeface=" Avenir Next Arabic Bold"/>
              </a:rPr>
              <a:t>Wired — Copper</a:t>
            </a:r>
          </a:p>
        </p:txBody>
      </p:sp>
      <p:grpSp>
        <p:nvGrpSpPr>
          <p:cNvPr id="16" name="Group 16"/>
          <p:cNvGrpSpPr/>
          <p:nvPr/>
        </p:nvGrpSpPr>
        <p:grpSpPr>
          <a:xfrm>
            <a:off x="12071868" y="4939307"/>
            <a:ext cx="4374114" cy="4318993"/>
            <a:chOff x="0" y="0"/>
            <a:chExt cx="1152030" cy="1137513"/>
          </a:xfrm>
        </p:grpSpPr>
        <p:sp>
          <p:nvSpPr>
            <p:cNvPr id="17" name="Freeform 1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8" name="TextBox 1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9" name="TextBox 19"/>
          <p:cNvSpPr txBox="1"/>
          <p:nvPr/>
        </p:nvSpPr>
        <p:spPr>
          <a:xfrm>
            <a:off x="12261258" y="6291068"/>
            <a:ext cx="3995333" cy="2433778"/>
          </a:xfrm>
          <a:prstGeom prst="rect">
            <a:avLst/>
          </a:prstGeom>
        </p:spPr>
        <p:txBody>
          <a:bodyPr lIns="0" tIns="0" rIns="0" bIns="0" rtlCol="0" anchor="t">
            <a:spAutoFit/>
          </a:bodyPr>
          <a:lstStyle/>
          <a:p>
            <a:pPr marL="0" lvl="0" indent="0" algn="l">
              <a:lnSpc>
                <a:spcPts val="2423"/>
              </a:lnSpc>
            </a:pPr>
            <a:r>
              <a:rPr lang="en-US" sz="1863">
                <a:solidFill>
                  <a:srgbClr val="FFFFFF"/>
                </a:solidFill>
                <a:latin typeface=" Avenir Next Arabic"/>
                <a:ea typeface=" Avenir Next Arabic"/>
                <a:cs typeface=" Avenir Next Arabic"/>
                <a:sym typeface=" Avenir Next Arabic"/>
              </a:rPr>
              <a:t>Optical Fibre — Wired | High-capacity links between buildings; long distance, high bandwidth, EMI immune.</a:t>
            </a:r>
          </a:p>
          <a:p>
            <a:pPr marL="0" lvl="0" indent="0" algn="l">
              <a:lnSpc>
                <a:spcPts val="2423"/>
              </a:lnSpc>
            </a:pPr>
            <a:r>
              <a:rPr lang="en-US" sz="1863">
                <a:solidFill>
                  <a:srgbClr val="FFFFFF"/>
                </a:solidFill>
                <a:latin typeface=" Avenir Next Arabic"/>
                <a:ea typeface=" Avenir Next Arabic"/>
                <a:cs typeface=" Avenir Next Arabic"/>
                <a:sym typeface=" Avenir Next Arabic"/>
              </a:rPr>
              <a:t>★ Exam tip: Always state the method, wired/wireless, AND a specific typical use. Learn all five technologies for full marks.</a:t>
            </a:r>
          </a:p>
        </p:txBody>
      </p:sp>
      <p:sp>
        <p:nvSpPr>
          <p:cNvPr id="20" name="TextBox 20"/>
          <p:cNvSpPr txBox="1"/>
          <p:nvPr/>
        </p:nvSpPr>
        <p:spPr>
          <a:xfrm>
            <a:off x="12261258" y="5410005"/>
            <a:ext cx="3995333" cy="323645"/>
          </a:xfrm>
          <a:prstGeom prst="rect">
            <a:avLst/>
          </a:prstGeom>
        </p:spPr>
        <p:txBody>
          <a:bodyPr lIns="0" tIns="0" rIns="0" bIns="0" rtlCol="0" anchor="t">
            <a:spAutoFit/>
          </a:bodyPr>
          <a:lstStyle/>
          <a:p>
            <a:pPr marL="0" lvl="0" indent="0" algn="l">
              <a:lnSpc>
                <a:spcPts val="2636"/>
              </a:lnSpc>
            </a:pPr>
            <a:r>
              <a:rPr lang="en-US" sz="1883" b="1">
                <a:solidFill>
                  <a:srgbClr val="FFFFFF"/>
                </a:solidFill>
                <a:latin typeface=" Avenir Next Arabic Bold"/>
                <a:ea typeface=" Avenir Next Arabic Bold"/>
                <a:cs typeface=" Avenir Next Arabic Bold"/>
                <a:sym typeface=" Avenir Next Arabic Bold"/>
              </a:rPr>
              <a:t>Wired — Fibre &amp; Exam Tip</a:t>
            </a:r>
          </a:p>
        </p:txBody>
      </p:sp>
      <p:grpSp>
        <p:nvGrpSpPr>
          <p:cNvPr id="21" name="Group 21"/>
          <p:cNvGrpSpPr/>
          <p:nvPr/>
        </p:nvGrpSpPr>
        <p:grpSpPr>
          <a:xfrm>
            <a:off x="16637418" y="9075693"/>
            <a:ext cx="621882" cy="168639"/>
            <a:chOff x="0" y="0"/>
            <a:chExt cx="829177" cy="224852"/>
          </a:xfrm>
        </p:grpSpPr>
        <p:sp>
          <p:nvSpPr>
            <p:cNvPr id="22" name="Freeform 22"/>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4">
                <a:extLst>
                  <a:ext uri="{96DAC541-7B7A-43D3-8B79-37D633B846F1}">
                    <asvg:svgBlip xmlns:asvg="http://schemas.microsoft.com/office/drawing/2016/SVG/main" r:embed="rId5"/>
                  </a:ext>
                </a:extLst>
              </a:blip>
              <a:stretch>
                <a:fillRect l="-1080246" t="-1083707" r="-18827" b="-35805"/>
              </a:stretch>
            </a:blipFill>
            <a:ln cap="sq">
              <a:noFill/>
              <a:prstDash val="solid"/>
              <a:miter/>
            </a:ln>
          </p:spPr>
        </p:sp>
        <p:sp>
          <p:nvSpPr>
            <p:cNvPr id="23" name="Freeform 23"/>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6">
                <a:extLst>
                  <a:ext uri="{96DAC541-7B7A-43D3-8B79-37D633B846F1}">
                    <asvg:svgBlip xmlns:asvg="http://schemas.microsoft.com/office/drawing/2016/SVG/main" r:embed="rId7"/>
                  </a:ext>
                </a:extLst>
              </a:blip>
              <a:stretch>
                <a:fillRect l="-16974" t="-863970" r="-835231" b="-6903"/>
              </a:stretch>
            </a:blipFill>
          </p:spPr>
        </p:sp>
        <p:sp>
          <p:nvSpPr>
            <p:cNvPr id="24" name="Freeform 24"/>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8">
                <a:extLst>
                  <a:ext uri="{96DAC541-7B7A-43D3-8B79-37D633B846F1}">
                    <asvg:svgBlip xmlns:asvg="http://schemas.microsoft.com/office/drawing/2016/SVG/main" r:embed="rId9"/>
                  </a:ext>
                </a:extLst>
              </a:blip>
              <a:stretch>
                <a:fillRect l="-16854" t="-1055502" r="-1039395" b="-34973"/>
              </a:stretch>
            </a:blipFill>
            <a:ln cap="sq">
              <a:noFill/>
              <a:prstDash val="solid"/>
              <a:miter/>
            </a:ln>
          </p:spPr>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028700" y="1066800"/>
            <a:ext cx="8115300" cy="1728996"/>
          </a:xfrm>
          <a:prstGeom prst="rect">
            <a:avLst/>
          </a:prstGeom>
        </p:spPr>
        <p:txBody>
          <a:bodyPr lIns="0" tIns="0" rIns="0" bIns="0" rtlCol="0" anchor="t">
            <a:spAutoFit/>
          </a:bodyPr>
          <a:lstStyle/>
          <a:p>
            <a:pPr marL="0" lvl="0" indent="0" algn="l">
              <a:lnSpc>
                <a:spcPts val="4555"/>
              </a:lnSpc>
            </a:pPr>
            <a:r>
              <a:rPr lang="en-US" sz="4141">
                <a:solidFill>
                  <a:srgbClr val="FFFFFF"/>
                </a:solidFill>
                <a:latin typeface=" Avenir Next Arabic"/>
                <a:ea typeface=" Avenir Next Arabic"/>
                <a:cs typeface=" Avenir Next Arabic"/>
                <a:sym typeface=" Avenir Next Arabic"/>
              </a:rPr>
              <a:t>Activity 4 —</a:t>
            </a:r>
          </a:p>
          <a:p>
            <a:pPr marL="0" lvl="0" indent="0" algn="l">
              <a:lnSpc>
                <a:spcPts val="4555"/>
              </a:lnSpc>
            </a:pPr>
            <a:r>
              <a:rPr lang="en-US" sz="4141">
                <a:solidFill>
                  <a:srgbClr val="FFFFFF"/>
                </a:solidFill>
                <a:latin typeface=" Avenir Next Arabic"/>
                <a:ea typeface=" Avenir Next Arabic"/>
                <a:cs typeface=" Avenir Next Arabic"/>
                <a:sym typeface=" Avenir Next Arabic"/>
              </a:rPr>
              <a:t>Guess the</a:t>
            </a:r>
          </a:p>
          <a:p>
            <a:pPr marL="0" lvl="0" indent="0" algn="l">
              <a:lnSpc>
                <a:spcPts val="4555"/>
              </a:lnSpc>
            </a:pPr>
            <a:r>
              <a:rPr lang="en-US" sz="4141">
                <a:solidFill>
                  <a:srgbClr val="FFFFFF"/>
                </a:solidFill>
                <a:latin typeface=" Avenir Next Arabic"/>
                <a:ea typeface=" Avenir Next Arabic"/>
                <a:cs typeface=" Avenir Next Arabic"/>
                <a:sym typeface=" Avenir Next Arabic"/>
              </a:rPr>
              <a:t>Technology</a:t>
            </a:r>
          </a:p>
        </p:txBody>
      </p:sp>
      <p:sp>
        <p:nvSpPr>
          <p:cNvPr id="5" name="TextBox 5"/>
          <p:cNvSpPr txBox="1"/>
          <p:nvPr/>
        </p:nvSpPr>
        <p:spPr>
          <a:xfrm>
            <a:off x="1028700" y="3619500"/>
            <a:ext cx="7066809" cy="462428"/>
          </a:xfrm>
          <a:prstGeom prst="rect">
            <a:avLst/>
          </a:prstGeom>
        </p:spPr>
        <p:txBody>
          <a:bodyPr lIns="0" tIns="0" rIns="0" bIns="0" rtlCol="0" anchor="t">
            <a:spAutoFit/>
          </a:bodyPr>
          <a:lstStyle/>
          <a:p>
            <a:pPr marL="0" lvl="0" indent="0" algn="l">
              <a:lnSpc>
                <a:spcPts val="1811"/>
              </a:lnSpc>
            </a:pPr>
            <a:r>
              <a:rPr lang="en-US" sz="1294">
                <a:solidFill>
                  <a:srgbClr val="FFFFFF"/>
                </a:solidFill>
                <a:latin typeface=" Avenir Next Arabic"/>
                <a:ea typeface=" Avenir Next Arabic"/>
                <a:cs typeface=" Avenir Next Arabic"/>
                <a:sym typeface=" Avenir Next Arabic"/>
              </a:rPr>
              <a:t>Read each clue and identify the correct data transfer technology. Write your answers before the reveal!</a:t>
            </a:r>
          </a:p>
        </p:txBody>
      </p:sp>
      <p:grpSp>
        <p:nvGrpSpPr>
          <p:cNvPr id="6" name="Group 6"/>
          <p:cNvGrpSpPr/>
          <p:nvPr/>
        </p:nvGrpSpPr>
        <p:grpSpPr>
          <a:xfrm>
            <a:off x="1028700" y="4939307"/>
            <a:ext cx="4374114" cy="4318993"/>
            <a:chOff x="0" y="0"/>
            <a:chExt cx="1152030" cy="1137513"/>
          </a:xfrm>
        </p:grpSpPr>
        <p:sp>
          <p:nvSpPr>
            <p:cNvPr id="7" name="Freeform 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8" name="TextBox 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9" name="TextBox 9"/>
          <p:cNvSpPr txBox="1"/>
          <p:nvPr/>
        </p:nvSpPr>
        <p:spPr>
          <a:xfrm>
            <a:off x="1213126" y="6300593"/>
            <a:ext cx="4005262" cy="1137285"/>
          </a:xfrm>
          <a:prstGeom prst="rect">
            <a:avLst/>
          </a:prstGeom>
        </p:spPr>
        <p:txBody>
          <a:bodyPr lIns="0" tIns="0" rIns="0" bIns="0" rtlCol="0" anchor="t">
            <a:spAutoFit/>
          </a:bodyPr>
          <a:lstStyle/>
          <a:p>
            <a:pPr marL="0" lvl="0" indent="0" algn="l">
              <a:lnSpc>
                <a:spcPts val="1560"/>
              </a:lnSpc>
            </a:pPr>
            <a:r>
              <a:rPr lang="en-US" sz="1200" b="1">
                <a:solidFill>
                  <a:srgbClr val="FFFFFF"/>
                </a:solidFill>
                <a:latin typeface=" Avenir Next Arabic Bold"/>
                <a:ea typeface=" Avenir Next Arabic Bold"/>
                <a:cs typeface=" Avenir Next Arabic Bold"/>
                <a:sym typeface=" Avenir Next Arabic Bold"/>
              </a:rPr>
              <a:t>Clue 1: Transfers data using light rather than electrical signals.</a:t>
            </a:r>
          </a:p>
          <a:p>
            <a:pPr marL="0" lvl="0" indent="0" algn="l">
              <a:lnSpc>
                <a:spcPts val="1560"/>
              </a:lnSpc>
            </a:pPr>
            <a:r>
              <a:rPr lang="en-US" sz="1200" b="1">
                <a:solidFill>
                  <a:srgbClr val="FFFFFF"/>
                </a:solidFill>
                <a:latin typeface=" Avenir Next Arabic Bold"/>
                <a:ea typeface=" Avenir Next Arabic Bold"/>
                <a:cs typeface=" Avenir Next Arabic Bold"/>
                <a:sym typeface=" Avenir Next Arabic Bold"/>
              </a:rPr>
              <a:t>Answer: ___________</a:t>
            </a:r>
          </a:p>
          <a:p>
            <a:pPr marL="0" lvl="0" indent="0" algn="l">
              <a:lnSpc>
                <a:spcPts val="1560"/>
              </a:lnSpc>
            </a:pPr>
            <a:r>
              <a:rPr lang="en-US" sz="1200" b="1">
                <a:solidFill>
                  <a:srgbClr val="FFFFFF"/>
                </a:solidFill>
                <a:latin typeface=" Avenir Next Arabic Bold"/>
                <a:ea typeface=" Avenir Next Arabic Bold"/>
                <a:cs typeface=" Avenir Next Arabic Bold"/>
                <a:sym typeface=" Avenir Next Arabic Bold"/>
              </a:rPr>
              <a:t>Clue 2: Used for wireless earbuds connecting to a smartphone.</a:t>
            </a:r>
          </a:p>
          <a:p>
            <a:pPr marL="0" lvl="0" indent="0" algn="l">
              <a:lnSpc>
                <a:spcPts val="1560"/>
              </a:lnSpc>
            </a:pPr>
            <a:r>
              <a:rPr lang="en-US" sz="1200" b="1">
                <a:solidFill>
                  <a:srgbClr val="FFFFFF"/>
                </a:solidFill>
                <a:latin typeface=" Avenir Next Arabic Bold"/>
                <a:ea typeface=" Avenir Next Arabic Bold"/>
                <a:cs typeface=" Avenir Next Arabic Bold"/>
                <a:sym typeface=" Avenir Next Arabic Bold"/>
              </a:rPr>
              <a:t>Answer: ___________</a:t>
            </a:r>
          </a:p>
        </p:txBody>
      </p:sp>
      <p:sp>
        <p:nvSpPr>
          <p:cNvPr id="10" name="TextBox 10"/>
          <p:cNvSpPr txBox="1"/>
          <p:nvPr/>
        </p:nvSpPr>
        <p:spPr>
          <a:xfrm>
            <a:off x="1213126" y="5410005"/>
            <a:ext cx="4005262" cy="233828"/>
          </a:xfrm>
          <a:prstGeom prst="rect">
            <a:avLst/>
          </a:prstGeom>
        </p:spPr>
        <p:txBody>
          <a:bodyPr lIns="0" tIns="0" rIns="0" bIns="0" rtlCol="0" anchor="t">
            <a:spAutoFit/>
          </a:bodyPr>
          <a:lstStyle/>
          <a:p>
            <a:pPr marL="0" lvl="0" indent="0" algn="l">
              <a:lnSpc>
                <a:spcPts val="1811"/>
              </a:lnSpc>
            </a:pPr>
            <a:r>
              <a:rPr lang="en-US" sz="1294" b="1">
                <a:solidFill>
                  <a:srgbClr val="FFFFFF"/>
                </a:solidFill>
                <a:latin typeface=" Avenir Next Arabic Bold"/>
                <a:ea typeface=" Avenir Next Arabic Bold"/>
                <a:cs typeface=" Avenir Next Arabic Bold"/>
                <a:sym typeface=" Avenir Next Arabic Bold"/>
              </a:rPr>
              <a:t>Clues 1 &amp; 2</a:t>
            </a:r>
          </a:p>
        </p:txBody>
      </p:sp>
      <p:grpSp>
        <p:nvGrpSpPr>
          <p:cNvPr id="11" name="Group 11"/>
          <p:cNvGrpSpPr/>
          <p:nvPr/>
        </p:nvGrpSpPr>
        <p:grpSpPr>
          <a:xfrm>
            <a:off x="6412948" y="4939307"/>
            <a:ext cx="4374114" cy="4318993"/>
            <a:chOff x="0" y="0"/>
            <a:chExt cx="1152030" cy="1137513"/>
          </a:xfrm>
        </p:grpSpPr>
        <p:sp>
          <p:nvSpPr>
            <p:cNvPr id="12" name="Freeform 12"/>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3" name="TextBox 13"/>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4" name="TextBox 14"/>
          <p:cNvSpPr txBox="1"/>
          <p:nvPr/>
        </p:nvSpPr>
        <p:spPr>
          <a:xfrm>
            <a:off x="6594993" y="6300593"/>
            <a:ext cx="4010025" cy="946785"/>
          </a:xfrm>
          <a:prstGeom prst="rect">
            <a:avLst/>
          </a:prstGeom>
        </p:spPr>
        <p:txBody>
          <a:bodyPr lIns="0" tIns="0" rIns="0" bIns="0" rtlCol="0" anchor="t">
            <a:spAutoFit/>
          </a:bodyPr>
          <a:lstStyle/>
          <a:p>
            <a:pPr marL="0" lvl="0" indent="0" algn="l">
              <a:lnSpc>
                <a:spcPts val="1560"/>
              </a:lnSpc>
            </a:pPr>
            <a:r>
              <a:rPr lang="en-US" sz="1200">
                <a:solidFill>
                  <a:srgbClr val="FFFFFF"/>
                </a:solidFill>
                <a:latin typeface=" Avenir Next Arabic"/>
                <a:ea typeface=" Avenir Next Arabic"/>
                <a:cs typeface=" Avenir Next Arabic"/>
                <a:sym typeface=" Avenir Next Arabic"/>
              </a:rPr>
              <a:t>Clue 3: Contains twisted copper pairs and is commonly used for Ethernet LAN connections.</a:t>
            </a:r>
          </a:p>
          <a:p>
            <a:pPr marL="0" lvl="0" indent="0" algn="l">
              <a:lnSpc>
                <a:spcPts val="1560"/>
              </a:lnSpc>
            </a:pPr>
            <a:r>
              <a:rPr lang="en-US" sz="1200">
                <a:solidFill>
                  <a:srgbClr val="FFFFFF"/>
                </a:solidFill>
                <a:latin typeface=" Avenir Next Arabic"/>
                <a:ea typeface=" Avenir Next Arabic"/>
                <a:cs typeface=" Avenir Next Arabic"/>
                <a:sym typeface=" Avenir Next Arabic"/>
              </a:rPr>
              <a:t>Answer: ___________</a:t>
            </a:r>
          </a:p>
          <a:p>
            <a:pPr marL="0" lvl="0" indent="0" algn="l">
              <a:lnSpc>
                <a:spcPts val="1560"/>
              </a:lnSpc>
            </a:pPr>
            <a:r>
              <a:rPr lang="en-US" sz="1200">
                <a:solidFill>
                  <a:srgbClr val="FFFFFF"/>
                </a:solidFill>
                <a:latin typeface=" Avenir Next Arabic"/>
                <a:ea typeface=" Avenir Next Arabic"/>
                <a:cs typeface=" Avenir Next Arabic"/>
                <a:sym typeface=" Avenir Next Arabic"/>
              </a:rPr>
              <a:t>Clue 4: Allows laptops to connect wirelessly to a network.</a:t>
            </a:r>
          </a:p>
          <a:p>
            <a:pPr marL="0" lvl="0" indent="0" algn="l">
              <a:lnSpc>
                <a:spcPts val="1560"/>
              </a:lnSpc>
            </a:pPr>
            <a:r>
              <a:rPr lang="en-US" sz="1200">
                <a:solidFill>
                  <a:srgbClr val="FFFFFF"/>
                </a:solidFill>
                <a:latin typeface=" Avenir Next Arabic"/>
                <a:ea typeface=" Avenir Next Arabic"/>
                <a:cs typeface=" Avenir Next Arabic"/>
                <a:sym typeface=" Avenir Next Arabic"/>
              </a:rPr>
              <a:t>Answer: ___________</a:t>
            </a:r>
          </a:p>
        </p:txBody>
      </p:sp>
      <p:sp>
        <p:nvSpPr>
          <p:cNvPr id="15" name="TextBox 15"/>
          <p:cNvSpPr txBox="1"/>
          <p:nvPr/>
        </p:nvSpPr>
        <p:spPr>
          <a:xfrm>
            <a:off x="6594993" y="5410005"/>
            <a:ext cx="4010025" cy="233828"/>
          </a:xfrm>
          <a:prstGeom prst="rect">
            <a:avLst/>
          </a:prstGeom>
        </p:spPr>
        <p:txBody>
          <a:bodyPr lIns="0" tIns="0" rIns="0" bIns="0" rtlCol="0" anchor="t">
            <a:spAutoFit/>
          </a:bodyPr>
          <a:lstStyle/>
          <a:p>
            <a:pPr marL="0" lvl="0" indent="0" algn="l">
              <a:lnSpc>
                <a:spcPts val="1811"/>
              </a:lnSpc>
            </a:pPr>
            <a:r>
              <a:rPr lang="en-US" sz="1294" b="1">
                <a:solidFill>
                  <a:srgbClr val="FFFFFF"/>
                </a:solidFill>
                <a:latin typeface=" Avenir Next Arabic Bold"/>
                <a:ea typeface=" Avenir Next Arabic Bold"/>
                <a:cs typeface=" Avenir Next Arabic Bold"/>
                <a:sym typeface=" Avenir Next Arabic Bold"/>
              </a:rPr>
              <a:t>Clues 3 &amp; 4</a:t>
            </a:r>
          </a:p>
        </p:txBody>
      </p:sp>
      <p:grpSp>
        <p:nvGrpSpPr>
          <p:cNvPr id="16" name="Group 16"/>
          <p:cNvGrpSpPr/>
          <p:nvPr/>
        </p:nvGrpSpPr>
        <p:grpSpPr>
          <a:xfrm>
            <a:off x="12071868" y="4939307"/>
            <a:ext cx="4374114" cy="4318993"/>
            <a:chOff x="0" y="0"/>
            <a:chExt cx="1152030" cy="1137513"/>
          </a:xfrm>
        </p:grpSpPr>
        <p:sp>
          <p:nvSpPr>
            <p:cNvPr id="17" name="Freeform 1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8" name="TextBox 1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9" name="TextBox 19"/>
          <p:cNvSpPr txBox="1"/>
          <p:nvPr/>
        </p:nvSpPr>
        <p:spPr>
          <a:xfrm>
            <a:off x="12261258" y="6300593"/>
            <a:ext cx="3995333" cy="756285"/>
          </a:xfrm>
          <a:prstGeom prst="rect">
            <a:avLst/>
          </a:prstGeom>
        </p:spPr>
        <p:txBody>
          <a:bodyPr lIns="0" tIns="0" rIns="0" bIns="0" rtlCol="0" anchor="t">
            <a:spAutoFit/>
          </a:bodyPr>
          <a:lstStyle/>
          <a:p>
            <a:pPr marL="0" lvl="0" indent="0" algn="l">
              <a:lnSpc>
                <a:spcPts val="1560"/>
              </a:lnSpc>
            </a:pPr>
            <a:r>
              <a:rPr lang="en-US" sz="1200">
                <a:solidFill>
                  <a:srgbClr val="FFFFFF"/>
                </a:solidFill>
                <a:latin typeface=" Avenir Next Arabic"/>
                <a:ea typeface=" Avenir Next Arabic"/>
                <a:cs typeface=" Avenir Next Arabic"/>
                <a:sym typeface=" Avenir Next Arabic"/>
              </a:rPr>
              <a:t>Clue 5: Has a central conductor surrounded by insulation and shielding to reduce interference.</a:t>
            </a:r>
          </a:p>
          <a:p>
            <a:pPr marL="0" lvl="0" indent="0" algn="l">
              <a:lnSpc>
                <a:spcPts val="1560"/>
              </a:lnSpc>
            </a:pPr>
            <a:r>
              <a:rPr lang="en-US" sz="1200">
                <a:solidFill>
                  <a:srgbClr val="FFFFFF"/>
                </a:solidFill>
                <a:latin typeface=" Avenir Next Arabic"/>
                <a:ea typeface=" Avenir Next Arabic"/>
                <a:cs typeface=" Avenir Next Arabic"/>
                <a:sym typeface=" Avenir Next Arabic"/>
              </a:rPr>
              <a:t>Answer: ___________</a:t>
            </a:r>
          </a:p>
          <a:p>
            <a:pPr marL="0" lvl="0" indent="0" algn="l">
              <a:lnSpc>
                <a:spcPts val="1560"/>
              </a:lnSpc>
            </a:pPr>
            <a:r>
              <a:rPr lang="en-US" sz="1200">
                <a:solidFill>
                  <a:srgbClr val="FFFFFF"/>
                </a:solidFill>
                <a:latin typeface=" Avenir Next Arabic"/>
                <a:ea typeface=" Avenir Next Arabic"/>
                <a:cs typeface=" Avenir Next Arabic"/>
                <a:sym typeface=" Avenir Next Arabic"/>
              </a:rPr>
              <a:t>⏱ Think before you look — no notes needed!</a:t>
            </a:r>
          </a:p>
        </p:txBody>
      </p:sp>
      <p:sp>
        <p:nvSpPr>
          <p:cNvPr id="20" name="TextBox 20"/>
          <p:cNvSpPr txBox="1"/>
          <p:nvPr/>
        </p:nvSpPr>
        <p:spPr>
          <a:xfrm>
            <a:off x="12261258" y="5410005"/>
            <a:ext cx="3995333" cy="233828"/>
          </a:xfrm>
          <a:prstGeom prst="rect">
            <a:avLst/>
          </a:prstGeom>
        </p:spPr>
        <p:txBody>
          <a:bodyPr lIns="0" tIns="0" rIns="0" bIns="0" rtlCol="0" anchor="t">
            <a:spAutoFit/>
          </a:bodyPr>
          <a:lstStyle/>
          <a:p>
            <a:pPr marL="0" lvl="0" indent="0" algn="l">
              <a:lnSpc>
                <a:spcPts val="1811"/>
              </a:lnSpc>
            </a:pPr>
            <a:r>
              <a:rPr lang="en-US" sz="1294" b="1">
                <a:solidFill>
                  <a:srgbClr val="FFFFFF"/>
                </a:solidFill>
                <a:latin typeface=" Avenir Next Arabic Bold"/>
                <a:ea typeface=" Avenir Next Arabic Bold"/>
                <a:cs typeface=" Avenir Next Arabic Bold"/>
                <a:sym typeface=" Avenir Next Arabic Bold"/>
              </a:rPr>
              <a:t>Clue 5</a:t>
            </a:r>
          </a:p>
        </p:txBody>
      </p:sp>
      <p:grpSp>
        <p:nvGrpSpPr>
          <p:cNvPr id="21" name="Group 21"/>
          <p:cNvGrpSpPr/>
          <p:nvPr/>
        </p:nvGrpSpPr>
        <p:grpSpPr>
          <a:xfrm>
            <a:off x="16637418" y="9075693"/>
            <a:ext cx="621882" cy="168639"/>
            <a:chOff x="0" y="0"/>
            <a:chExt cx="829177" cy="224852"/>
          </a:xfrm>
        </p:grpSpPr>
        <p:sp>
          <p:nvSpPr>
            <p:cNvPr id="22" name="Freeform 22"/>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4">
                <a:extLst>
                  <a:ext uri="{96DAC541-7B7A-43D3-8B79-37D633B846F1}">
                    <asvg:svgBlip xmlns:asvg="http://schemas.microsoft.com/office/drawing/2016/SVG/main" r:embed="rId5"/>
                  </a:ext>
                </a:extLst>
              </a:blip>
              <a:stretch>
                <a:fillRect l="-1080246" t="-1083707" r="-18827" b="-35805"/>
              </a:stretch>
            </a:blipFill>
            <a:ln cap="sq">
              <a:noFill/>
              <a:prstDash val="solid"/>
              <a:miter/>
            </a:ln>
          </p:spPr>
        </p:sp>
        <p:sp>
          <p:nvSpPr>
            <p:cNvPr id="23" name="Freeform 23"/>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6">
                <a:extLst>
                  <a:ext uri="{96DAC541-7B7A-43D3-8B79-37D633B846F1}">
                    <asvg:svgBlip xmlns:asvg="http://schemas.microsoft.com/office/drawing/2016/SVG/main" r:embed="rId7"/>
                  </a:ext>
                </a:extLst>
              </a:blip>
              <a:stretch>
                <a:fillRect l="-16974" t="-863970" r="-835231" b="-6903"/>
              </a:stretch>
            </a:blipFill>
          </p:spPr>
        </p:sp>
        <p:sp>
          <p:nvSpPr>
            <p:cNvPr id="24" name="Freeform 24"/>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8">
                <a:extLst>
                  <a:ext uri="{96DAC541-7B7A-43D3-8B79-37D633B846F1}">
                    <asvg:svgBlip xmlns:asvg="http://schemas.microsoft.com/office/drawing/2016/SVG/main" r:embed="rId9"/>
                  </a:ext>
                </a:extLst>
              </a:blip>
              <a:stretch>
                <a:fillRect l="-16854" t="-1055502" r="-1039395" b="-34973"/>
              </a:stretch>
            </a:blipFill>
            <a:ln cap="sq">
              <a:noFill/>
              <a:prstDash val="solid"/>
              <a:miter/>
            </a:ln>
          </p:spPr>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028700" y="1114425"/>
            <a:ext cx="11201400" cy="2484150"/>
          </a:xfrm>
          <a:prstGeom prst="rect">
            <a:avLst/>
          </a:prstGeom>
        </p:spPr>
        <p:txBody>
          <a:bodyPr lIns="0" tIns="0" rIns="0" bIns="0" rtlCol="0" anchor="t">
            <a:spAutoFit/>
          </a:bodyPr>
          <a:lstStyle/>
          <a:p>
            <a:pPr marL="0" lvl="0" indent="0" algn="l">
              <a:lnSpc>
                <a:spcPts val="9737"/>
              </a:lnSpc>
            </a:pPr>
            <a:r>
              <a:rPr lang="en-US" sz="8852">
                <a:solidFill>
                  <a:srgbClr val="FFFFFF"/>
                </a:solidFill>
                <a:latin typeface=" Avenir Next Arabic"/>
                <a:ea typeface=" Avenir Next Arabic"/>
                <a:cs typeface=" Avenir Next Arabic"/>
                <a:sym typeface=" Avenir Next Arabic"/>
              </a:rPr>
              <a:t>Benefits &amp; Drawbacks Challenge</a:t>
            </a:r>
          </a:p>
        </p:txBody>
      </p:sp>
      <p:grpSp>
        <p:nvGrpSpPr>
          <p:cNvPr id="5" name="Group 5"/>
          <p:cNvGrpSpPr/>
          <p:nvPr/>
        </p:nvGrpSpPr>
        <p:grpSpPr>
          <a:xfrm>
            <a:off x="1028700" y="3837716"/>
            <a:ext cx="5492653" cy="2421711"/>
            <a:chOff x="0" y="0"/>
            <a:chExt cx="1446625" cy="637817"/>
          </a:xfrm>
        </p:grpSpPr>
        <p:sp>
          <p:nvSpPr>
            <p:cNvPr id="6" name="Freeform 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7" name="TextBox 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8" name="TextBox 8"/>
          <p:cNvSpPr txBox="1"/>
          <p:nvPr/>
        </p:nvSpPr>
        <p:spPr>
          <a:xfrm>
            <a:off x="1259723" y="4129375"/>
            <a:ext cx="5030607" cy="438150"/>
          </a:xfrm>
          <a:prstGeom prst="rect">
            <a:avLst/>
          </a:prstGeom>
        </p:spPr>
        <p:txBody>
          <a:bodyPr lIns="0" tIns="0" rIns="0" bIns="0" rtlCol="0" anchor="t">
            <a:spAutoFit/>
          </a:bodyPr>
          <a:lstStyle/>
          <a:p>
            <a:pPr marL="0" lvl="0" indent="0" algn="l">
              <a:lnSpc>
                <a:spcPts val="3300"/>
              </a:lnSpc>
            </a:pPr>
            <a:r>
              <a:rPr lang="en-US" sz="3000" b="1">
                <a:solidFill>
                  <a:srgbClr val="FFFFFF"/>
                </a:solidFill>
                <a:latin typeface=" Avenir Next Arabic Bold"/>
                <a:ea typeface=" Avenir Next Arabic Bold"/>
                <a:cs typeface=" Avenir Next Arabic Bold"/>
                <a:sym typeface=" Avenir Next Arabic Bold"/>
              </a:rPr>
              <a:t>Your Task</a:t>
            </a:r>
          </a:p>
        </p:txBody>
      </p:sp>
      <p:sp>
        <p:nvSpPr>
          <p:cNvPr id="9" name="TextBox 9"/>
          <p:cNvSpPr txBox="1"/>
          <p:nvPr/>
        </p:nvSpPr>
        <p:spPr>
          <a:xfrm>
            <a:off x="1259723" y="5242598"/>
            <a:ext cx="5030607" cy="617220"/>
          </a:xfrm>
          <a:prstGeom prst="rect">
            <a:avLst/>
          </a:prstGeom>
        </p:spPr>
        <p:txBody>
          <a:bodyPr lIns="0" tIns="0" rIns="0" bIns="0" rtlCol="0" anchor="t">
            <a:spAutoFit/>
          </a:bodyPr>
          <a:lstStyle/>
          <a:p>
            <a:pPr marL="0" lvl="0" indent="0" algn="just">
              <a:lnSpc>
                <a:spcPts val="1679"/>
              </a:lnSpc>
            </a:pPr>
            <a:r>
              <a:rPr lang="en-US" sz="1200">
                <a:solidFill>
                  <a:srgbClr val="FFFFFF"/>
                </a:solidFill>
                <a:latin typeface=" Avenir Next Arabic"/>
                <a:ea typeface=" Avenir Next Arabic"/>
                <a:cs typeface=" Avenir Next Arabic"/>
                <a:sym typeface=" Avenir Next Arabic"/>
              </a:rPr>
              <a:t>Complete the table below. For each technology, write ONE benefit and ONE drawback. Avoid vague words like "good" or "fast" — explain WHY it is beneficial or what the limitation actually means.</a:t>
            </a:r>
          </a:p>
        </p:txBody>
      </p:sp>
      <p:grpSp>
        <p:nvGrpSpPr>
          <p:cNvPr id="10" name="Group 10"/>
          <p:cNvGrpSpPr/>
          <p:nvPr/>
        </p:nvGrpSpPr>
        <p:grpSpPr>
          <a:xfrm>
            <a:off x="1028700" y="6702936"/>
            <a:ext cx="5492653" cy="2421711"/>
            <a:chOff x="0" y="0"/>
            <a:chExt cx="1446625" cy="637817"/>
          </a:xfrm>
        </p:grpSpPr>
        <p:sp>
          <p:nvSpPr>
            <p:cNvPr id="11" name="Freeform 11"/>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2" name="TextBox 12"/>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3" name="TextBox 13"/>
          <p:cNvSpPr txBox="1"/>
          <p:nvPr/>
        </p:nvSpPr>
        <p:spPr>
          <a:xfrm>
            <a:off x="1259723" y="6994595"/>
            <a:ext cx="5030607" cy="438150"/>
          </a:xfrm>
          <a:prstGeom prst="rect">
            <a:avLst/>
          </a:prstGeom>
        </p:spPr>
        <p:txBody>
          <a:bodyPr lIns="0" tIns="0" rIns="0" bIns="0" rtlCol="0" anchor="t">
            <a:spAutoFit/>
          </a:bodyPr>
          <a:lstStyle/>
          <a:p>
            <a:pPr marL="0" lvl="0" indent="0" algn="l">
              <a:lnSpc>
                <a:spcPts val="3300"/>
              </a:lnSpc>
            </a:pPr>
            <a:r>
              <a:rPr lang="en-US" sz="3000" b="1">
                <a:solidFill>
                  <a:srgbClr val="FFFFFF"/>
                </a:solidFill>
                <a:latin typeface=" Avenir Next Arabic Bold"/>
                <a:ea typeface=" Avenir Next Arabic Bold"/>
                <a:cs typeface=" Avenir Next Arabic Bold"/>
                <a:sym typeface=" Avenir Next Arabic Bold"/>
              </a:rPr>
              <a:t>Technology — Benefit</a:t>
            </a:r>
          </a:p>
        </p:txBody>
      </p:sp>
      <p:sp>
        <p:nvSpPr>
          <p:cNvPr id="14" name="TextBox 14"/>
          <p:cNvSpPr txBox="1"/>
          <p:nvPr/>
        </p:nvSpPr>
        <p:spPr>
          <a:xfrm>
            <a:off x="1259723" y="8107817"/>
            <a:ext cx="5030607" cy="1245870"/>
          </a:xfrm>
          <a:prstGeom prst="rect">
            <a:avLst/>
          </a:prstGeom>
        </p:spPr>
        <p:txBody>
          <a:bodyPr lIns="0" tIns="0" rIns="0" bIns="0" rtlCol="0" anchor="t">
            <a:spAutoFit/>
          </a:bodyPr>
          <a:lstStyle/>
          <a:p>
            <a:pPr marL="0" lvl="0" indent="0" algn="just">
              <a:lnSpc>
                <a:spcPts val="1679"/>
              </a:lnSpc>
            </a:pPr>
            <a:r>
              <a:rPr lang="en-US" sz="1200">
                <a:solidFill>
                  <a:srgbClr val="FFFFFF"/>
                </a:solidFill>
                <a:latin typeface=" Avenir Next Arabic"/>
                <a:ea typeface=" Avenir Next Arabic"/>
                <a:cs typeface=" Avenir Next Arabic"/>
                <a:sym typeface=" Avenir Next Arabic"/>
              </a:rPr>
              <a:t>Wi-Fi: mobility within coverage area, no cables needed</a:t>
            </a:r>
          </a:p>
          <a:p>
            <a:pPr marL="0" lvl="0" indent="0" algn="just">
              <a:lnSpc>
                <a:spcPts val="1679"/>
              </a:lnSpc>
            </a:pPr>
            <a:r>
              <a:rPr lang="en-US" sz="1200">
                <a:solidFill>
                  <a:srgbClr val="FFFFFF"/>
                </a:solidFill>
                <a:latin typeface=" Avenir Next Arabic"/>
                <a:ea typeface=" Avenir Next Arabic"/>
                <a:cs typeface=" Avenir Next Arabic"/>
                <a:sym typeface=" Avenir Next Arabic"/>
              </a:rPr>
              <a:t>Bluetooth: low power consumption, convenient for personal peripherals</a:t>
            </a:r>
          </a:p>
          <a:p>
            <a:pPr marL="0" lvl="0" indent="0" algn="just">
              <a:lnSpc>
                <a:spcPts val="1679"/>
              </a:lnSpc>
            </a:pPr>
            <a:r>
              <a:rPr lang="en-US" sz="1200">
                <a:solidFill>
                  <a:srgbClr val="FFFFFF"/>
                </a:solidFill>
                <a:latin typeface=" Avenir Next Arabic"/>
                <a:ea typeface=" Avenir Next Arabic"/>
                <a:cs typeface=" Avenir Next Arabic"/>
                <a:sym typeface=" Avenir Next Arabic"/>
              </a:rPr>
              <a:t>UTP: inexpensive and easy to install in offices</a:t>
            </a:r>
          </a:p>
          <a:p>
            <a:pPr marL="0" lvl="0" indent="0" algn="just">
              <a:lnSpc>
                <a:spcPts val="1679"/>
              </a:lnSpc>
            </a:pPr>
            <a:r>
              <a:rPr lang="en-US" sz="1200">
                <a:solidFill>
                  <a:srgbClr val="FFFFFF"/>
                </a:solidFill>
                <a:latin typeface=" Avenir Next Arabic"/>
                <a:ea typeface=" Avenir Next Arabic"/>
                <a:cs typeface=" Avenir Next Arabic"/>
                <a:sym typeface=" Avenir Next Arabic"/>
              </a:rPr>
              <a:t>Optical Fibre: very high bandwidth, immune to electromagnetic interference</a:t>
            </a:r>
          </a:p>
          <a:p>
            <a:pPr marL="0" lvl="0" indent="0" algn="just">
              <a:lnSpc>
                <a:spcPts val="1679"/>
              </a:lnSpc>
            </a:pPr>
            <a:r>
              <a:rPr lang="en-US" sz="1200">
                <a:solidFill>
                  <a:srgbClr val="FFFFFF"/>
                </a:solidFill>
                <a:latin typeface=" Avenir Next Arabic"/>
                <a:ea typeface=" Avenir Next Arabic"/>
                <a:cs typeface=" Avenir Next Arabic"/>
                <a:sym typeface=" Avenir Next Arabic"/>
              </a:rPr>
              <a:t>Coaxial: shielding reduces signal interference</a:t>
            </a:r>
          </a:p>
        </p:txBody>
      </p:sp>
      <p:grpSp>
        <p:nvGrpSpPr>
          <p:cNvPr id="15" name="Group 15"/>
          <p:cNvGrpSpPr/>
          <p:nvPr/>
        </p:nvGrpSpPr>
        <p:grpSpPr>
          <a:xfrm>
            <a:off x="7197610" y="3837716"/>
            <a:ext cx="5492653" cy="2421711"/>
            <a:chOff x="0" y="0"/>
            <a:chExt cx="1446625" cy="637817"/>
          </a:xfrm>
        </p:grpSpPr>
        <p:sp>
          <p:nvSpPr>
            <p:cNvPr id="16" name="Freeform 1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7" name="TextBox 1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8" name="TextBox 18"/>
          <p:cNvSpPr txBox="1"/>
          <p:nvPr/>
        </p:nvSpPr>
        <p:spPr>
          <a:xfrm>
            <a:off x="7428633" y="4129375"/>
            <a:ext cx="5030607" cy="438150"/>
          </a:xfrm>
          <a:prstGeom prst="rect">
            <a:avLst/>
          </a:prstGeom>
        </p:spPr>
        <p:txBody>
          <a:bodyPr lIns="0" tIns="0" rIns="0" bIns="0" rtlCol="0" anchor="t">
            <a:spAutoFit/>
          </a:bodyPr>
          <a:lstStyle/>
          <a:p>
            <a:pPr marL="0" lvl="0" indent="0" algn="l">
              <a:lnSpc>
                <a:spcPts val="3300"/>
              </a:lnSpc>
            </a:pPr>
            <a:r>
              <a:rPr lang="en-US" sz="3000" b="1">
                <a:solidFill>
                  <a:srgbClr val="FFFFFF"/>
                </a:solidFill>
                <a:latin typeface=" Avenir Next Arabic Bold"/>
                <a:ea typeface=" Avenir Next Arabic Bold"/>
                <a:cs typeface=" Avenir Next Arabic Bold"/>
                <a:sym typeface=" Avenir Next Arabic Bold"/>
              </a:rPr>
              <a:t>Technology — Drawback</a:t>
            </a:r>
          </a:p>
        </p:txBody>
      </p:sp>
      <p:sp>
        <p:nvSpPr>
          <p:cNvPr id="19" name="TextBox 19"/>
          <p:cNvSpPr txBox="1"/>
          <p:nvPr/>
        </p:nvSpPr>
        <p:spPr>
          <a:xfrm>
            <a:off x="7428633" y="5242598"/>
            <a:ext cx="5030607" cy="1036320"/>
          </a:xfrm>
          <a:prstGeom prst="rect">
            <a:avLst/>
          </a:prstGeom>
        </p:spPr>
        <p:txBody>
          <a:bodyPr lIns="0" tIns="0" rIns="0" bIns="0" rtlCol="0" anchor="t">
            <a:spAutoFit/>
          </a:bodyPr>
          <a:lstStyle/>
          <a:p>
            <a:pPr marL="0" lvl="0" indent="0" algn="just">
              <a:lnSpc>
                <a:spcPts val="1679"/>
              </a:lnSpc>
            </a:pPr>
            <a:r>
              <a:rPr lang="en-US" sz="1200">
                <a:solidFill>
                  <a:srgbClr val="FFFFFF"/>
                </a:solidFill>
                <a:latin typeface=" Avenir Next Arabic"/>
                <a:ea typeface=" Avenir Next Arabic"/>
                <a:cs typeface=" Avenir Next Arabic"/>
                <a:sym typeface=" Avenir Next Arabic"/>
              </a:rPr>
              <a:t>Wi-Fi: signal weakens with distance and obstacles</a:t>
            </a:r>
          </a:p>
          <a:p>
            <a:pPr marL="0" lvl="0" indent="0" algn="just">
              <a:lnSpc>
                <a:spcPts val="1679"/>
              </a:lnSpc>
            </a:pPr>
            <a:r>
              <a:rPr lang="en-US" sz="1200">
                <a:solidFill>
                  <a:srgbClr val="FFFFFF"/>
                </a:solidFill>
                <a:latin typeface=" Avenir Next Arabic"/>
                <a:ea typeface=" Avenir Next Arabic"/>
                <a:cs typeface=" Avenir Next Arabic"/>
                <a:sym typeface=" Avenir Next Arabic"/>
              </a:rPr>
              <a:t>Bluetooth: limited range, not suitable for large networks</a:t>
            </a:r>
          </a:p>
          <a:p>
            <a:pPr marL="0" lvl="0" indent="0" algn="just">
              <a:lnSpc>
                <a:spcPts val="1679"/>
              </a:lnSpc>
            </a:pPr>
            <a:r>
              <a:rPr lang="en-US" sz="1200">
                <a:solidFill>
                  <a:srgbClr val="FFFFFF"/>
                </a:solidFill>
                <a:latin typeface=" Avenir Next Arabic"/>
                <a:ea typeface=" Avenir Next Arabic"/>
                <a:cs typeface=" Avenir Next Arabic"/>
                <a:sym typeface=" Avenir Next Arabic"/>
              </a:rPr>
              <a:t>UTP: susceptible to electromagnetic interference over long distances</a:t>
            </a:r>
          </a:p>
          <a:p>
            <a:pPr marL="0" lvl="0" indent="0" algn="just">
              <a:lnSpc>
                <a:spcPts val="1679"/>
              </a:lnSpc>
            </a:pPr>
            <a:r>
              <a:rPr lang="en-US" sz="1200">
                <a:solidFill>
                  <a:srgbClr val="FFFFFF"/>
                </a:solidFill>
                <a:latin typeface=" Avenir Next Arabic"/>
                <a:ea typeface=" Avenir Next Arabic"/>
                <a:cs typeface=" Avenir Next Arabic"/>
                <a:sym typeface=" Avenir Next Arabic"/>
              </a:rPr>
              <a:t>Optical Fibre: expensive to install, requires specialist skills</a:t>
            </a:r>
          </a:p>
          <a:p>
            <a:pPr marL="0" lvl="0" indent="0" algn="just">
              <a:lnSpc>
                <a:spcPts val="1679"/>
              </a:lnSpc>
            </a:pPr>
            <a:r>
              <a:rPr lang="en-US" sz="1200">
                <a:solidFill>
                  <a:srgbClr val="FFFFFF"/>
                </a:solidFill>
                <a:latin typeface=" Avenir Next Arabic"/>
                <a:ea typeface=" Avenir Next Arabic"/>
                <a:cs typeface=" Avenir Next Arabic"/>
                <a:sym typeface=" Avenir Next Arabic"/>
              </a:rPr>
              <a:t>Coaxial: bulkier and less flexible than modern alternatives</a:t>
            </a:r>
          </a:p>
        </p:txBody>
      </p:sp>
      <p:grpSp>
        <p:nvGrpSpPr>
          <p:cNvPr id="20" name="Group 20"/>
          <p:cNvGrpSpPr/>
          <p:nvPr/>
        </p:nvGrpSpPr>
        <p:grpSpPr>
          <a:xfrm>
            <a:off x="16637418" y="9075693"/>
            <a:ext cx="621882" cy="168639"/>
            <a:chOff x="0" y="0"/>
            <a:chExt cx="829177" cy="224852"/>
          </a:xfrm>
        </p:grpSpPr>
        <p:sp>
          <p:nvSpPr>
            <p:cNvPr id="21" name="Freeform 2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4">
                <a:extLst>
                  <a:ext uri="{96DAC541-7B7A-43D3-8B79-37D633B846F1}">
                    <asvg:svgBlip xmlns:asvg="http://schemas.microsoft.com/office/drawing/2016/SVG/main" r:embed="rId5"/>
                  </a:ext>
                </a:extLst>
              </a:blip>
              <a:stretch>
                <a:fillRect l="-1080246" t="-1083707" r="-18827" b="-35805"/>
              </a:stretch>
            </a:blipFill>
            <a:ln cap="sq">
              <a:noFill/>
              <a:prstDash val="solid"/>
              <a:miter/>
            </a:ln>
          </p:spPr>
        </p:sp>
        <p:sp>
          <p:nvSpPr>
            <p:cNvPr id="22" name="Freeform 2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6">
                <a:extLst>
                  <a:ext uri="{96DAC541-7B7A-43D3-8B79-37D633B846F1}">
                    <asvg:svgBlip xmlns:asvg="http://schemas.microsoft.com/office/drawing/2016/SVG/main" r:embed="rId7"/>
                  </a:ext>
                </a:extLst>
              </a:blip>
              <a:stretch>
                <a:fillRect l="-16974" t="-863970" r="-835231" b="-6903"/>
              </a:stretch>
            </a:blipFill>
          </p:spPr>
        </p:sp>
        <p:sp>
          <p:nvSpPr>
            <p:cNvPr id="23" name="Freeform 2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8">
                <a:extLst>
                  <a:ext uri="{96DAC541-7B7A-43D3-8B79-37D633B846F1}">
                    <asvg:svgBlip xmlns:asvg="http://schemas.microsoft.com/office/drawing/2016/SVG/main" r:embed="rId9"/>
                  </a:ext>
                </a:extLst>
              </a:blip>
              <a:stretch>
                <a:fillRect l="-16854" t="-1055502" r="-1039395" b="-34973"/>
              </a:stretch>
            </a:blipFill>
            <a:ln cap="sq">
              <a:noFill/>
              <a:prstDash val="solid"/>
              <a:miter/>
            </a:ln>
          </p:spPr>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2091100" y="1557126"/>
            <a:ext cx="5904499" cy="7172749"/>
            <a:chOff x="0" y="0"/>
            <a:chExt cx="914761" cy="1111246"/>
          </a:xfrm>
        </p:grpSpPr>
        <p:sp>
          <p:nvSpPr>
            <p:cNvPr id="5" name="Freeform 5"/>
            <p:cNvSpPr/>
            <p:nvPr/>
          </p:nvSpPr>
          <p:spPr>
            <a:xfrm>
              <a:off x="0" y="0"/>
              <a:ext cx="914761" cy="1111247"/>
            </a:xfrm>
            <a:custGeom>
              <a:avLst/>
              <a:gdLst/>
              <a:ahLst/>
              <a:cxnLst/>
              <a:rect l="l" t="t" r="r" b="b"/>
              <a:pathLst>
                <a:path w="914761" h="1111247">
                  <a:moveTo>
                    <a:pt x="30157" y="0"/>
                  </a:moveTo>
                  <a:lnTo>
                    <a:pt x="884604" y="0"/>
                  </a:lnTo>
                  <a:cubicBezTo>
                    <a:pt x="892602" y="0"/>
                    <a:pt x="900273" y="3177"/>
                    <a:pt x="905929" y="8833"/>
                  </a:cubicBezTo>
                  <a:cubicBezTo>
                    <a:pt x="911584" y="14488"/>
                    <a:pt x="914761" y="22159"/>
                    <a:pt x="914761" y="30157"/>
                  </a:cubicBezTo>
                  <a:lnTo>
                    <a:pt x="914761" y="1081089"/>
                  </a:lnTo>
                  <a:cubicBezTo>
                    <a:pt x="914761" y="1089087"/>
                    <a:pt x="911584" y="1096758"/>
                    <a:pt x="905929" y="1102414"/>
                  </a:cubicBezTo>
                  <a:cubicBezTo>
                    <a:pt x="900273" y="1108069"/>
                    <a:pt x="892602" y="1111247"/>
                    <a:pt x="884604" y="1111247"/>
                  </a:cubicBezTo>
                  <a:lnTo>
                    <a:pt x="30157" y="1111247"/>
                  </a:lnTo>
                  <a:cubicBezTo>
                    <a:pt x="22159" y="1111247"/>
                    <a:pt x="14488" y="1108069"/>
                    <a:pt x="8833" y="1102414"/>
                  </a:cubicBezTo>
                  <a:cubicBezTo>
                    <a:pt x="3177" y="1096758"/>
                    <a:pt x="0" y="1089087"/>
                    <a:pt x="0" y="1081089"/>
                  </a:cubicBezTo>
                  <a:lnTo>
                    <a:pt x="0" y="30157"/>
                  </a:lnTo>
                  <a:cubicBezTo>
                    <a:pt x="0" y="22159"/>
                    <a:pt x="3177" y="14488"/>
                    <a:pt x="8833" y="8833"/>
                  </a:cubicBezTo>
                  <a:cubicBezTo>
                    <a:pt x="14488" y="3177"/>
                    <a:pt x="22159" y="0"/>
                    <a:pt x="30157" y="0"/>
                  </a:cubicBezTo>
                  <a:close/>
                </a:path>
              </a:pathLst>
            </a:custGeom>
            <a:blipFill>
              <a:blip r:embed="rId4"/>
              <a:stretch>
                <a:fillRect l="-413" r="-413"/>
              </a:stretch>
            </a:blipFill>
          </p:spPr>
        </p:sp>
      </p:grpSp>
      <p:sp>
        <p:nvSpPr>
          <p:cNvPr id="6" name="TextBox 6"/>
          <p:cNvSpPr txBox="1"/>
          <p:nvPr/>
        </p:nvSpPr>
        <p:spPr>
          <a:xfrm>
            <a:off x="9027946" y="1085850"/>
            <a:ext cx="6881812" cy="2533977"/>
          </a:xfrm>
          <a:prstGeom prst="rect">
            <a:avLst/>
          </a:prstGeom>
        </p:spPr>
        <p:txBody>
          <a:bodyPr lIns="0" tIns="0" rIns="0" bIns="0" rtlCol="0" anchor="t">
            <a:spAutoFit/>
          </a:bodyPr>
          <a:lstStyle/>
          <a:p>
            <a:pPr marL="0" lvl="0" indent="0" algn="l">
              <a:lnSpc>
                <a:spcPts val="6628"/>
              </a:lnSpc>
            </a:pPr>
            <a:r>
              <a:rPr lang="en-US" sz="6025" u="none" strike="noStrike">
                <a:solidFill>
                  <a:srgbClr val="FFFFFF"/>
                </a:solidFill>
                <a:latin typeface=" Avenir Next Arabic"/>
                <a:ea typeface=" Avenir Next Arabic"/>
                <a:cs typeface=" Avenir Next Arabic"/>
                <a:sym typeface=" Avenir Next Arabic"/>
              </a:rPr>
              <a:t>You're the</a:t>
            </a:r>
          </a:p>
          <a:p>
            <a:pPr marL="0" lvl="0" indent="0" algn="l">
              <a:lnSpc>
                <a:spcPts val="6628"/>
              </a:lnSpc>
            </a:pPr>
            <a:r>
              <a:rPr lang="en-US" sz="6025" u="none" strike="noStrike">
                <a:solidFill>
                  <a:srgbClr val="FFFFFF"/>
                </a:solidFill>
                <a:latin typeface=" Avenir Next Arabic"/>
                <a:ea typeface=" Avenir Next Arabic"/>
                <a:cs typeface=" Avenir Next Arabic"/>
                <a:sym typeface=" Avenir Next Arabic"/>
              </a:rPr>
              <a:t>Network</a:t>
            </a:r>
          </a:p>
          <a:p>
            <a:pPr marL="0" lvl="0" indent="0" algn="l">
              <a:lnSpc>
                <a:spcPts val="6628"/>
              </a:lnSpc>
            </a:pPr>
            <a:r>
              <a:rPr lang="en-US" sz="6025" u="none" strike="noStrike">
                <a:solidFill>
                  <a:srgbClr val="FFFFFF"/>
                </a:solidFill>
                <a:latin typeface=" Avenir Next Arabic"/>
                <a:ea typeface=" Avenir Next Arabic"/>
                <a:cs typeface=" Avenir Next Arabic"/>
                <a:sym typeface=" Avenir Next Arabic"/>
              </a:rPr>
              <a:t>Engineer</a:t>
            </a:r>
          </a:p>
        </p:txBody>
      </p:sp>
      <p:sp>
        <p:nvSpPr>
          <p:cNvPr id="7" name="TextBox 7"/>
          <p:cNvSpPr txBox="1"/>
          <p:nvPr/>
        </p:nvSpPr>
        <p:spPr>
          <a:xfrm>
            <a:off x="9144000" y="8514080"/>
            <a:ext cx="6312396" cy="725756"/>
          </a:xfrm>
          <a:prstGeom prst="rect">
            <a:avLst/>
          </a:prstGeom>
        </p:spPr>
        <p:txBody>
          <a:bodyPr lIns="0" tIns="0" rIns="0" bIns="0" rtlCol="0" anchor="t">
            <a:spAutoFit/>
          </a:bodyPr>
          <a:lstStyle/>
          <a:p>
            <a:pPr marL="0" lvl="0" indent="0" algn="l">
              <a:lnSpc>
                <a:spcPts val="1997"/>
              </a:lnSpc>
            </a:pPr>
            <a:r>
              <a:rPr lang="en-US" sz="1426" b="1" u="none" strike="noStrike">
                <a:solidFill>
                  <a:srgbClr val="FFFFFF"/>
                </a:solidFill>
                <a:latin typeface=" Avenir Next Arabic Bold"/>
                <a:ea typeface=" Avenir Next Arabic Bold"/>
                <a:cs typeface=" Avenir Next Arabic Bold"/>
                <a:sym typeface=" Avenir Next Arabic Bold"/>
              </a:rPr>
              <a:t>Bradford Digital Ltd needs to connect devices across their office. Recommend the best transfer technology from: Wi-Fi, Bluetooth, UTP, Optical Fibre, or Coaxial — and justify each choice.</a:t>
            </a:r>
          </a:p>
        </p:txBody>
      </p:sp>
      <p:sp>
        <p:nvSpPr>
          <p:cNvPr id="8" name="TextBox 8"/>
          <p:cNvSpPr txBox="1"/>
          <p:nvPr/>
        </p:nvSpPr>
        <p:spPr>
          <a:xfrm>
            <a:off x="9144000" y="7921938"/>
            <a:ext cx="4664218" cy="419073"/>
          </a:xfrm>
          <a:prstGeom prst="rect">
            <a:avLst/>
          </a:prstGeom>
        </p:spPr>
        <p:txBody>
          <a:bodyPr lIns="0" tIns="0" rIns="0" bIns="0" rtlCol="0" anchor="t">
            <a:spAutoFit/>
          </a:bodyPr>
          <a:lstStyle/>
          <a:p>
            <a:pPr marL="0" lvl="0" indent="0" algn="l">
              <a:lnSpc>
                <a:spcPts val="3297"/>
              </a:lnSpc>
            </a:pPr>
            <a:r>
              <a:rPr lang="en-US" sz="2997" b="1" u="none" strike="noStrike">
                <a:solidFill>
                  <a:srgbClr val="FFFFFF"/>
                </a:solidFill>
                <a:latin typeface=" Avenir Next Arabic Bold"/>
                <a:ea typeface=" Avenir Next Arabic Bold"/>
                <a:cs typeface=" Avenir Next Arabic Bold"/>
                <a:sym typeface=" Avenir Next Arabic Bold"/>
              </a:rPr>
              <a:t>Scenario Challenge</a:t>
            </a:r>
          </a:p>
        </p:txBody>
      </p:sp>
      <p:grpSp>
        <p:nvGrpSpPr>
          <p:cNvPr id="9" name="Group 9"/>
          <p:cNvGrpSpPr/>
          <p:nvPr/>
        </p:nvGrpSpPr>
        <p:grpSpPr>
          <a:xfrm>
            <a:off x="16637418" y="9075693"/>
            <a:ext cx="621882" cy="168639"/>
            <a:chOff x="0" y="0"/>
            <a:chExt cx="829177" cy="224852"/>
          </a:xfrm>
        </p:grpSpPr>
        <p:sp>
          <p:nvSpPr>
            <p:cNvPr id="10" name="Freeform 10"/>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5">
                <a:extLst>
                  <a:ext uri="{96DAC541-7B7A-43D3-8B79-37D633B846F1}">
                    <asvg:svgBlip xmlns:asvg="http://schemas.microsoft.com/office/drawing/2016/SVG/main" r:embed="rId6"/>
                  </a:ext>
                </a:extLst>
              </a:blip>
              <a:stretch>
                <a:fillRect l="-1080246" t="-1083707" r="-18827" b="-35805"/>
              </a:stretch>
            </a:blipFill>
            <a:ln cap="sq">
              <a:noFill/>
              <a:prstDash val="solid"/>
              <a:miter/>
            </a:ln>
          </p:spPr>
        </p:sp>
        <p:sp>
          <p:nvSpPr>
            <p:cNvPr id="11" name="Freeform 11"/>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7">
                <a:extLst>
                  <a:ext uri="{96DAC541-7B7A-43D3-8B79-37D633B846F1}">
                    <asvg:svgBlip xmlns:asvg="http://schemas.microsoft.com/office/drawing/2016/SVG/main" r:embed="rId8"/>
                  </a:ext>
                </a:extLst>
              </a:blip>
              <a:stretch>
                <a:fillRect l="-16974" t="-863970" r="-835231" b="-6903"/>
              </a:stretch>
            </a:blipFill>
          </p:spPr>
        </p:sp>
        <p:sp>
          <p:nvSpPr>
            <p:cNvPr id="12" name="Freeform 12"/>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9">
                <a:extLst>
                  <a:ext uri="{96DAC541-7B7A-43D3-8B79-37D633B846F1}">
                    <asvg:svgBlip xmlns:asvg="http://schemas.microsoft.com/office/drawing/2016/SVG/main" r:embed="rId10"/>
                  </a:ext>
                </a:extLst>
              </a:blip>
              <a:stretch>
                <a:fillRect l="-16854" t="-1055502" r="-1039395" b="-34973"/>
              </a:stretch>
            </a:blipFill>
            <a:ln cap="sq">
              <a:noFill/>
              <a:prstDash val="solid"/>
              <a:miter/>
            </a:ln>
          </p:spPr>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2091100" y="1557126"/>
            <a:ext cx="5904499" cy="7172749"/>
            <a:chOff x="0" y="0"/>
            <a:chExt cx="914761" cy="1111246"/>
          </a:xfrm>
        </p:grpSpPr>
        <p:sp>
          <p:nvSpPr>
            <p:cNvPr id="5" name="Freeform 5"/>
            <p:cNvSpPr/>
            <p:nvPr/>
          </p:nvSpPr>
          <p:spPr>
            <a:xfrm>
              <a:off x="0" y="0"/>
              <a:ext cx="914761" cy="1111247"/>
            </a:xfrm>
            <a:custGeom>
              <a:avLst/>
              <a:gdLst/>
              <a:ahLst/>
              <a:cxnLst/>
              <a:rect l="l" t="t" r="r" b="b"/>
              <a:pathLst>
                <a:path w="914761" h="1111247">
                  <a:moveTo>
                    <a:pt x="30157" y="0"/>
                  </a:moveTo>
                  <a:lnTo>
                    <a:pt x="884604" y="0"/>
                  </a:lnTo>
                  <a:cubicBezTo>
                    <a:pt x="892602" y="0"/>
                    <a:pt x="900273" y="3177"/>
                    <a:pt x="905929" y="8833"/>
                  </a:cubicBezTo>
                  <a:cubicBezTo>
                    <a:pt x="911584" y="14488"/>
                    <a:pt x="914761" y="22159"/>
                    <a:pt x="914761" y="30157"/>
                  </a:cubicBezTo>
                  <a:lnTo>
                    <a:pt x="914761" y="1081089"/>
                  </a:lnTo>
                  <a:cubicBezTo>
                    <a:pt x="914761" y="1089087"/>
                    <a:pt x="911584" y="1096758"/>
                    <a:pt x="905929" y="1102414"/>
                  </a:cubicBezTo>
                  <a:cubicBezTo>
                    <a:pt x="900273" y="1108069"/>
                    <a:pt x="892602" y="1111247"/>
                    <a:pt x="884604" y="1111247"/>
                  </a:cubicBezTo>
                  <a:lnTo>
                    <a:pt x="30157" y="1111247"/>
                  </a:lnTo>
                  <a:cubicBezTo>
                    <a:pt x="22159" y="1111247"/>
                    <a:pt x="14488" y="1108069"/>
                    <a:pt x="8833" y="1102414"/>
                  </a:cubicBezTo>
                  <a:cubicBezTo>
                    <a:pt x="3177" y="1096758"/>
                    <a:pt x="0" y="1089087"/>
                    <a:pt x="0" y="1081089"/>
                  </a:cubicBezTo>
                  <a:lnTo>
                    <a:pt x="0" y="30157"/>
                  </a:lnTo>
                  <a:cubicBezTo>
                    <a:pt x="0" y="22159"/>
                    <a:pt x="3177" y="14488"/>
                    <a:pt x="8833" y="8833"/>
                  </a:cubicBezTo>
                  <a:cubicBezTo>
                    <a:pt x="14488" y="3177"/>
                    <a:pt x="22159" y="0"/>
                    <a:pt x="30157" y="0"/>
                  </a:cubicBezTo>
                  <a:close/>
                </a:path>
              </a:pathLst>
            </a:custGeom>
            <a:blipFill>
              <a:blip r:embed="rId4"/>
              <a:stretch>
                <a:fillRect l="-413" r="-413"/>
              </a:stretch>
            </a:blipFill>
          </p:spPr>
        </p:sp>
      </p:grpSp>
      <p:sp>
        <p:nvSpPr>
          <p:cNvPr id="6" name="TextBox 6"/>
          <p:cNvSpPr txBox="1"/>
          <p:nvPr/>
        </p:nvSpPr>
        <p:spPr>
          <a:xfrm>
            <a:off x="8948879" y="1095375"/>
            <a:ext cx="7636622" cy="2044708"/>
          </a:xfrm>
          <a:prstGeom prst="rect">
            <a:avLst/>
          </a:prstGeom>
        </p:spPr>
        <p:txBody>
          <a:bodyPr lIns="0" tIns="0" rIns="0" bIns="0" rtlCol="0" anchor="t">
            <a:spAutoFit/>
          </a:bodyPr>
          <a:lstStyle/>
          <a:p>
            <a:pPr marL="0" lvl="0" indent="0" algn="l">
              <a:lnSpc>
                <a:spcPts val="7975"/>
              </a:lnSpc>
            </a:pPr>
            <a:r>
              <a:rPr lang="en-US" sz="7250" u="none" strike="noStrike">
                <a:solidFill>
                  <a:srgbClr val="FFFFFF"/>
                </a:solidFill>
                <a:latin typeface=" Avenir Next Arabic"/>
                <a:ea typeface=" Avenir Next Arabic"/>
                <a:cs typeface=" Avenir Next Arabic"/>
                <a:sym typeface=" Avenir Next Arabic"/>
              </a:rPr>
              <a:t>Network Engineer Scenarios</a:t>
            </a:r>
          </a:p>
        </p:txBody>
      </p:sp>
      <p:sp>
        <p:nvSpPr>
          <p:cNvPr id="7" name="TextBox 7"/>
          <p:cNvSpPr txBox="1"/>
          <p:nvPr/>
        </p:nvSpPr>
        <p:spPr>
          <a:xfrm>
            <a:off x="8948879" y="8104505"/>
            <a:ext cx="3995596" cy="1148366"/>
          </a:xfrm>
          <a:prstGeom prst="rect">
            <a:avLst/>
          </a:prstGeom>
        </p:spPr>
        <p:txBody>
          <a:bodyPr lIns="0" tIns="0" rIns="0" bIns="0" rtlCol="0" anchor="t">
            <a:spAutoFit/>
          </a:bodyPr>
          <a:lstStyle/>
          <a:p>
            <a:pPr marL="278236" lvl="1" indent="-139118" algn="l">
              <a:lnSpc>
                <a:spcPts val="1804"/>
              </a:lnSpc>
              <a:buAutoNum type="arabicPeriod"/>
            </a:pPr>
            <a:r>
              <a:rPr lang="en-US" sz="1288" u="none" strike="noStrike">
                <a:solidFill>
                  <a:srgbClr val="FFFFFF"/>
                </a:solidFill>
                <a:latin typeface=" Avenir Next Arabic"/>
                <a:ea typeface=" Avenir Next Arabic"/>
                <a:cs typeface=" Avenir Next Arabic"/>
                <a:sym typeface=" Avenir Next Arabic"/>
              </a:rPr>
              <a:t>Fixed desktop PCs needing Ethernet connections in the office</a:t>
            </a:r>
          </a:p>
          <a:p>
            <a:pPr marL="278236" lvl="1" indent="-139118" algn="l">
              <a:lnSpc>
                <a:spcPts val="1804"/>
              </a:lnSpc>
              <a:buAutoNum type="arabicPeriod"/>
            </a:pPr>
            <a:r>
              <a:rPr lang="en-US" sz="1288" u="none" strike="noStrike">
                <a:solidFill>
                  <a:srgbClr val="FFFFFF"/>
                </a:solidFill>
                <a:latin typeface=" Avenir Next Arabic"/>
                <a:ea typeface=" Avenir Next Arabic"/>
                <a:cs typeface=" Avenir Next Arabic"/>
                <a:sym typeface=" Avenir Next Arabic"/>
              </a:rPr>
              <a:t>Mobile laptops requiring wireless connectivity across the building</a:t>
            </a:r>
          </a:p>
          <a:p>
            <a:pPr marL="278236" lvl="1" indent="-139118" algn="l">
              <a:lnSpc>
                <a:spcPts val="1804"/>
              </a:lnSpc>
              <a:buAutoNum type="arabicPeriod"/>
            </a:pPr>
            <a:r>
              <a:rPr lang="en-US" sz="1288" u="none" strike="noStrike">
                <a:solidFill>
                  <a:srgbClr val="FFFFFF"/>
                </a:solidFill>
                <a:latin typeface=" Avenir Next Arabic"/>
                <a:ea typeface=" Avenir Next Arabic"/>
                <a:cs typeface=" Avenir Next Arabic"/>
                <a:sym typeface=" Avenir Next Arabic"/>
              </a:rPr>
              <a:t>Smartphone connecting to wireless earbuds</a:t>
            </a:r>
          </a:p>
        </p:txBody>
      </p:sp>
      <p:sp>
        <p:nvSpPr>
          <p:cNvPr id="8" name="TextBox 8"/>
          <p:cNvSpPr txBox="1"/>
          <p:nvPr/>
        </p:nvSpPr>
        <p:spPr>
          <a:xfrm>
            <a:off x="13458825" y="6928796"/>
            <a:ext cx="3800475" cy="438150"/>
          </a:xfrm>
          <a:prstGeom prst="rect">
            <a:avLst/>
          </a:prstGeom>
        </p:spPr>
        <p:txBody>
          <a:bodyPr lIns="0" tIns="0" rIns="0" bIns="0" rtlCol="0" anchor="t">
            <a:spAutoFit/>
          </a:bodyPr>
          <a:lstStyle/>
          <a:p>
            <a:pPr marL="0" lvl="0" indent="0" algn="l">
              <a:lnSpc>
                <a:spcPts val="3300"/>
              </a:lnSpc>
            </a:pPr>
            <a:r>
              <a:rPr lang="en-US" sz="3000" b="1" u="none" strike="noStrike">
                <a:solidFill>
                  <a:srgbClr val="FFFFFF"/>
                </a:solidFill>
                <a:latin typeface=" Avenir Next Arabic Bold"/>
                <a:ea typeface=" Avenir Next Arabic Bold"/>
                <a:cs typeface=" Avenir Next Arabic Bold"/>
                <a:sym typeface=" Avenir Next Arabic Bold"/>
              </a:rPr>
              <a:t>Scenarios 4–5</a:t>
            </a:r>
          </a:p>
        </p:txBody>
      </p:sp>
      <p:sp>
        <p:nvSpPr>
          <p:cNvPr id="9" name="TextBox 9"/>
          <p:cNvSpPr txBox="1"/>
          <p:nvPr/>
        </p:nvSpPr>
        <p:spPr>
          <a:xfrm>
            <a:off x="13249275" y="8104505"/>
            <a:ext cx="4010025" cy="919766"/>
          </a:xfrm>
          <a:prstGeom prst="rect">
            <a:avLst/>
          </a:prstGeom>
        </p:spPr>
        <p:txBody>
          <a:bodyPr lIns="0" tIns="0" rIns="0" bIns="0" rtlCol="0" anchor="t">
            <a:spAutoFit/>
          </a:bodyPr>
          <a:lstStyle/>
          <a:p>
            <a:pPr marL="278236" lvl="1" indent="-139118" algn="l">
              <a:lnSpc>
                <a:spcPts val="1804"/>
              </a:lnSpc>
              <a:buAutoNum type="arabicPeriod"/>
            </a:pPr>
            <a:r>
              <a:rPr lang="en-US" sz="1288" u="none" strike="noStrike">
                <a:solidFill>
                  <a:srgbClr val="FFFFFF"/>
                </a:solidFill>
                <a:latin typeface=" Avenir Next Arabic"/>
                <a:ea typeface=" Avenir Next Arabic"/>
                <a:cs typeface=" Avenir Next Arabic"/>
                <a:sym typeface=" Avenir Next Arabic"/>
              </a:rPr>
              <a:t>High-capacity link between buildings — interference is a concern</a:t>
            </a:r>
          </a:p>
          <a:p>
            <a:pPr marL="278236" lvl="1" indent="-139118" algn="l">
              <a:lnSpc>
                <a:spcPts val="1804"/>
              </a:lnSpc>
              <a:buAutoNum type="arabicPeriod"/>
            </a:pPr>
            <a:r>
              <a:rPr lang="en-US" sz="1288" u="none" strike="noStrike">
                <a:solidFill>
                  <a:srgbClr val="FFFFFF"/>
                </a:solidFill>
                <a:latin typeface=" Avenir Next Arabic"/>
                <a:ea typeface=" Avenir Next Arabic"/>
                <a:cs typeface=" Avenir Next Arabic"/>
                <a:sym typeface=" Avenir Next Arabic"/>
              </a:rPr>
              <a:t>Cable broadband system using shielded copper cable</a:t>
            </a:r>
          </a:p>
        </p:txBody>
      </p:sp>
      <p:sp>
        <p:nvSpPr>
          <p:cNvPr id="10" name="TextBox 10"/>
          <p:cNvSpPr txBox="1"/>
          <p:nvPr/>
        </p:nvSpPr>
        <p:spPr>
          <a:xfrm>
            <a:off x="9158429" y="6928796"/>
            <a:ext cx="3995596" cy="438150"/>
          </a:xfrm>
          <a:prstGeom prst="rect">
            <a:avLst/>
          </a:prstGeom>
        </p:spPr>
        <p:txBody>
          <a:bodyPr lIns="0" tIns="0" rIns="0" bIns="0" rtlCol="0" anchor="t">
            <a:spAutoFit/>
          </a:bodyPr>
          <a:lstStyle/>
          <a:p>
            <a:pPr marL="0" lvl="0" indent="0" algn="l">
              <a:lnSpc>
                <a:spcPts val="3300"/>
              </a:lnSpc>
            </a:pPr>
            <a:r>
              <a:rPr lang="en-US" sz="3000" b="1" u="none" strike="noStrike">
                <a:solidFill>
                  <a:srgbClr val="FFFFFF"/>
                </a:solidFill>
                <a:latin typeface=" Avenir Next Arabic Bold"/>
                <a:ea typeface=" Avenir Next Arabic Bold"/>
                <a:cs typeface=" Avenir Next Arabic Bold"/>
                <a:sym typeface=" Avenir Next Arabic Bold"/>
              </a:rPr>
              <a:t>Scenarios 1–3</a:t>
            </a:r>
          </a:p>
        </p:txBody>
      </p:sp>
      <p:sp>
        <p:nvSpPr>
          <p:cNvPr id="11" name="TextBox 11"/>
          <p:cNvSpPr txBox="1"/>
          <p:nvPr/>
        </p:nvSpPr>
        <p:spPr>
          <a:xfrm>
            <a:off x="9144000" y="5623871"/>
            <a:ext cx="6536519" cy="466725"/>
          </a:xfrm>
          <a:prstGeom prst="rect">
            <a:avLst/>
          </a:prstGeom>
        </p:spPr>
        <p:txBody>
          <a:bodyPr lIns="0" tIns="0" rIns="0" bIns="0" rtlCol="0" anchor="t">
            <a:spAutoFit/>
          </a:bodyPr>
          <a:lstStyle/>
          <a:p>
            <a:pPr marL="0" lvl="0" indent="0" algn="l">
              <a:lnSpc>
                <a:spcPts val="1827"/>
              </a:lnSpc>
            </a:pPr>
            <a:r>
              <a:rPr lang="en-US" sz="1523" u="none" strike="noStrike">
                <a:solidFill>
                  <a:srgbClr val="FFFFFF"/>
                </a:solidFill>
                <a:latin typeface=" Avenir Next Arabic"/>
                <a:ea typeface=" Avenir Next Arabic"/>
                <a:cs typeface=" Avenir Next Arabic"/>
                <a:sym typeface=" Avenir Next Arabic"/>
              </a:rPr>
              <a:t>Bradford Digital Ltd — recommend a transfer technology and justify each choice.</a:t>
            </a:r>
          </a:p>
        </p:txBody>
      </p:sp>
      <p:grpSp>
        <p:nvGrpSpPr>
          <p:cNvPr id="12" name="Group 12"/>
          <p:cNvGrpSpPr/>
          <p:nvPr/>
        </p:nvGrpSpPr>
        <p:grpSpPr>
          <a:xfrm>
            <a:off x="16637418" y="9075693"/>
            <a:ext cx="621882" cy="168639"/>
            <a:chOff x="0" y="0"/>
            <a:chExt cx="829177" cy="224852"/>
          </a:xfrm>
        </p:grpSpPr>
        <p:sp>
          <p:nvSpPr>
            <p:cNvPr id="13" name="Freeform 13"/>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5">
                <a:extLst>
                  <a:ext uri="{96DAC541-7B7A-43D3-8B79-37D633B846F1}">
                    <asvg:svgBlip xmlns:asvg="http://schemas.microsoft.com/office/drawing/2016/SVG/main" r:embed="rId6"/>
                  </a:ext>
                </a:extLst>
              </a:blip>
              <a:stretch>
                <a:fillRect l="-1080246" t="-1083707" r="-18827" b="-35805"/>
              </a:stretch>
            </a:blipFill>
            <a:ln cap="sq">
              <a:noFill/>
              <a:prstDash val="solid"/>
              <a:miter/>
            </a:ln>
          </p:spPr>
        </p:sp>
        <p:sp>
          <p:nvSpPr>
            <p:cNvPr id="14" name="Freeform 14"/>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7">
                <a:extLst>
                  <a:ext uri="{96DAC541-7B7A-43D3-8B79-37D633B846F1}">
                    <asvg:svgBlip xmlns:asvg="http://schemas.microsoft.com/office/drawing/2016/SVG/main" r:embed="rId8"/>
                  </a:ext>
                </a:extLst>
              </a:blip>
              <a:stretch>
                <a:fillRect l="-16974" t="-863970" r="-835231" b="-6903"/>
              </a:stretch>
            </a:blipFill>
          </p:spPr>
        </p:sp>
        <p:sp>
          <p:nvSpPr>
            <p:cNvPr id="15" name="Freeform 15"/>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9">
                <a:extLst>
                  <a:ext uri="{96DAC541-7B7A-43D3-8B79-37D633B846F1}">
                    <asvg:svgBlip xmlns:asvg="http://schemas.microsoft.com/office/drawing/2016/SVG/main" r:embed="rId10"/>
                  </a:ext>
                </a:extLst>
              </a:blip>
              <a:stretch>
                <a:fillRect l="-16854" t="-1055502" r="-1039395" b="-34973"/>
              </a:stretch>
            </a:blipFill>
            <a:ln cap="sq">
              <a:noFill/>
              <a:prstDash val="solid"/>
              <a:miter/>
            </a:ln>
          </p:spPr>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028700" y="1114425"/>
            <a:ext cx="11201400" cy="2524045"/>
          </a:xfrm>
          <a:prstGeom prst="rect">
            <a:avLst/>
          </a:prstGeom>
        </p:spPr>
        <p:txBody>
          <a:bodyPr lIns="0" tIns="0" rIns="0" bIns="0" rtlCol="0" anchor="t">
            <a:spAutoFit/>
          </a:bodyPr>
          <a:lstStyle/>
          <a:p>
            <a:pPr marL="0" lvl="0" indent="0" algn="l">
              <a:lnSpc>
                <a:spcPts val="9893"/>
              </a:lnSpc>
            </a:pPr>
            <a:r>
              <a:rPr lang="en-US" sz="8993">
                <a:solidFill>
                  <a:srgbClr val="FFFFFF"/>
                </a:solidFill>
                <a:latin typeface=" Avenir Next Arabic"/>
                <a:ea typeface=" Avenir Next Arabic"/>
                <a:cs typeface=" Avenir Next Arabic"/>
                <a:sym typeface=" Avenir Next Arabic"/>
              </a:rPr>
              <a:t>Network Engineer — Model Answers</a:t>
            </a:r>
          </a:p>
        </p:txBody>
      </p:sp>
      <p:grpSp>
        <p:nvGrpSpPr>
          <p:cNvPr id="5" name="Group 5"/>
          <p:cNvGrpSpPr/>
          <p:nvPr/>
        </p:nvGrpSpPr>
        <p:grpSpPr>
          <a:xfrm>
            <a:off x="1028700" y="3837716"/>
            <a:ext cx="5492653" cy="2421711"/>
            <a:chOff x="0" y="0"/>
            <a:chExt cx="1446625" cy="637817"/>
          </a:xfrm>
        </p:grpSpPr>
        <p:sp>
          <p:nvSpPr>
            <p:cNvPr id="6" name="Freeform 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7" name="TextBox 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8" name="TextBox 8"/>
          <p:cNvSpPr txBox="1"/>
          <p:nvPr/>
        </p:nvSpPr>
        <p:spPr>
          <a:xfrm>
            <a:off x="1259723" y="4138900"/>
            <a:ext cx="5030607" cy="828648"/>
          </a:xfrm>
          <a:prstGeom prst="rect">
            <a:avLst/>
          </a:prstGeom>
        </p:spPr>
        <p:txBody>
          <a:bodyPr lIns="0" tIns="0" rIns="0" bIns="0" rtlCol="0" anchor="t">
            <a:spAutoFit/>
          </a:bodyPr>
          <a:lstStyle/>
          <a:p>
            <a:pPr marL="0" lvl="0" indent="0" algn="l">
              <a:lnSpc>
                <a:spcPts val="3297"/>
              </a:lnSpc>
            </a:pPr>
            <a:r>
              <a:rPr lang="en-US" sz="2997" b="1">
                <a:solidFill>
                  <a:srgbClr val="FFFFFF"/>
                </a:solidFill>
                <a:latin typeface=" Avenir Next Arabic Bold"/>
                <a:ea typeface=" Avenir Next Arabic Bold"/>
                <a:cs typeface=" Avenir Next Arabic Bold"/>
                <a:sym typeface=" Avenir Next Arabic Bold"/>
              </a:rPr>
              <a:t>Scenario 1: Office Desktop PCs</a:t>
            </a:r>
          </a:p>
        </p:txBody>
      </p:sp>
      <p:sp>
        <p:nvSpPr>
          <p:cNvPr id="9" name="TextBox 9"/>
          <p:cNvSpPr txBox="1"/>
          <p:nvPr/>
        </p:nvSpPr>
        <p:spPr>
          <a:xfrm>
            <a:off x="1259723" y="5242598"/>
            <a:ext cx="5030607" cy="725756"/>
          </a:xfrm>
          <a:prstGeom prst="rect">
            <a:avLst/>
          </a:prstGeom>
        </p:spPr>
        <p:txBody>
          <a:bodyPr lIns="0" tIns="0" rIns="0" bIns="0" rtlCol="0" anchor="t">
            <a:spAutoFit/>
          </a:bodyPr>
          <a:lstStyle/>
          <a:p>
            <a:pPr marL="0" lvl="0" indent="0" algn="just">
              <a:lnSpc>
                <a:spcPts val="1997"/>
              </a:lnSpc>
            </a:pPr>
            <a:r>
              <a:rPr lang="en-US" sz="1426">
                <a:solidFill>
                  <a:srgbClr val="FFFFFF"/>
                </a:solidFill>
                <a:latin typeface=" Avenir Next Arabic"/>
                <a:ea typeface=" Avenir Next Arabic"/>
                <a:cs typeface=" Avenir Next Arabic"/>
                <a:sym typeface=" Avenir Next Arabic"/>
              </a:rPr>
              <a:t>UTP — Unshielded Twisted Pair is commonly used for fixed Ethernet LAN connections; reliable and cost-effective for desktop PCs.</a:t>
            </a:r>
          </a:p>
        </p:txBody>
      </p:sp>
      <p:grpSp>
        <p:nvGrpSpPr>
          <p:cNvPr id="10" name="Group 10"/>
          <p:cNvGrpSpPr/>
          <p:nvPr/>
        </p:nvGrpSpPr>
        <p:grpSpPr>
          <a:xfrm>
            <a:off x="1028700" y="6702936"/>
            <a:ext cx="5492653" cy="2421711"/>
            <a:chOff x="0" y="0"/>
            <a:chExt cx="1446625" cy="637817"/>
          </a:xfrm>
        </p:grpSpPr>
        <p:sp>
          <p:nvSpPr>
            <p:cNvPr id="11" name="Freeform 11"/>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2" name="TextBox 12"/>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3" name="TextBox 13"/>
          <p:cNvSpPr txBox="1"/>
          <p:nvPr/>
        </p:nvSpPr>
        <p:spPr>
          <a:xfrm>
            <a:off x="1259723" y="7004120"/>
            <a:ext cx="5030607" cy="828648"/>
          </a:xfrm>
          <a:prstGeom prst="rect">
            <a:avLst/>
          </a:prstGeom>
        </p:spPr>
        <p:txBody>
          <a:bodyPr lIns="0" tIns="0" rIns="0" bIns="0" rtlCol="0" anchor="t">
            <a:spAutoFit/>
          </a:bodyPr>
          <a:lstStyle/>
          <a:p>
            <a:pPr marL="0" lvl="0" indent="0" algn="l">
              <a:lnSpc>
                <a:spcPts val="3297"/>
              </a:lnSpc>
            </a:pPr>
            <a:r>
              <a:rPr lang="en-US" sz="2997" b="1">
                <a:solidFill>
                  <a:srgbClr val="FFFFFF"/>
                </a:solidFill>
                <a:latin typeface=" Avenir Next Arabic Bold"/>
                <a:ea typeface=" Avenir Next Arabic Bold"/>
                <a:cs typeface=" Avenir Next Arabic Bold"/>
                <a:sym typeface=" Avenir Next Arabic Bold"/>
              </a:rPr>
              <a:t>Scenario 2 &amp; 3: Laptops &amp; Earbuds</a:t>
            </a:r>
          </a:p>
        </p:txBody>
      </p:sp>
      <p:sp>
        <p:nvSpPr>
          <p:cNvPr id="14" name="TextBox 14"/>
          <p:cNvSpPr txBox="1"/>
          <p:nvPr/>
        </p:nvSpPr>
        <p:spPr>
          <a:xfrm>
            <a:off x="1259723" y="8107817"/>
            <a:ext cx="5030607" cy="725756"/>
          </a:xfrm>
          <a:prstGeom prst="rect">
            <a:avLst/>
          </a:prstGeom>
        </p:spPr>
        <p:txBody>
          <a:bodyPr lIns="0" tIns="0" rIns="0" bIns="0" rtlCol="0" anchor="t">
            <a:spAutoFit/>
          </a:bodyPr>
          <a:lstStyle/>
          <a:p>
            <a:pPr marL="0" lvl="0" indent="0" algn="just">
              <a:lnSpc>
                <a:spcPts val="1997"/>
              </a:lnSpc>
            </a:pPr>
            <a:r>
              <a:rPr lang="en-US" sz="1426">
                <a:solidFill>
                  <a:srgbClr val="FFFFFF"/>
                </a:solidFill>
                <a:latin typeface=" Avenir Next Arabic"/>
                <a:ea typeface=" Avenir Next Arabic"/>
                <a:cs typeface=" Avenir Next Arabic"/>
                <a:sym typeface=" Avenir Next Arabic"/>
              </a:rPr>
              <a:t>Wi-Fi — wireless mobility for laptops within the office. Bluetooth — short-range personal device connection for smartphone to wireless earbuds.</a:t>
            </a:r>
          </a:p>
        </p:txBody>
      </p:sp>
      <p:grpSp>
        <p:nvGrpSpPr>
          <p:cNvPr id="15" name="Group 15"/>
          <p:cNvGrpSpPr/>
          <p:nvPr/>
        </p:nvGrpSpPr>
        <p:grpSpPr>
          <a:xfrm>
            <a:off x="7197610" y="3837716"/>
            <a:ext cx="5492653" cy="2421711"/>
            <a:chOff x="0" y="0"/>
            <a:chExt cx="1446625" cy="637817"/>
          </a:xfrm>
        </p:grpSpPr>
        <p:sp>
          <p:nvSpPr>
            <p:cNvPr id="16" name="Freeform 1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7" name="TextBox 1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8" name="TextBox 18"/>
          <p:cNvSpPr txBox="1"/>
          <p:nvPr/>
        </p:nvSpPr>
        <p:spPr>
          <a:xfrm>
            <a:off x="7428633" y="4138900"/>
            <a:ext cx="5030607" cy="828648"/>
          </a:xfrm>
          <a:prstGeom prst="rect">
            <a:avLst/>
          </a:prstGeom>
        </p:spPr>
        <p:txBody>
          <a:bodyPr lIns="0" tIns="0" rIns="0" bIns="0" rtlCol="0" anchor="t">
            <a:spAutoFit/>
          </a:bodyPr>
          <a:lstStyle/>
          <a:p>
            <a:pPr marL="0" lvl="0" indent="0" algn="l">
              <a:lnSpc>
                <a:spcPts val="3297"/>
              </a:lnSpc>
            </a:pPr>
            <a:r>
              <a:rPr lang="en-US" sz="2997" b="1">
                <a:solidFill>
                  <a:srgbClr val="FFFFFF"/>
                </a:solidFill>
                <a:latin typeface=" Avenir Next Arabic Bold"/>
                <a:ea typeface=" Avenir Next Arabic Bold"/>
                <a:cs typeface=" Avenir Next Arabic Bold"/>
                <a:sym typeface=" Avenir Next Arabic Bold"/>
              </a:rPr>
              <a:t>Scenario 4 &amp; 5: Buildings &amp; Broadband</a:t>
            </a:r>
          </a:p>
        </p:txBody>
      </p:sp>
      <p:sp>
        <p:nvSpPr>
          <p:cNvPr id="19" name="TextBox 19"/>
          <p:cNvSpPr txBox="1"/>
          <p:nvPr/>
        </p:nvSpPr>
        <p:spPr>
          <a:xfrm>
            <a:off x="7428633" y="5242598"/>
            <a:ext cx="5030607" cy="725756"/>
          </a:xfrm>
          <a:prstGeom prst="rect">
            <a:avLst/>
          </a:prstGeom>
        </p:spPr>
        <p:txBody>
          <a:bodyPr lIns="0" tIns="0" rIns="0" bIns="0" rtlCol="0" anchor="t">
            <a:spAutoFit/>
          </a:bodyPr>
          <a:lstStyle/>
          <a:p>
            <a:pPr marL="0" lvl="0" indent="0" algn="just">
              <a:lnSpc>
                <a:spcPts val="1997"/>
              </a:lnSpc>
            </a:pPr>
            <a:r>
              <a:rPr lang="en-US" sz="1426">
                <a:solidFill>
                  <a:srgbClr val="FFFFFF"/>
                </a:solidFill>
                <a:latin typeface=" Avenir Next Arabic"/>
                <a:ea typeface=" Avenir Next Arabic"/>
                <a:cs typeface=" Avenir Next Arabic"/>
                <a:sym typeface=" Avenir Next Arabic"/>
              </a:rPr>
              <a:t>Optical Fibre — high bandwidth, EMI resistance, long-distance building link. Coaxial — shielded copper cable suited to cable broadband systems.</a:t>
            </a:r>
          </a:p>
        </p:txBody>
      </p:sp>
      <p:grpSp>
        <p:nvGrpSpPr>
          <p:cNvPr id="20" name="Group 20"/>
          <p:cNvGrpSpPr/>
          <p:nvPr/>
        </p:nvGrpSpPr>
        <p:grpSpPr>
          <a:xfrm>
            <a:off x="16637418" y="9075693"/>
            <a:ext cx="621882" cy="168639"/>
            <a:chOff x="0" y="0"/>
            <a:chExt cx="829177" cy="224852"/>
          </a:xfrm>
        </p:grpSpPr>
        <p:sp>
          <p:nvSpPr>
            <p:cNvPr id="21" name="Freeform 2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4">
                <a:extLst>
                  <a:ext uri="{96DAC541-7B7A-43D3-8B79-37D633B846F1}">
                    <asvg:svgBlip xmlns:asvg="http://schemas.microsoft.com/office/drawing/2016/SVG/main" r:embed="rId5"/>
                  </a:ext>
                </a:extLst>
              </a:blip>
              <a:stretch>
                <a:fillRect l="-1080246" t="-1083707" r="-18827" b="-35805"/>
              </a:stretch>
            </a:blipFill>
            <a:ln cap="sq">
              <a:noFill/>
              <a:prstDash val="solid"/>
              <a:miter/>
            </a:ln>
          </p:spPr>
        </p:sp>
        <p:sp>
          <p:nvSpPr>
            <p:cNvPr id="22" name="Freeform 2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6">
                <a:extLst>
                  <a:ext uri="{96DAC541-7B7A-43D3-8B79-37D633B846F1}">
                    <asvg:svgBlip xmlns:asvg="http://schemas.microsoft.com/office/drawing/2016/SVG/main" r:embed="rId7"/>
                  </a:ext>
                </a:extLst>
              </a:blip>
              <a:stretch>
                <a:fillRect l="-16974" t="-863970" r="-835231" b="-6903"/>
              </a:stretch>
            </a:blipFill>
          </p:spPr>
        </p:sp>
        <p:sp>
          <p:nvSpPr>
            <p:cNvPr id="23" name="Freeform 2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8">
                <a:extLst>
                  <a:ext uri="{96DAC541-7B7A-43D3-8B79-37D633B846F1}">
                    <asvg:svgBlip xmlns:asvg="http://schemas.microsoft.com/office/drawing/2016/SVG/main" r:embed="rId9"/>
                  </a:ext>
                </a:extLst>
              </a:blip>
              <a:stretch>
                <a:fillRect l="-16854" t="-1055502" r="-1039395" b="-34973"/>
              </a:stretch>
            </a:blipFill>
            <a:ln cap="sq">
              <a:noFill/>
              <a:prstDash val="solid"/>
              <a:miter/>
            </a:ln>
          </p:spPr>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028700" y="1104900"/>
            <a:ext cx="8115300" cy="2354342"/>
          </a:xfrm>
          <a:prstGeom prst="rect">
            <a:avLst/>
          </a:prstGeom>
        </p:spPr>
        <p:txBody>
          <a:bodyPr lIns="0" tIns="0" rIns="0" bIns="0" rtlCol="0" anchor="t">
            <a:spAutoFit/>
          </a:bodyPr>
          <a:lstStyle/>
          <a:p>
            <a:pPr marL="0" lvl="0" indent="0" algn="l">
              <a:lnSpc>
                <a:spcPts val="9219"/>
              </a:lnSpc>
            </a:pPr>
            <a:r>
              <a:rPr lang="en-US" sz="8381">
                <a:solidFill>
                  <a:srgbClr val="FFFFFF"/>
                </a:solidFill>
                <a:latin typeface=" Avenir Next Arabic"/>
                <a:ea typeface=" Avenir Next Arabic"/>
                <a:cs typeface=" Avenir Next Arabic"/>
                <a:sym typeface=" Avenir Next Arabic"/>
              </a:rPr>
              <a:t>Activity 5 —</a:t>
            </a:r>
          </a:p>
          <a:p>
            <a:pPr marL="0" lvl="0" indent="0" algn="l">
              <a:lnSpc>
                <a:spcPts val="9219"/>
              </a:lnSpc>
            </a:pPr>
            <a:r>
              <a:rPr lang="en-US" sz="8381">
                <a:solidFill>
                  <a:srgbClr val="FFFFFF"/>
                </a:solidFill>
                <a:latin typeface=" Avenir Next Arabic"/>
                <a:ea typeface=" Avenir Next Arabic"/>
                <a:cs typeface=" Avenir Next Arabic"/>
                <a:sym typeface=" Avenir Next Arabic"/>
              </a:rPr>
              <a:t>Spot the Mistake</a:t>
            </a:r>
          </a:p>
        </p:txBody>
      </p:sp>
      <p:sp>
        <p:nvSpPr>
          <p:cNvPr id="5" name="TextBox 5"/>
          <p:cNvSpPr txBox="1"/>
          <p:nvPr/>
        </p:nvSpPr>
        <p:spPr>
          <a:xfrm>
            <a:off x="1028700" y="3619500"/>
            <a:ext cx="7066809" cy="331675"/>
          </a:xfrm>
          <a:prstGeom prst="rect">
            <a:avLst/>
          </a:prstGeom>
        </p:spPr>
        <p:txBody>
          <a:bodyPr lIns="0" tIns="0" rIns="0" bIns="0" rtlCol="0" anchor="t">
            <a:spAutoFit/>
          </a:bodyPr>
          <a:lstStyle/>
          <a:p>
            <a:pPr marL="0" lvl="0" indent="0" algn="l">
              <a:lnSpc>
                <a:spcPts val="2718"/>
              </a:lnSpc>
            </a:pPr>
            <a:r>
              <a:rPr lang="en-US" sz="1941">
                <a:solidFill>
                  <a:srgbClr val="FFFFFF"/>
                </a:solidFill>
                <a:latin typeface=" Avenir Next Arabic"/>
                <a:ea typeface=" Avenir Next Arabic"/>
                <a:cs typeface=" Avenir Next Arabic"/>
                <a:sym typeface=" Avenir Next Arabic"/>
              </a:rPr>
              <a:t>Identify and correct the misconception in each student answer</a:t>
            </a:r>
          </a:p>
        </p:txBody>
      </p:sp>
      <p:grpSp>
        <p:nvGrpSpPr>
          <p:cNvPr id="6" name="Group 6"/>
          <p:cNvGrpSpPr/>
          <p:nvPr/>
        </p:nvGrpSpPr>
        <p:grpSpPr>
          <a:xfrm>
            <a:off x="1028700" y="4939307"/>
            <a:ext cx="4374114" cy="4318993"/>
            <a:chOff x="0" y="0"/>
            <a:chExt cx="1152030" cy="1137513"/>
          </a:xfrm>
        </p:grpSpPr>
        <p:sp>
          <p:nvSpPr>
            <p:cNvPr id="7" name="Freeform 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8" name="TextBox 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9" name="TextBox 9"/>
          <p:cNvSpPr txBox="1"/>
          <p:nvPr/>
        </p:nvSpPr>
        <p:spPr>
          <a:xfrm>
            <a:off x="1213126" y="6300593"/>
            <a:ext cx="4005262" cy="1419802"/>
          </a:xfrm>
          <a:prstGeom prst="rect">
            <a:avLst/>
          </a:prstGeom>
        </p:spPr>
        <p:txBody>
          <a:bodyPr lIns="0" tIns="0" rIns="0" bIns="0" rtlCol="0" anchor="t">
            <a:spAutoFit/>
          </a:bodyPr>
          <a:lstStyle/>
          <a:p>
            <a:pPr marL="0" lvl="0" indent="0" algn="l">
              <a:lnSpc>
                <a:spcPts val="1890"/>
              </a:lnSpc>
            </a:pPr>
            <a:r>
              <a:rPr lang="en-US" sz="1454" b="1">
                <a:solidFill>
                  <a:srgbClr val="FFFFFF"/>
                </a:solidFill>
                <a:latin typeface=" Avenir Next Arabic Bold"/>
                <a:ea typeface=" Avenir Next Arabic Bold"/>
                <a:cs typeface=" Avenir Next Arabic Bold"/>
                <a:sym typeface=" Avenir Next Arabic Bold"/>
              </a:rPr>
              <a:t>Student answer: "I would use Bluetooth to connect the two school buildings together."</a:t>
            </a:r>
          </a:p>
          <a:p>
            <a:pPr marL="0" lvl="0" indent="0" algn="l">
              <a:lnSpc>
                <a:spcPts val="1890"/>
              </a:lnSpc>
            </a:pPr>
            <a:r>
              <a:rPr lang="en-US" sz="1454" b="1">
                <a:solidFill>
                  <a:srgbClr val="FFFFFF"/>
                </a:solidFill>
                <a:latin typeface=" Avenir Next Arabic Bold"/>
                <a:ea typeface=" Avenir Next Arabic Bold"/>
                <a:cs typeface=" Avenir Next Arabic Bold"/>
                <a:sym typeface=" Avenir Next Arabic Bold"/>
              </a:rPr>
              <a:t>What is wrong? Bluetooth has a very limited range and cannot connect buildings.</a:t>
            </a:r>
          </a:p>
          <a:p>
            <a:pPr marL="0" lvl="0" indent="0" algn="l">
              <a:lnSpc>
                <a:spcPts val="1890"/>
              </a:lnSpc>
            </a:pPr>
            <a:r>
              <a:rPr lang="en-US" sz="1454" b="1">
                <a:solidFill>
                  <a:srgbClr val="FFFFFF"/>
                </a:solidFill>
                <a:latin typeface=" Avenir Next Arabic Bold"/>
                <a:ea typeface=" Avenir Next Arabic Bold"/>
                <a:cs typeface=" Avenir Next Arabic Bold"/>
                <a:sym typeface=" Avenir Next Arabic Bold"/>
              </a:rPr>
              <a:t>Rewrite it: Use Optical Fibre or UTP for building-to-building links, not Bluetooth.</a:t>
            </a:r>
          </a:p>
        </p:txBody>
      </p:sp>
      <p:sp>
        <p:nvSpPr>
          <p:cNvPr id="10" name="TextBox 10"/>
          <p:cNvSpPr txBox="1"/>
          <p:nvPr/>
        </p:nvSpPr>
        <p:spPr>
          <a:xfrm>
            <a:off x="1213126" y="5410005"/>
            <a:ext cx="4005262" cy="331675"/>
          </a:xfrm>
          <a:prstGeom prst="rect">
            <a:avLst/>
          </a:prstGeom>
        </p:spPr>
        <p:txBody>
          <a:bodyPr lIns="0" tIns="0" rIns="0" bIns="0" rtlCol="0" anchor="t">
            <a:spAutoFit/>
          </a:bodyPr>
          <a:lstStyle/>
          <a:p>
            <a:pPr marL="0" lvl="0" indent="0" algn="l">
              <a:lnSpc>
                <a:spcPts val="2718"/>
              </a:lnSpc>
            </a:pPr>
            <a:r>
              <a:rPr lang="en-US" sz="1941" b="1">
                <a:solidFill>
                  <a:srgbClr val="FFFFFF"/>
                </a:solidFill>
                <a:latin typeface=" Avenir Next Arabic Bold"/>
                <a:ea typeface=" Avenir Next Arabic Bold"/>
                <a:cs typeface=" Avenir Next Arabic Bold"/>
                <a:sym typeface=" Avenir Next Arabic Bold"/>
              </a:rPr>
              <a:t>Mistake 1</a:t>
            </a:r>
          </a:p>
        </p:txBody>
      </p:sp>
      <p:grpSp>
        <p:nvGrpSpPr>
          <p:cNvPr id="11" name="Group 11"/>
          <p:cNvGrpSpPr/>
          <p:nvPr/>
        </p:nvGrpSpPr>
        <p:grpSpPr>
          <a:xfrm>
            <a:off x="6412948" y="4939307"/>
            <a:ext cx="4374114" cy="4318993"/>
            <a:chOff x="0" y="0"/>
            <a:chExt cx="1152030" cy="1137513"/>
          </a:xfrm>
        </p:grpSpPr>
        <p:sp>
          <p:nvSpPr>
            <p:cNvPr id="12" name="Freeform 12"/>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3" name="TextBox 13"/>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4" name="TextBox 14"/>
          <p:cNvSpPr txBox="1"/>
          <p:nvPr/>
        </p:nvSpPr>
        <p:spPr>
          <a:xfrm>
            <a:off x="6594993" y="6300593"/>
            <a:ext cx="4010025" cy="1896052"/>
          </a:xfrm>
          <a:prstGeom prst="rect">
            <a:avLst/>
          </a:prstGeom>
        </p:spPr>
        <p:txBody>
          <a:bodyPr lIns="0" tIns="0" rIns="0" bIns="0" rtlCol="0" anchor="t">
            <a:spAutoFit/>
          </a:bodyPr>
          <a:lstStyle/>
          <a:p>
            <a:pPr marL="0" lvl="0" indent="0" algn="l">
              <a:lnSpc>
                <a:spcPts val="1890"/>
              </a:lnSpc>
            </a:pPr>
            <a:r>
              <a:rPr lang="en-US" sz="1454">
                <a:solidFill>
                  <a:srgbClr val="FFFFFF"/>
                </a:solidFill>
                <a:latin typeface=" Avenir Next Arabic"/>
                <a:ea typeface=" Avenir Next Arabic"/>
                <a:cs typeface=" Avenir Next Arabic"/>
                <a:sym typeface=" Avenir Next Arabic"/>
              </a:rPr>
              <a:t>Student answer: "Optical Fibre is always better than UTP."</a:t>
            </a:r>
          </a:p>
          <a:p>
            <a:pPr marL="0" lvl="0" indent="0" algn="l">
              <a:lnSpc>
                <a:spcPts val="1890"/>
              </a:lnSpc>
            </a:pPr>
            <a:r>
              <a:rPr lang="en-US" sz="1454">
                <a:solidFill>
                  <a:srgbClr val="FFFFFF"/>
                </a:solidFill>
                <a:latin typeface=" Avenir Next Arabic"/>
                <a:ea typeface=" Avenir Next Arabic"/>
                <a:cs typeface=" Avenir Next Arabic"/>
                <a:sym typeface=" Avenir Next Arabic"/>
              </a:rPr>
              <a:t>What is wrong? "Always" is too absolute — UTP is cheaper, easier to install, and perfectly suitable for short-distance LAN connections.</a:t>
            </a:r>
          </a:p>
          <a:p>
            <a:pPr marL="0" lvl="0" indent="0" algn="l">
              <a:lnSpc>
                <a:spcPts val="1890"/>
              </a:lnSpc>
            </a:pPr>
            <a:r>
              <a:rPr lang="en-US" sz="1454">
                <a:solidFill>
                  <a:srgbClr val="FFFFFF"/>
                </a:solidFill>
                <a:latin typeface=" Avenir Next Arabic"/>
                <a:ea typeface=" Avenir Next Arabic"/>
                <a:cs typeface=" Avenir Next Arabic"/>
                <a:sym typeface=" Avenir Next Arabic"/>
              </a:rPr>
              <a:t>Rewrite it: Optical Fibre is better for long distances and high bandwidth; UTP is more cost-effective for typical office/classroom LANs.</a:t>
            </a:r>
          </a:p>
        </p:txBody>
      </p:sp>
      <p:sp>
        <p:nvSpPr>
          <p:cNvPr id="15" name="TextBox 15"/>
          <p:cNvSpPr txBox="1"/>
          <p:nvPr/>
        </p:nvSpPr>
        <p:spPr>
          <a:xfrm>
            <a:off x="6594993" y="5410005"/>
            <a:ext cx="4010025" cy="331675"/>
          </a:xfrm>
          <a:prstGeom prst="rect">
            <a:avLst/>
          </a:prstGeom>
        </p:spPr>
        <p:txBody>
          <a:bodyPr lIns="0" tIns="0" rIns="0" bIns="0" rtlCol="0" anchor="t">
            <a:spAutoFit/>
          </a:bodyPr>
          <a:lstStyle/>
          <a:p>
            <a:pPr marL="0" lvl="0" indent="0" algn="l">
              <a:lnSpc>
                <a:spcPts val="2718"/>
              </a:lnSpc>
            </a:pPr>
            <a:r>
              <a:rPr lang="en-US" sz="1941" b="1">
                <a:solidFill>
                  <a:srgbClr val="FFFFFF"/>
                </a:solidFill>
                <a:latin typeface=" Avenir Next Arabic Bold"/>
                <a:ea typeface=" Avenir Next Arabic Bold"/>
                <a:cs typeface=" Avenir Next Arabic Bold"/>
                <a:sym typeface=" Avenir Next Arabic Bold"/>
              </a:rPr>
              <a:t>Mistake 2</a:t>
            </a:r>
          </a:p>
        </p:txBody>
      </p:sp>
      <p:grpSp>
        <p:nvGrpSpPr>
          <p:cNvPr id="16" name="Group 16"/>
          <p:cNvGrpSpPr/>
          <p:nvPr/>
        </p:nvGrpSpPr>
        <p:grpSpPr>
          <a:xfrm>
            <a:off x="12071868" y="4939307"/>
            <a:ext cx="4374114" cy="4318993"/>
            <a:chOff x="0" y="0"/>
            <a:chExt cx="1152030" cy="1137513"/>
          </a:xfrm>
        </p:grpSpPr>
        <p:sp>
          <p:nvSpPr>
            <p:cNvPr id="17" name="Freeform 1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8" name="TextBox 1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9" name="TextBox 19"/>
          <p:cNvSpPr txBox="1"/>
          <p:nvPr/>
        </p:nvSpPr>
        <p:spPr>
          <a:xfrm>
            <a:off x="12261258" y="6300593"/>
            <a:ext cx="3995333" cy="1896052"/>
          </a:xfrm>
          <a:prstGeom prst="rect">
            <a:avLst/>
          </a:prstGeom>
        </p:spPr>
        <p:txBody>
          <a:bodyPr lIns="0" tIns="0" rIns="0" bIns="0" rtlCol="0" anchor="t">
            <a:spAutoFit/>
          </a:bodyPr>
          <a:lstStyle/>
          <a:p>
            <a:pPr marL="0" lvl="0" indent="0" algn="l">
              <a:lnSpc>
                <a:spcPts val="1890"/>
              </a:lnSpc>
            </a:pPr>
            <a:r>
              <a:rPr lang="en-US" sz="1454">
                <a:solidFill>
                  <a:srgbClr val="FFFFFF"/>
                </a:solidFill>
                <a:latin typeface=" Avenir Next Arabic"/>
                <a:ea typeface=" Avenir Next Arabic"/>
                <a:cs typeface=" Avenir Next Arabic"/>
                <a:sym typeface=" Avenir Next Arabic"/>
              </a:rPr>
              <a:t>Student answer: "Wi-Fi and WAN are the same thing."</a:t>
            </a:r>
          </a:p>
          <a:p>
            <a:pPr marL="0" lvl="0" indent="0" algn="l">
              <a:lnSpc>
                <a:spcPts val="1890"/>
              </a:lnSpc>
            </a:pPr>
            <a:r>
              <a:rPr lang="en-US" sz="1454">
                <a:solidFill>
                  <a:srgbClr val="FFFFFF"/>
                </a:solidFill>
                <a:latin typeface=" Avenir Next Arabic"/>
                <a:ea typeface=" Avenir Next Arabic"/>
                <a:cs typeface=" Avenir Next Arabic"/>
                <a:sym typeface=" Avenir Next Arabic"/>
              </a:rPr>
              <a:t>What is wrong? Wi-Fi is a wireless data transfer technology; WAN (Wide Area Network) is a network type covering large geographic areas.</a:t>
            </a:r>
          </a:p>
          <a:p>
            <a:pPr marL="0" lvl="0" indent="0" algn="l">
              <a:lnSpc>
                <a:spcPts val="1890"/>
              </a:lnSpc>
            </a:pPr>
            <a:r>
              <a:rPr lang="en-US" sz="1454">
                <a:solidFill>
                  <a:srgbClr val="FFFFFF"/>
                </a:solidFill>
                <a:latin typeface=" Avenir Next Arabic"/>
                <a:ea typeface=" Avenir Next Arabic"/>
                <a:cs typeface=" Avenir Next Arabic"/>
                <a:sym typeface=" Avenir Next Arabic"/>
              </a:rPr>
              <a:t>Rewrite it: Wi-Fi is how data is transferred wirelessly; a WAN describes the scope of a network — they are different concepts.</a:t>
            </a:r>
          </a:p>
        </p:txBody>
      </p:sp>
      <p:sp>
        <p:nvSpPr>
          <p:cNvPr id="20" name="TextBox 20"/>
          <p:cNvSpPr txBox="1"/>
          <p:nvPr/>
        </p:nvSpPr>
        <p:spPr>
          <a:xfrm>
            <a:off x="12261258" y="5410005"/>
            <a:ext cx="3995333" cy="331675"/>
          </a:xfrm>
          <a:prstGeom prst="rect">
            <a:avLst/>
          </a:prstGeom>
        </p:spPr>
        <p:txBody>
          <a:bodyPr lIns="0" tIns="0" rIns="0" bIns="0" rtlCol="0" anchor="t">
            <a:spAutoFit/>
          </a:bodyPr>
          <a:lstStyle/>
          <a:p>
            <a:pPr marL="0" lvl="0" indent="0" algn="l">
              <a:lnSpc>
                <a:spcPts val="2718"/>
              </a:lnSpc>
            </a:pPr>
            <a:r>
              <a:rPr lang="en-US" sz="1941" b="1">
                <a:solidFill>
                  <a:srgbClr val="FFFFFF"/>
                </a:solidFill>
                <a:latin typeface=" Avenir Next Arabic Bold"/>
                <a:ea typeface=" Avenir Next Arabic Bold"/>
                <a:cs typeface=" Avenir Next Arabic Bold"/>
                <a:sym typeface=" Avenir Next Arabic Bold"/>
              </a:rPr>
              <a:t>Mistake 3</a:t>
            </a:r>
          </a:p>
        </p:txBody>
      </p:sp>
      <p:grpSp>
        <p:nvGrpSpPr>
          <p:cNvPr id="21" name="Group 21"/>
          <p:cNvGrpSpPr/>
          <p:nvPr/>
        </p:nvGrpSpPr>
        <p:grpSpPr>
          <a:xfrm>
            <a:off x="16637418" y="9075693"/>
            <a:ext cx="621882" cy="168639"/>
            <a:chOff x="0" y="0"/>
            <a:chExt cx="829177" cy="224852"/>
          </a:xfrm>
        </p:grpSpPr>
        <p:sp>
          <p:nvSpPr>
            <p:cNvPr id="22" name="Freeform 22"/>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4">
                <a:extLst>
                  <a:ext uri="{96DAC541-7B7A-43D3-8B79-37D633B846F1}">
                    <asvg:svgBlip xmlns:asvg="http://schemas.microsoft.com/office/drawing/2016/SVG/main" r:embed="rId5"/>
                  </a:ext>
                </a:extLst>
              </a:blip>
              <a:stretch>
                <a:fillRect l="-1080246" t="-1083707" r="-18827" b="-35805"/>
              </a:stretch>
            </a:blipFill>
            <a:ln cap="sq">
              <a:noFill/>
              <a:prstDash val="solid"/>
              <a:miter/>
            </a:ln>
          </p:spPr>
        </p:sp>
        <p:sp>
          <p:nvSpPr>
            <p:cNvPr id="23" name="Freeform 23"/>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6">
                <a:extLst>
                  <a:ext uri="{96DAC541-7B7A-43D3-8B79-37D633B846F1}">
                    <asvg:svgBlip xmlns:asvg="http://schemas.microsoft.com/office/drawing/2016/SVG/main" r:embed="rId7"/>
                  </a:ext>
                </a:extLst>
              </a:blip>
              <a:stretch>
                <a:fillRect l="-16974" t="-863970" r="-835231" b="-6903"/>
              </a:stretch>
            </a:blipFill>
          </p:spPr>
        </p:sp>
        <p:sp>
          <p:nvSpPr>
            <p:cNvPr id="24" name="Freeform 24"/>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8">
                <a:extLst>
                  <a:ext uri="{96DAC541-7B7A-43D3-8B79-37D633B846F1}">
                    <asvg:svgBlip xmlns:asvg="http://schemas.microsoft.com/office/drawing/2016/SVG/main" r:embed="rId9"/>
                  </a:ext>
                </a:extLst>
              </a:blip>
              <a:stretch>
                <a:fillRect l="-16854" t="-1055502" r="-1039395" b="-34973"/>
              </a:stretch>
            </a:blipFill>
            <a:ln cap="sq">
              <a:noFill/>
              <a:prstDash val="solid"/>
              <a:miter/>
            </a:ln>
          </p:spPr>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2091100" y="1557126"/>
            <a:ext cx="5904499" cy="7172749"/>
            <a:chOff x="0" y="0"/>
            <a:chExt cx="914761" cy="1111246"/>
          </a:xfrm>
        </p:grpSpPr>
        <p:sp>
          <p:nvSpPr>
            <p:cNvPr id="5" name="Freeform 5"/>
            <p:cNvSpPr/>
            <p:nvPr/>
          </p:nvSpPr>
          <p:spPr>
            <a:xfrm>
              <a:off x="0" y="0"/>
              <a:ext cx="914761" cy="1111247"/>
            </a:xfrm>
            <a:custGeom>
              <a:avLst/>
              <a:gdLst/>
              <a:ahLst/>
              <a:cxnLst/>
              <a:rect l="l" t="t" r="r" b="b"/>
              <a:pathLst>
                <a:path w="914761" h="1111247">
                  <a:moveTo>
                    <a:pt x="30157" y="0"/>
                  </a:moveTo>
                  <a:lnTo>
                    <a:pt x="884604" y="0"/>
                  </a:lnTo>
                  <a:cubicBezTo>
                    <a:pt x="892602" y="0"/>
                    <a:pt x="900273" y="3177"/>
                    <a:pt x="905929" y="8833"/>
                  </a:cubicBezTo>
                  <a:cubicBezTo>
                    <a:pt x="911584" y="14488"/>
                    <a:pt x="914761" y="22159"/>
                    <a:pt x="914761" y="30157"/>
                  </a:cubicBezTo>
                  <a:lnTo>
                    <a:pt x="914761" y="1081089"/>
                  </a:lnTo>
                  <a:cubicBezTo>
                    <a:pt x="914761" y="1089087"/>
                    <a:pt x="911584" y="1096758"/>
                    <a:pt x="905929" y="1102414"/>
                  </a:cubicBezTo>
                  <a:cubicBezTo>
                    <a:pt x="900273" y="1108069"/>
                    <a:pt x="892602" y="1111247"/>
                    <a:pt x="884604" y="1111247"/>
                  </a:cubicBezTo>
                  <a:lnTo>
                    <a:pt x="30157" y="1111247"/>
                  </a:lnTo>
                  <a:cubicBezTo>
                    <a:pt x="22159" y="1111247"/>
                    <a:pt x="14488" y="1108069"/>
                    <a:pt x="8833" y="1102414"/>
                  </a:cubicBezTo>
                  <a:cubicBezTo>
                    <a:pt x="3177" y="1096758"/>
                    <a:pt x="0" y="1089087"/>
                    <a:pt x="0" y="1081089"/>
                  </a:cubicBezTo>
                  <a:lnTo>
                    <a:pt x="0" y="30157"/>
                  </a:lnTo>
                  <a:cubicBezTo>
                    <a:pt x="0" y="22159"/>
                    <a:pt x="3177" y="14488"/>
                    <a:pt x="8833" y="8833"/>
                  </a:cubicBezTo>
                  <a:cubicBezTo>
                    <a:pt x="14488" y="3177"/>
                    <a:pt x="22159" y="0"/>
                    <a:pt x="30157" y="0"/>
                  </a:cubicBezTo>
                  <a:close/>
                </a:path>
              </a:pathLst>
            </a:custGeom>
            <a:blipFill>
              <a:blip r:embed="rId4"/>
              <a:stretch>
                <a:fillRect l="-413" r="-413"/>
              </a:stretch>
            </a:blipFill>
          </p:spPr>
        </p:sp>
      </p:grpSp>
      <p:sp>
        <p:nvSpPr>
          <p:cNvPr id="6" name="TextBox 6"/>
          <p:cNvSpPr txBox="1"/>
          <p:nvPr/>
        </p:nvSpPr>
        <p:spPr>
          <a:xfrm>
            <a:off x="8948879" y="1085850"/>
            <a:ext cx="7636622" cy="1695777"/>
          </a:xfrm>
          <a:prstGeom prst="rect">
            <a:avLst/>
          </a:prstGeom>
        </p:spPr>
        <p:txBody>
          <a:bodyPr lIns="0" tIns="0" rIns="0" bIns="0" rtlCol="0" anchor="t">
            <a:spAutoFit/>
          </a:bodyPr>
          <a:lstStyle/>
          <a:p>
            <a:pPr marL="0" lvl="0" indent="0" algn="l">
              <a:lnSpc>
                <a:spcPts val="6628"/>
              </a:lnSpc>
            </a:pPr>
            <a:r>
              <a:rPr lang="en-US" sz="6025" u="none" strike="noStrike">
                <a:solidFill>
                  <a:srgbClr val="FFFFFF"/>
                </a:solidFill>
                <a:latin typeface=" Avenir Next Arabic"/>
                <a:ea typeface=" Avenir Next Arabic"/>
                <a:cs typeface=" Avenir Next Arabic"/>
                <a:sym typeface=" Avenir Next Arabic"/>
              </a:rPr>
              <a:t>Exam Technique — Recommend &amp; Justify</a:t>
            </a:r>
          </a:p>
        </p:txBody>
      </p:sp>
      <p:sp>
        <p:nvSpPr>
          <p:cNvPr id="7" name="TextBox 7"/>
          <p:cNvSpPr txBox="1"/>
          <p:nvPr/>
        </p:nvSpPr>
        <p:spPr>
          <a:xfrm>
            <a:off x="8948879" y="8123555"/>
            <a:ext cx="3995596" cy="1036320"/>
          </a:xfrm>
          <a:prstGeom prst="rect">
            <a:avLst/>
          </a:prstGeom>
        </p:spPr>
        <p:txBody>
          <a:bodyPr lIns="0" tIns="0" rIns="0" bIns="0" rtlCol="0" anchor="t">
            <a:spAutoFit/>
          </a:bodyPr>
          <a:lstStyle/>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"UTP because it is good."</a:t>
            </a:r>
          </a:p>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Why this is poor:</a:t>
            </a:r>
          </a:p>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 Too vague — no feature stated</a:t>
            </a:r>
          </a:p>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 No link to the scenario</a:t>
            </a:r>
          </a:p>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 Would not gain full marks</a:t>
            </a:r>
          </a:p>
        </p:txBody>
      </p:sp>
      <p:sp>
        <p:nvSpPr>
          <p:cNvPr id="8" name="TextBox 8"/>
          <p:cNvSpPr txBox="1"/>
          <p:nvPr/>
        </p:nvSpPr>
        <p:spPr>
          <a:xfrm>
            <a:off x="13458825" y="6928796"/>
            <a:ext cx="3800475" cy="438150"/>
          </a:xfrm>
          <a:prstGeom prst="rect">
            <a:avLst/>
          </a:prstGeom>
        </p:spPr>
        <p:txBody>
          <a:bodyPr lIns="0" tIns="0" rIns="0" bIns="0" rtlCol="0" anchor="t">
            <a:spAutoFit/>
          </a:bodyPr>
          <a:lstStyle/>
          <a:p>
            <a:pPr marL="0" lvl="0" indent="0" algn="l">
              <a:lnSpc>
                <a:spcPts val="3300"/>
              </a:lnSpc>
            </a:pPr>
            <a:r>
              <a:rPr lang="en-US" sz="3000" b="1" u="none" strike="noStrike">
                <a:solidFill>
                  <a:srgbClr val="FFFFFF"/>
                </a:solidFill>
                <a:latin typeface=" Avenir Next Arabic Bold"/>
                <a:ea typeface=" Avenir Next Arabic Bold"/>
                <a:cs typeface=" Avenir Next Arabic Bold"/>
                <a:sym typeface=" Avenir Next Arabic Bold"/>
              </a:rPr>
              <a:t>Strong Answer</a:t>
            </a:r>
          </a:p>
        </p:txBody>
      </p:sp>
      <p:sp>
        <p:nvSpPr>
          <p:cNvPr id="9" name="TextBox 9"/>
          <p:cNvSpPr txBox="1"/>
          <p:nvPr/>
        </p:nvSpPr>
        <p:spPr>
          <a:xfrm>
            <a:off x="13249275" y="8123555"/>
            <a:ext cx="4010025" cy="1245870"/>
          </a:xfrm>
          <a:prstGeom prst="rect">
            <a:avLst/>
          </a:prstGeom>
        </p:spPr>
        <p:txBody>
          <a:bodyPr lIns="0" tIns="0" rIns="0" bIns="0" rtlCol="0" anchor="t">
            <a:spAutoFit/>
          </a:bodyPr>
          <a:lstStyle/>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"UTP is suitable because it is commonly used for Ethernet LAN connections and provides reliable wired connections for fixed desktop PCs."</a:t>
            </a:r>
          </a:p>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 Technology named</a:t>
            </a:r>
          </a:p>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 Relevant feature stated</a:t>
            </a:r>
          </a:p>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 Linked to scenario</a:t>
            </a:r>
          </a:p>
        </p:txBody>
      </p:sp>
      <p:sp>
        <p:nvSpPr>
          <p:cNvPr id="10" name="TextBox 10"/>
          <p:cNvSpPr txBox="1"/>
          <p:nvPr/>
        </p:nvSpPr>
        <p:spPr>
          <a:xfrm>
            <a:off x="9158429" y="6928796"/>
            <a:ext cx="3995596" cy="438150"/>
          </a:xfrm>
          <a:prstGeom prst="rect">
            <a:avLst/>
          </a:prstGeom>
        </p:spPr>
        <p:txBody>
          <a:bodyPr lIns="0" tIns="0" rIns="0" bIns="0" rtlCol="0" anchor="t">
            <a:spAutoFit/>
          </a:bodyPr>
          <a:lstStyle/>
          <a:p>
            <a:pPr marL="0" lvl="0" indent="0" algn="l">
              <a:lnSpc>
                <a:spcPts val="3300"/>
              </a:lnSpc>
            </a:pPr>
            <a:r>
              <a:rPr lang="en-US" sz="3000" b="1" u="none" strike="noStrike">
                <a:solidFill>
                  <a:srgbClr val="FFFFFF"/>
                </a:solidFill>
                <a:latin typeface=" Avenir Next Arabic Bold"/>
                <a:ea typeface=" Avenir Next Arabic Bold"/>
                <a:cs typeface=" Avenir Next Arabic Bold"/>
                <a:sym typeface=" Avenir Next Arabic Bold"/>
              </a:rPr>
              <a:t>Weak Answer</a:t>
            </a:r>
          </a:p>
        </p:txBody>
      </p:sp>
      <p:sp>
        <p:nvSpPr>
          <p:cNvPr id="11" name="TextBox 11"/>
          <p:cNvSpPr txBox="1"/>
          <p:nvPr/>
        </p:nvSpPr>
        <p:spPr>
          <a:xfrm>
            <a:off x="9144000" y="5633396"/>
            <a:ext cx="6536519" cy="209550"/>
          </a:xfrm>
          <a:prstGeom prst="rect">
            <a:avLst/>
          </a:prstGeom>
        </p:spPr>
        <p:txBody>
          <a:bodyPr lIns="0" tIns="0" rIns="0" bIns="0" rtlCol="0" anchor="t">
            <a:spAutoFit/>
          </a:bodyPr>
          <a:lstStyle/>
          <a:p>
            <a:pPr marL="0" lvl="0" indent="0" algn="l">
              <a:lnSpc>
                <a:spcPts val="1701"/>
              </a:lnSpc>
            </a:pPr>
            <a:r>
              <a:rPr lang="en-US" sz="1418" u="none" strike="noStrike">
                <a:solidFill>
                  <a:srgbClr val="FFFFFF"/>
                </a:solidFill>
                <a:latin typeface=" Avenir Next Arabic"/>
                <a:ea typeface=" Avenir Next Arabic"/>
                <a:cs typeface=" Avenir Next Arabic"/>
                <a:sym typeface=" Avenir Next Arabic"/>
              </a:rPr>
              <a:t>Use this formula: Technology + relevant feature + scenario-specific benefit</a:t>
            </a:r>
          </a:p>
        </p:txBody>
      </p:sp>
      <p:grpSp>
        <p:nvGrpSpPr>
          <p:cNvPr id="12" name="Group 12"/>
          <p:cNvGrpSpPr/>
          <p:nvPr/>
        </p:nvGrpSpPr>
        <p:grpSpPr>
          <a:xfrm>
            <a:off x="16637418" y="9075693"/>
            <a:ext cx="621882" cy="168639"/>
            <a:chOff x="0" y="0"/>
            <a:chExt cx="829177" cy="224852"/>
          </a:xfrm>
        </p:grpSpPr>
        <p:sp>
          <p:nvSpPr>
            <p:cNvPr id="13" name="Freeform 13"/>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5">
                <a:extLst>
                  <a:ext uri="{96DAC541-7B7A-43D3-8B79-37D633B846F1}">
                    <asvg:svgBlip xmlns:asvg="http://schemas.microsoft.com/office/drawing/2016/SVG/main" r:embed="rId6"/>
                  </a:ext>
                </a:extLst>
              </a:blip>
              <a:stretch>
                <a:fillRect l="-1080246" t="-1083707" r="-18827" b="-35805"/>
              </a:stretch>
            </a:blipFill>
            <a:ln cap="sq">
              <a:noFill/>
              <a:prstDash val="solid"/>
              <a:miter/>
            </a:ln>
          </p:spPr>
        </p:sp>
        <p:sp>
          <p:nvSpPr>
            <p:cNvPr id="14" name="Freeform 14"/>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7">
                <a:extLst>
                  <a:ext uri="{96DAC541-7B7A-43D3-8B79-37D633B846F1}">
                    <asvg:svgBlip xmlns:asvg="http://schemas.microsoft.com/office/drawing/2016/SVG/main" r:embed="rId8"/>
                  </a:ext>
                </a:extLst>
              </a:blip>
              <a:stretch>
                <a:fillRect l="-16974" t="-863970" r="-835231" b="-6903"/>
              </a:stretch>
            </a:blipFill>
          </p:spPr>
        </p:sp>
        <p:sp>
          <p:nvSpPr>
            <p:cNvPr id="15" name="Freeform 15"/>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9">
                <a:extLst>
                  <a:ext uri="{96DAC541-7B7A-43D3-8B79-37D633B846F1}">
                    <asvg:svgBlip xmlns:asvg="http://schemas.microsoft.com/office/drawing/2016/SVG/main" r:embed="rId10"/>
                  </a:ext>
                </a:extLst>
              </a:blip>
              <a:stretch>
                <a:fillRect l="-16854" t="-1055502" r="-1039395" b="-34973"/>
              </a:stretch>
            </a:blipFill>
            <a:ln cap="sq">
              <a:noFill/>
              <a:prstDash val="solid"/>
              <a:miter/>
            </a:ln>
          </p:spPr>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2091100" y="1557126"/>
            <a:ext cx="5904499" cy="7172749"/>
            <a:chOff x="0" y="0"/>
            <a:chExt cx="914761" cy="1111246"/>
          </a:xfrm>
        </p:grpSpPr>
        <p:sp>
          <p:nvSpPr>
            <p:cNvPr id="5" name="Freeform 5"/>
            <p:cNvSpPr/>
            <p:nvPr/>
          </p:nvSpPr>
          <p:spPr>
            <a:xfrm>
              <a:off x="0" y="0"/>
              <a:ext cx="914761" cy="1111247"/>
            </a:xfrm>
            <a:custGeom>
              <a:avLst/>
              <a:gdLst/>
              <a:ahLst/>
              <a:cxnLst/>
              <a:rect l="l" t="t" r="r" b="b"/>
              <a:pathLst>
                <a:path w="914761" h="1111247">
                  <a:moveTo>
                    <a:pt x="30157" y="0"/>
                  </a:moveTo>
                  <a:lnTo>
                    <a:pt x="884604" y="0"/>
                  </a:lnTo>
                  <a:cubicBezTo>
                    <a:pt x="892602" y="0"/>
                    <a:pt x="900273" y="3177"/>
                    <a:pt x="905929" y="8833"/>
                  </a:cubicBezTo>
                  <a:cubicBezTo>
                    <a:pt x="911584" y="14488"/>
                    <a:pt x="914761" y="22159"/>
                    <a:pt x="914761" y="30157"/>
                  </a:cubicBezTo>
                  <a:lnTo>
                    <a:pt x="914761" y="1081089"/>
                  </a:lnTo>
                  <a:cubicBezTo>
                    <a:pt x="914761" y="1089087"/>
                    <a:pt x="911584" y="1096758"/>
                    <a:pt x="905929" y="1102414"/>
                  </a:cubicBezTo>
                  <a:cubicBezTo>
                    <a:pt x="900273" y="1108069"/>
                    <a:pt x="892602" y="1111247"/>
                    <a:pt x="884604" y="1111247"/>
                  </a:cubicBezTo>
                  <a:lnTo>
                    <a:pt x="30157" y="1111247"/>
                  </a:lnTo>
                  <a:cubicBezTo>
                    <a:pt x="22159" y="1111247"/>
                    <a:pt x="14488" y="1108069"/>
                    <a:pt x="8833" y="1102414"/>
                  </a:cubicBezTo>
                  <a:cubicBezTo>
                    <a:pt x="3177" y="1096758"/>
                    <a:pt x="0" y="1089087"/>
                    <a:pt x="0" y="1081089"/>
                  </a:cubicBezTo>
                  <a:lnTo>
                    <a:pt x="0" y="30157"/>
                  </a:lnTo>
                  <a:cubicBezTo>
                    <a:pt x="0" y="22159"/>
                    <a:pt x="3177" y="14488"/>
                    <a:pt x="8833" y="8833"/>
                  </a:cubicBezTo>
                  <a:cubicBezTo>
                    <a:pt x="14488" y="3177"/>
                    <a:pt x="22159" y="0"/>
                    <a:pt x="30157" y="0"/>
                  </a:cubicBezTo>
                  <a:close/>
                </a:path>
              </a:pathLst>
            </a:custGeom>
            <a:blipFill>
              <a:blip r:embed="rId4"/>
              <a:stretch>
                <a:fillRect l="-413" r="-413"/>
              </a:stretch>
            </a:blipFill>
          </p:spPr>
        </p:sp>
      </p:grpSp>
      <p:sp>
        <p:nvSpPr>
          <p:cNvPr id="6" name="TextBox 6"/>
          <p:cNvSpPr txBox="1"/>
          <p:nvPr/>
        </p:nvSpPr>
        <p:spPr>
          <a:xfrm>
            <a:off x="8948879" y="1104900"/>
            <a:ext cx="7636622" cy="2274552"/>
          </a:xfrm>
          <a:prstGeom prst="rect">
            <a:avLst/>
          </a:prstGeom>
        </p:spPr>
        <p:txBody>
          <a:bodyPr lIns="0" tIns="0" rIns="0" bIns="0" rtlCol="0" anchor="t">
            <a:spAutoFit/>
          </a:bodyPr>
          <a:lstStyle/>
          <a:p>
            <a:pPr marL="0" lvl="0" indent="0" algn="l">
              <a:lnSpc>
                <a:spcPts val="8908"/>
              </a:lnSpc>
            </a:pPr>
            <a:r>
              <a:rPr lang="en-US" sz="8098" u="none" strike="noStrike">
                <a:solidFill>
                  <a:srgbClr val="FFFFFF"/>
                </a:solidFill>
                <a:latin typeface=" Avenir Next Arabic"/>
                <a:ea typeface=" Avenir Next Arabic"/>
                <a:cs typeface=" Avenir Next Arabic"/>
                <a:sym typeface=" Avenir Next Arabic"/>
              </a:rPr>
              <a:t>Independent Exam Questions</a:t>
            </a:r>
          </a:p>
        </p:txBody>
      </p:sp>
      <p:sp>
        <p:nvSpPr>
          <p:cNvPr id="7" name="TextBox 7"/>
          <p:cNvSpPr txBox="1"/>
          <p:nvPr/>
        </p:nvSpPr>
        <p:spPr>
          <a:xfrm>
            <a:off x="8948879" y="8123555"/>
            <a:ext cx="3995596" cy="1036320"/>
          </a:xfrm>
          <a:prstGeom prst="rect">
            <a:avLst/>
          </a:prstGeom>
        </p:spPr>
        <p:txBody>
          <a:bodyPr lIns="0" tIns="0" rIns="0" bIns="0" rtlCol="0" anchor="t">
            <a:spAutoFit/>
          </a:bodyPr>
          <a:lstStyle/>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Q1: Name one wireless data-transfer technology. [1]</a:t>
            </a:r>
          </a:p>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Q2: State what UTP stands for. [1]</a:t>
            </a:r>
          </a:p>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Q3: Which technology is suitable for wireless earbuds? [1]</a:t>
            </a:r>
          </a:p>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Q4: State one benefit of Wi-Fi for college laptops. [2]</a:t>
            </a:r>
          </a:p>
        </p:txBody>
      </p:sp>
      <p:sp>
        <p:nvSpPr>
          <p:cNvPr id="8" name="TextBox 8"/>
          <p:cNvSpPr txBox="1"/>
          <p:nvPr/>
        </p:nvSpPr>
        <p:spPr>
          <a:xfrm>
            <a:off x="13458825" y="6928796"/>
            <a:ext cx="3800475" cy="438150"/>
          </a:xfrm>
          <a:prstGeom prst="rect">
            <a:avLst/>
          </a:prstGeom>
        </p:spPr>
        <p:txBody>
          <a:bodyPr lIns="0" tIns="0" rIns="0" bIns="0" rtlCol="0" anchor="t">
            <a:spAutoFit/>
          </a:bodyPr>
          <a:lstStyle/>
          <a:p>
            <a:pPr marL="0" lvl="0" indent="0" algn="l">
              <a:lnSpc>
                <a:spcPts val="3300"/>
              </a:lnSpc>
            </a:pPr>
            <a:r>
              <a:rPr lang="en-US" sz="3000" b="1" u="none" strike="noStrike">
                <a:solidFill>
                  <a:srgbClr val="FFFFFF"/>
                </a:solidFill>
                <a:latin typeface=" Avenir Next Arabic Bold"/>
                <a:ea typeface=" Avenir Next Arabic Bold"/>
                <a:cs typeface=" Avenir Next Arabic Bold"/>
                <a:sym typeface=" Avenir Next Arabic Bold"/>
              </a:rPr>
              <a:t>Questions 5–7</a:t>
            </a:r>
          </a:p>
        </p:txBody>
      </p:sp>
      <p:sp>
        <p:nvSpPr>
          <p:cNvPr id="9" name="TextBox 9"/>
          <p:cNvSpPr txBox="1"/>
          <p:nvPr/>
        </p:nvSpPr>
        <p:spPr>
          <a:xfrm>
            <a:off x="13249275" y="8123555"/>
            <a:ext cx="4010025" cy="1245870"/>
          </a:xfrm>
          <a:prstGeom prst="rect">
            <a:avLst/>
          </a:prstGeom>
        </p:spPr>
        <p:txBody>
          <a:bodyPr lIns="0" tIns="0" rIns="0" bIns="0" rtlCol="0" anchor="t">
            <a:spAutoFit/>
          </a:bodyPr>
          <a:lstStyle/>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Q5: State one benefit of optical fibre over copper for long-distance links. [2]</a:t>
            </a:r>
          </a:p>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Q6: State one drawback of Bluetooth over large distances. [2]</a:t>
            </a:r>
          </a:p>
          <a:p>
            <a:pPr marL="0" lvl="0" indent="0" algn="l">
              <a:lnSpc>
                <a:spcPts val="1679"/>
              </a:lnSpc>
            </a:pPr>
            <a:r>
              <a:rPr lang="en-US" sz="1200" u="none" strike="noStrike">
                <a:solidFill>
                  <a:srgbClr val="FFFFFF"/>
                </a:solidFill>
                <a:latin typeface=" Avenir Next Arabic"/>
                <a:ea typeface=" Avenir Next Arabic"/>
                <a:cs typeface=" Avenir Next Arabic"/>
                <a:sym typeface=" Avenir Next Arabic"/>
              </a:rPr>
              <a:t>Q7: Recommend a fixed wired medium for office PCs and justify your answer. [2]</a:t>
            </a:r>
          </a:p>
        </p:txBody>
      </p:sp>
      <p:sp>
        <p:nvSpPr>
          <p:cNvPr id="10" name="TextBox 10"/>
          <p:cNvSpPr txBox="1"/>
          <p:nvPr/>
        </p:nvSpPr>
        <p:spPr>
          <a:xfrm>
            <a:off x="9158429" y="6928796"/>
            <a:ext cx="3995596" cy="438150"/>
          </a:xfrm>
          <a:prstGeom prst="rect">
            <a:avLst/>
          </a:prstGeom>
        </p:spPr>
        <p:txBody>
          <a:bodyPr lIns="0" tIns="0" rIns="0" bIns="0" rtlCol="0" anchor="t">
            <a:spAutoFit/>
          </a:bodyPr>
          <a:lstStyle/>
          <a:p>
            <a:pPr marL="0" lvl="0" indent="0" algn="l">
              <a:lnSpc>
                <a:spcPts val="3300"/>
              </a:lnSpc>
            </a:pPr>
            <a:r>
              <a:rPr lang="en-US" sz="3000" b="1" u="none" strike="noStrike">
                <a:solidFill>
                  <a:srgbClr val="FFFFFF"/>
                </a:solidFill>
                <a:latin typeface=" Avenir Next Arabic Bold"/>
                <a:ea typeface=" Avenir Next Arabic Bold"/>
                <a:cs typeface=" Avenir Next Arabic Bold"/>
                <a:sym typeface=" Avenir Next Arabic Bold"/>
              </a:rPr>
              <a:t>Questions 1–4</a:t>
            </a:r>
          </a:p>
        </p:txBody>
      </p:sp>
      <p:sp>
        <p:nvSpPr>
          <p:cNvPr id="11" name="TextBox 11"/>
          <p:cNvSpPr txBox="1"/>
          <p:nvPr/>
        </p:nvSpPr>
        <p:spPr>
          <a:xfrm>
            <a:off x="9144000" y="5633396"/>
            <a:ext cx="6536519" cy="209550"/>
          </a:xfrm>
          <a:prstGeom prst="rect">
            <a:avLst/>
          </a:prstGeom>
        </p:spPr>
        <p:txBody>
          <a:bodyPr lIns="0" tIns="0" rIns="0" bIns="0" rtlCol="0" anchor="t">
            <a:spAutoFit/>
          </a:bodyPr>
          <a:lstStyle/>
          <a:p>
            <a:pPr marL="0" lvl="0" indent="0" algn="l">
              <a:lnSpc>
                <a:spcPts val="1701"/>
              </a:lnSpc>
            </a:pPr>
            <a:r>
              <a:rPr lang="en-US" sz="1418" u="none" strike="noStrike">
                <a:solidFill>
                  <a:srgbClr val="FFFFFF"/>
                </a:solidFill>
                <a:latin typeface=" Avenir Next Arabic"/>
                <a:ea typeface=" Avenir Next Arabic"/>
                <a:cs typeface=" Avenir Next Arabic"/>
                <a:sym typeface=" Avenir Next Arabic"/>
              </a:rPr>
              <a:t>Complete individually — approx. 8 minutes | Total: 11 marks</a:t>
            </a:r>
          </a:p>
        </p:txBody>
      </p:sp>
      <p:grpSp>
        <p:nvGrpSpPr>
          <p:cNvPr id="12" name="Group 12"/>
          <p:cNvGrpSpPr/>
          <p:nvPr/>
        </p:nvGrpSpPr>
        <p:grpSpPr>
          <a:xfrm>
            <a:off x="16637418" y="9075693"/>
            <a:ext cx="621882" cy="168639"/>
            <a:chOff x="0" y="0"/>
            <a:chExt cx="829177" cy="224852"/>
          </a:xfrm>
        </p:grpSpPr>
        <p:sp>
          <p:nvSpPr>
            <p:cNvPr id="13" name="Freeform 13"/>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5">
                <a:extLst>
                  <a:ext uri="{96DAC541-7B7A-43D3-8B79-37D633B846F1}">
                    <asvg:svgBlip xmlns:asvg="http://schemas.microsoft.com/office/drawing/2016/SVG/main" r:embed="rId6"/>
                  </a:ext>
                </a:extLst>
              </a:blip>
              <a:stretch>
                <a:fillRect l="-1080246" t="-1083707" r="-18827" b="-35805"/>
              </a:stretch>
            </a:blipFill>
            <a:ln cap="sq">
              <a:noFill/>
              <a:prstDash val="solid"/>
              <a:miter/>
            </a:ln>
          </p:spPr>
        </p:sp>
        <p:sp>
          <p:nvSpPr>
            <p:cNvPr id="14" name="Freeform 14"/>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7">
                <a:extLst>
                  <a:ext uri="{96DAC541-7B7A-43D3-8B79-37D633B846F1}">
                    <asvg:svgBlip xmlns:asvg="http://schemas.microsoft.com/office/drawing/2016/SVG/main" r:embed="rId8"/>
                  </a:ext>
                </a:extLst>
              </a:blip>
              <a:stretch>
                <a:fillRect l="-16974" t="-863970" r="-835231" b="-6903"/>
              </a:stretch>
            </a:blipFill>
          </p:spPr>
        </p:sp>
        <p:sp>
          <p:nvSpPr>
            <p:cNvPr id="15" name="Freeform 15"/>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9">
                <a:extLst>
                  <a:ext uri="{96DAC541-7B7A-43D3-8B79-37D633B846F1}">
                    <asvg:svgBlip xmlns:asvg="http://schemas.microsoft.com/office/drawing/2016/SVG/main" r:embed="rId10"/>
                  </a:ext>
                </a:extLst>
              </a:blip>
              <a:stretch>
                <a:fillRect l="-16854" t="-1055502" r="-1039395" b="-34973"/>
              </a:stretch>
            </a:blipFill>
            <a:ln cap="sq">
              <a:noFill/>
              <a:prstDash val="solid"/>
              <a:miter/>
            </a:ln>
          </p:spPr>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028700" y="1114425"/>
            <a:ext cx="11201400" cy="2524045"/>
          </a:xfrm>
          <a:prstGeom prst="rect">
            <a:avLst/>
          </a:prstGeom>
        </p:spPr>
        <p:txBody>
          <a:bodyPr lIns="0" tIns="0" rIns="0" bIns="0" rtlCol="0" anchor="t">
            <a:spAutoFit/>
          </a:bodyPr>
          <a:lstStyle/>
          <a:p>
            <a:pPr marL="0" lvl="0" indent="0" algn="l">
              <a:lnSpc>
                <a:spcPts val="9893"/>
              </a:lnSpc>
            </a:pPr>
            <a:r>
              <a:rPr lang="en-US" sz="8993">
                <a:solidFill>
                  <a:srgbClr val="FFFFFF"/>
                </a:solidFill>
                <a:latin typeface=" Avenir Next Arabic"/>
                <a:ea typeface=" Avenir Next Arabic"/>
                <a:cs typeface=" Avenir Next Arabic"/>
                <a:sym typeface=" Avenir Next Arabic"/>
              </a:rPr>
              <a:t>Exam Practice Answers</a:t>
            </a:r>
          </a:p>
        </p:txBody>
      </p:sp>
      <p:grpSp>
        <p:nvGrpSpPr>
          <p:cNvPr id="5" name="Group 5"/>
          <p:cNvGrpSpPr/>
          <p:nvPr/>
        </p:nvGrpSpPr>
        <p:grpSpPr>
          <a:xfrm>
            <a:off x="1028700" y="3837716"/>
            <a:ext cx="5492653" cy="2421711"/>
            <a:chOff x="0" y="0"/>
            <a:chExt cx="1446625" cy="637817"/>
          </a:xfrm>
        </p:grpSpPr>
        <p:sp>
          <p:nvSpPr>
            <p:cNvPr id="6" name="Freeform 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7" name="TextBox 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8" name="TextBox 8"/>
          <p:cNvSpPr txBox="1"/>
          <p:nvPr/>
        </p:nvSpPr>
        <p:spPr>
          <a:xfrm>
            <a:off x="1259723" y="4138900"/>
            <a:ext cx="5030607" cy="828648"/>
          </a:xfrm>
          <a:prstGeom prst="rect">
            <a:avLst/>
          </a:prstGeom>
        </p:spPr>
        <p:txBody>
          <a:bodyPr lIns="0" tIns="0" rIns="0" bIns="0" rtlCol="0" anchor="t">
            <a:spAutoFit/>
          </a:bodyPr>
          <a:lstStyle/>
          <a:p>
            <a:pPr marL="0" lvl="0" indent="0" algn="l">
              <a:lnSpc>
                <a:spcPts val="3297"/>
              </a:lnSpc>
            </a:pPr>
            <a:r>
              <a:rPr lang="en-US" sz="2997" b="1">
                <a:solidFill>
                  <a:srgbClr val="FFFFFF"/>
                </a:solidFill>
                <a:latin typeface=" Avenir Next Arabic Bold"/>
                <a:ea typeface=" Avenir Next Arabic Bold"/>
                <a:cs typeface=" Avenir Next Arabic Bold"/>
                <a:sym typeface=" Avenir Next Arabic Bold"/>
              </a:rPr>
              <a:t>Q1–Q3: Short Answer Questions</a:t>
            </a:r>
          </a:p>
        </p:txBody>
      </p:sp>
      <p:sp>
        <p:nvSpPr>
          <p:cNvPr id="9" name="TextBox 9"/>
          <p:cNvSpPr txBox="1"/>
          <p:nvPr/>
        </p:nvSpPr>
        <p:spPr>
          <a:xfrm>
            <a:off x="1259723" y="5242598"/>
            <a:ext cx="5030607" cy="617220"/>
          </a:xfrm>
          <a:prstGeom prst="rect">
            <a:avLst/>
          </a:prstGeom>
        </p:spPr>
        <p:txBody>
          <a:bodyPr lIns="0" tIns="0" rIns="0" bIns="0" rtlCol="0" anchor="t">
            <a:spAutoFit/>
          </a:bodyPr>
          <a:lstStyle/>
          <a:p>
            <a:pPr marL="0" lvl="0" indent="0" algn="just">
              <a:lnSpc>
                <a:spcPts val="1679"/>
              </a:lnSpc>
            </a:pPr>
            <a:r>
              <a:rPr lang="en-US" sz="1200">
                <a:solidFill>
                  <a:srgbClr val="FFFFFF"/>
                </a:solidFill>
                <a:latin typeface=" Avenir Next Arabic"/>
                <a:ea typeface=" Avenir Next Arabic"/>
                <a:cs typeface=" Avenir Next Arabic"/>
                <a:sym typeface=" Avenir Next Arabic"/>
              </a:rPr>
              <a:t>Q1: Wi-Fi or Bluetooth</a:t>
            </a:r>
          </a:p>
          <a:p>
            <a:pPr marL="0" lvl="0" indent="0" algn="just">
              <a:lnSpc>
                <a:spcPts val="1679"/>
              </a:lnSpc>
            </a:pPr>
            <a:r>
              <a:rPr lang="en-US" sz="1200">
                <a:solidFill>
                  <a:srgbClr val="FFFFFF"/>
                </a:solidFill>
                <a:latin typeface=" Avenir Next Arabic"/>
                <a:ea typeface=" Avenir Next Arabic"/>
                <a:cs typeface=" Avenir Next Arabic"/>
                <a:sym typeface=" Avenir Next Arabic"/>
              </a:rPr>
              <a:t>Q2: Unshielded Twisted Pair</a:t>
            </a:r>
          </a:p>
          <a:p>
            <a:pPr marL="0" lvl="0" indent="0" algn="just">
              <a:lnSpc>
                <a:spcPts val="1679"/>
              </a:lnSpc>
            </a:pPr>
            <a:r>
              <a:rPr lang="en-US" sz="1200">
                <a:solidFill>
                  <a:srgbClr val="FFFFFF"/>
                </a:solidFill>
                <a:latin typeface=" Avenir Next Arabic"/>
                <a:ea typeface=" Avenir Next Arabic"/>
                <a:cs typeface=" Avenir Next Arabic"/>
                <a:sym typeface=" Avenir Next Arabic"/>
              </a:rPr>
              <a:t>Q3: Bluetooth</a:t>
            </a:r>
          </a:p>
        </p:txBody>
      </p:sp>
      <p:grpSp>
        <p:nvGrpSpPr>
          <p:cNvPr id="10" name="Group 10"/>
          <p:cNvGrpSpPr/>
          <p:nvPr/>
        </p:nvGrpSpPr>
        <p:grpSpPr>
          <a:xfrm>
            <a:off x="1028700" y="6702936"/>
            <a:ext cx="5492653" cy="2421711"/>
            <a:chOff x="0" y="0"/>
            <a:chExt cx="1446625" cy="637817"/>
          </a:xfrm>
        </p:grpSpPr>
        <p:sp>
          <p:nvSpPr>
            <p:cNvPr id="11" name="Freeform 11"/>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2" name="TextBox 12"/>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3" name="TextBox 13"/>
          <p:cNvSpPr txBox="1"/>
          <p:nvPr/>
        </p:nvSpPr>
        <p:spPr>
          <a:xfrm>
            <a:off x="1259723" y="7004120"/>
            <a:ext cx="5030607" cy="828648"/>
          </a:xfrm>
          <a:prstGeom prst="rect">
            <a:avLst/>
          </a:prstGeom>
        </p:spPr>
        <p:txBody>
          <a:bodyPr lIns="0" tIns="0" rIns="0" bIns="0" rtlCol="0" anchor="t">
            <a:spAutoFit/>
          </a:bodyPr>
          <a:lstStyle/>
          <a:p>
            <a:pPr marL="0" lvl="0" indent="0" algn="l">
              <a:lnSpc>
                <a:spcPts val="3297"/>
              </a:lnSpc>
            </a:pPr>
            <a:r>
              <a:rPr lang="en-US" sz="2997" b="1">
                <a:solidFill>
                  <a:srgbClr val="FFFFFF"/>
                </a:solidFill>
                <a:latin typeface=" Avenir Next Arabic Bold"/>
                <a:ea typeface=" Avenir Next Arabic Bold"/>
                <a:cs typeface=" Avenir Next Arabic Bold"/>
                <a:sym typeface=" Avenir Next Arabic Bold"/>
              </a:rPr>
              <a:t>Q4–Q5: Developed Answers</a:t>
            </a:r>
          </a:p>
        </p:txBody>
      </p:sp>
      <p:sp>
        <p:nvSpPr>
          <p:cNvPr id="14" name="TextBox 14"/>
          <p:cNvSpPr txBox="1"/>
          <p:nvPr/>
        </p:nvSpPr>
        <p:spPr>
          <a:xfrm>
            <a:off x="1259723" y="8107817"/>
            <a:ext cx="5030607" cy="826770"/>
          </a:xfrm>
          <a:prstGeom prst="rect">
            <a:avLst/>
          </a:prstGeom>
        </p:spPr>
        <p:txBody>
          <a:bodyPr lIns="0" tIns="0" rIns="0" bIns="0" rtlCol="0" anchor="t">
            <a:spAutoFit/>
          </a:bodyPr>
          <a:lstStyle/>
          <a:p>
            <a:pPr marL="0" lvl="0" indent="0" algn="just">
              <a:lnSpc>
                <a:spcPts val="1679"/>
              </a:lnSpc>
            </a:pPr>
            <a:r>
              <a:rPr lang="en-US" sz="1200">
                <a:solidFill>
                  <a:srgbClr val="FFFFFF"/>
                </a:solidFill>
                <a:latin typeface=" Avenir Next Arabic"/>
                <a:ea typeface=" Avenir Next Arabic"/>
                <a:cs typeface=" Avenir Next Arabic"/>
                <a:sym typeface=" Avenir Next Arabic"/>
              </a:rPr>
              <a:t>Q4: Wi-Fi allows laptops to move around without cables within the coverage area.</a:t>
            </a:r>
          </a:p>
          <a:p>
            <a:pPr marL="0" lvl="0" indent="0" algn="just">
              <a:lnSpc>
                <a:spcPts val="1679"/>
              </a:lnSpc>
            </a:pPr>
            <a:r>
              <a:rPr lang="en-US" sz="1200">
                <a:solidFill>
                  <a:srgbClr val="FFFFFF"/>
                </a:solidFill>
                <a:latin typeface=" Avenir Next Arabic"/>
                <a:ea typeface=" Avenir Next Arabic"/>
                <a:cs typeface=" Avenir Next Arabic"/>
                <a:sym typeface=" Avenir Next Arabic"/>
              </a:rPr>
              <a:t>Q5: Optical fibre offers high bandwidth, works over long distances, and is immune to electromagnetic interference.</a:t>
            </a:r>
          </a:p>
        </p:txBody>
      </p:sp>
      <p:grpSp>
        <p:nvGrpSpPr>
          <p:cNvPr id="15" name="Group 15"/>
          <p:cNvGrpSpPr/>
          <p:nvPr/>
        </p:nvGrpSpPr>
        <p:grpSpPr>
          <a:xfrm>
            <a:off x="7197610" y="3837716"/>
            <a:ext cx="5492653" cy="2421711"/>
            <a:chOff x="0" y="0"/>
            <a:chExt cx="1446625" cy="637817"/>
          </a:xfrm>
        </p:grpSpPr>
        <p:sp>
          <p:nvSpPr>
            <p:cNvPr id="16" name="Freeform 16"/>
            <p:cNvSpPr/>
            <p:nvPr/>
          </p:nvSpPr>
          <p:spPr>
            <a:xfrm>
              <a:off x="0" y="0"/>
              <a:ext cx="1446625" cy="637817"/>
            </a:xfrm>
            <a:custGeom>
              <a:avLst/>
              <a:gdLst/>
              <a:ahLst/>
              <a:cxnLst/>
              <a:rect l="l" t="t" r="r" b="b"/>
              <a:pathLst>
                <a:path w="1446625" h="637817">
                  <a:moveTo>
                    <a:pt x="39466" y="0"/>
                  </a:moveTo>
                  <a:lnTo>
                    <a:pt x="1407158" y="0"/>
                  </a:lnTo>
                  <a:cubicBezTo>
                    <a:pt x="1428955" y="0"/>
                    <a:pt x="1446625" y="17670"/>
                    <a:pt x="1446625" y="39466"/>
                  </a:cubicBezTo>
                  <a:lnTo>
                    <a:pt x="1446625" y="598351"/>
                  </a:lnTo>
                  <a:cubicBezTo>
                    <a:pt x="1446625" y="620147"/>
                    <a:pt x="1428955" y="637817"/>
                    <a:pt x="1407158" y="637817"/>
                  </a:cubicBezTo>
                  <a:lnTo>
                    <a:pt x="39466" y="637817"/>
                  </a:lnTo>
                  <a:cubicBezTo>
                    <a:pt x="17670" y="637817"/>
                    <a:pt x="0" y="620147"/>
                    <a:pt x="0" y="598351"/>
                  </a:cubicBezTo>
                  <a:lnTo>
                    <a:pt x="0" y="39466"/>
                  </a:lnTo>
                  <a:cubicBezTo>
                    <a:pt x="0" y="17670"/>
                    <a:pt x="17670" y="0"/>
                    <a:pt x="39466" y="0"/>
                  </a:cubicBezTo>
                  <a:close/>
                </a:path>
              </a:pathLst>
            </a:custGeom>
            <a:solidFill>
              <a:srgbClr val="FFFFFF">
                <a:alpha val="7843"/>
              </a:srgbClr>
            </a:solidFill>
          </p:spPr>
        </p:sp>
        <p:sp>
          <p:nvSpPr>
            <p:cNvPr id="17" name="TextBox 17"/>
            <p:cNvSpPr txBox="1"/>
            <p:nvPr/>
          </p:nvSpPr>
          <p:spPr>
            <a:xfrm>
              <a:off x="0" y="-38100"/>
              <a:ext cx="1446625" cy="675917"/>
            </a:xfrm>
            <a:prstGeom prst="rect">
              <a:avLst/>
            </a:prstGeom>
          </p:spPr>
          <p:txBody>
            <a:bodyPr lIns="50800" tIns="50800" rIns="50800" bIns="50800" rtlCol="0" anchor="ctr"/>
            <a:lstStyle/>
            <a:p>
              <a:pPr marL="0" lvl="0" indent="0" algn="ctr">
                <a:lnSpc>
                  <a:spcPts val="3080"/>
                </a:lnSpc>
              </a:pPr>
              <a:endParaRPr/>
            </a:p>
          </p:txBody>
        </p:sp>
      </p:grpSp>
      <p:sp>
        <p:nvSpPr>
          <p:cNvPr id="18" name="TextBox 18"/>
          <p:cNvSpPr txBox="1"/>
          <p:nvPr/>
        </p:nvSpPr>
        <p:spPr>
          <a:xfrm>
            <a:off x="7428633" y="4138900"/>
            <a:ext cx="5030607" cy="828648"/>
          </a:xfrm>
          <a:prstGeom prst="rect">
            <a:avLst/>
          </a:prstGeom>
        </p:spPr>
        <p:txBody>
          <a:bodyPr lIns="0" tIns="0" rIns="0" bIns="0" rtlCol="0" anchor="t">
            <a:spAutoFit/>
          </a:bodyPr>
          <a:lstStyle/>
          <a:p>
            <a:pPr marL="0" lvl="0" indent="0" algn="l">
              <a:lnSpc>
                <a:spcPts val="3297"/>
              </a:lnSpc>
            </a:pPr>
            <a:r>
              <a:rPr lang="en-US" sz="2997" b="1">
                <a:solidFill>
                  <a:srgbClr val="FFFFFF"/>
                </a:solidFill>
                <a:latin typeface=" Avenir Next Arabic Bold"/>
                <a:ea typeface=" Avenir Next Arabic Bold"/>
                <a:cs typeface=" Avenir Next Arabic Bold"/>
                <a:sym typeface=" Avenir Next Arabic Bold"/>
              </a:rPr>
              <a:t>Q6–Q7: Justify &amp; Recommend</a:t>
            </a:r>
          </a:p>
        </p:txBody>
      </p:sp>
      <p:sp>
        <p:nvSpPr>
          <p:cNvPr id="19" name="TextBox 19"/>
          <p:cNvSpPr txBox="1"/>
          <p:nvPr/>
        </p:nvSpPr>
        <p:spPr>
          <a:xfrm>
            <a:off x="7428633" y="5242598"/>
            <a:ext cx="5030607" cy="826770"/>
          </a:xfrm>
          <a:prstGeom prst="rect">
            <a:avLst/>
          </a:prstGeom>
        </p:spPr>
        <p:txBody>
          <a:bodyPr lIns="0" tIns="0" rIns="0" bIns="0" rtlCol="0" anchor="t">
            <a:spAutoFit/>
          </a:bodyPr>
          <a:lstStyle/>
          <a:p>
            <a:pPr marL="0" lvl="0" indent="0" algn="just">
              <a:lnSpc>
                <a:spcPts val="1679"/>
              </a:lnSpc>
            </a:pPr>
            <a:r>
              <a:rPr lang="en-US" sz="1200">
                <a:solidFill>
                  <a:srgbClr val="FFFFFF"/>
                </a:solidFill>
                <a:latin typeface=" Avenir Next Arabic"/>
                <a:ea typeface=" Avenir Next Arabic"/>
                <a:cs typeface=" Avenir Next Arabic"/>
                <a:sym typeface=" Avenir Next Arabic"/>
              </a:rPr>
              <a:t>Q6: Bluetooth has limited range and is not suitable for connections over large distances.</a:t>
            </a:r>
          </a:p>
          <a:p>
            <a:pPr marL="0" lvl="0" indent="0" algn="just">
              <a:lnSpc>
                <a:spcPts val="1679"/>
              </a:lnSpc>
            </a:pPr>
            <a:r>
              <a:rPr lang="en-US" sz="1200">
                <a:solidFill>
                  <a:srgbClr val="FFFFFF"/>
                </a:solidFill>
                <a:latin typeface=" Avenir Next Arabic"/>
                <a:ea typeface=" Avenir Next Arabic"/>
                <a:cs typeface=" Avenir Next Arabic"/>
                <a:sym typeface=" Avenir Next Arabic"/>
              </a:rPr>
              <a:t>Q7: UTP — commonly used for Ethernet LAN connections, providing reliable wired links for fixed desktop PCs within cable distance limits.</a:t>
            </a:r>
          </a:p>
        </p:txBody>
      </p:sp>
      <p:grpSp>
        <p:nvGrpSpPr>
          <p:cNvPr id="20" name="Group 20"/>
          <p:cNvGrpSpPr/>
          <p:nvPr/>
        </p:nvGrpSpPr>
        <p:grpSpPr>
          <a:xfrm>
            <a:off x="16637418" y="9075693"/>
            <a:ext cx="621882" cy="168639"/>
            <a:chOff x="0" y="0"/>
            <a:chExt cx="829177" cy="224852"/>
          </a:xfrm>
        </p:grpSpPr>
        <p:sp>
          <p:nvSpPr>
            <p:cNvPr id="21" name="Freeform 21"/>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4">
                <a:extLst>
                  <a:ext uri="{96DAC541-7B7A-43D3-8B79-37D633B846F1}">
                    <asvg:svgBlip xmlns:asvg="http://schemas.microsoft.com/office/drawing/2016/SVG/main" r:embed="rId5"/>
                  </a:ext>
                </a:extLst>
              </a:blip>
              <a:stretch>
                <a:fillRect l="-1080246" t="-1083707" r="-18827" b="-35805"/>
              </a:stretch>
            </a:blipFill>
            <a:ln cap="sq">
              <a:noFill/>
              <a:prstDash val="solid"/>
              <a:miter/>
            </a:ln>
          </p:spPr>
        </p:sp>
        <p:sp>
          <p:nvSpPr>
            <p:cNvPr id="22" name="Freeform 22"/>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6">
                <a:extLst>
                  <a:ext uri="{96DAC541-7B7A-43D3-8B79-37D633B846F1}">
                    <asvg:svgBlip xmlns:asvg="http://schemas.microsoft.com/office/drawing/2016/SVG/main" r:embed="rId7"/>
                  </a:ext>
                </a:extLst>
              </a:blip>
              <a:stretch>
                <a:fillRect l="-16974" t="-863970" r="-835231" b="-6903"/>
              </a:stretch>
            </a:blipFill>
          </p:spPr>
        </p:sp>
        <p:sp>
          <p:nvSpPr>
            <p:cNvPr id="23" name="Freeform 23"/>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8">
                <a:extLst>
                  <a:ext uri="{96DAC541-7B7A-43D3-8B79-37D633B846F1}">
                    <asvg:svgBlip xmlns:asvg="http://schemas.microsoft.com/office/drawing/2016/SVG/main" r:embed="rId9"/>
                  </a:ext>
                </a:extLst>
              </a:blip>
              <a:stretch>
                <a:fillRect l="-16854" t="-1055502" r="-1039395" b="-34973"/>
              </a:stretch>
            </a:blipFill>
            <a:ln cap="sq">
              <a:noFill/>
              <a:prstDash val="solid"/>
              <a:miter/>
            </a:ln>
          </p:spPr>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028700" y="1104900"/>
            <a:ext cx="8115300" cy="2114973"/>
          </a:xfrm>
          <a:prstGeom prst="rect">
            <a:avLst/>
          </a:prstGeom>
        </p:spPr>
        <p:txBody>
          <a:bodyPr lIns="0" tIns="0" rIns="0" bIns="0" rtlCol="0" anchor="t">
            <a:spAutoFit/>
          </a:bodyPr>
          <a:lstStyle/>
          <a:p>
            <a:pPr marL="0" lvl="0" indent="0" algn="l">
              <a:lnSpc>
                <a:spcPts val="8286"/>
              </a:lnSpc>
            </a:pPr>
            <a:r>
              <a:rPr lang="en-US" sz="7533">
                <a:solidFill>
                  <a:srgbClr val="FFFFFF"/>
                </a:solidFill>
                <a:latin typeface=" Avenir Next Arabic"/>
                <a:ea typeface=" Avenir Next Arabic"/>
                <a:cs typeface=" Avenir Next Arabic"/>
                <a:sym typeface=" Avenir Next Arabic"/>
              </a:rPr>
              <a:t>Five Technologies,</a:t>
            </a:r>
          </a:p>
          <a:p>
            <a:pPr marL="0" lvl="0" indent="0" algn="l">
              <a:lnSpc>
                <a:spcPts val="8286"/>
              </a:lnSpc>
            </a:pPr>
            <a:r>
              <a:rPr lang="en-US" sz="7533">
                <a:solidFill>
                  <a:srgbClr val="FFFFFF"/>
                </a:solidFill>
                <a:latin typeface=" Avenir Next Arabic"/>
                <a:ea typeface=" Avenir Next Arabic"/>
                <a:cs typeface=" Avenir Next Arabic"/>
                <a:sym typeface=" Avenir Next Arabic"/>
              </a:rPr>
              <a:t>Five Answers</a:t>
            </a:r>
          </a:p>
        </p:txBody>
      </p:sp>
      <p:sp>
        <p:nvSpPr>
          <p:cNvPr id="5" name="TextBox 5"/>
          <p:cNvSpPr txBox="1"/>
          <p:nvPr/>
        </p:nvSpPr>
        <p:spPr>
          <a:xfrm>
            <a:off x="1028700" y="3629025"/>
            <a:ext cx="7066809" cy="312999"/>
          </a:xfrm>
          <a:prstGeom prst="rect">
            <a:avLst/>
          </a:prstGeom>
        </p:spPr>
        <p:txBody>
          <a:bodyPr lIns="0" tIns="0" rIns="0" bIns="0" rtlCol="0" anchor="t">
            <a:spAutoFit/>
          </a:bodyPr>
          <a:lstStyle/>
          <a:p>
            <a:pPr marL="0" lvl="0" indent="0" algn="l">
              <a:lnSpc>
                <a:spcPts val="2698"/>
              </a:lnSpc>
            </a:pPr>
            <a:r>
              <a:rPr lang="en-US" sz="1927">
                <a:solidFill>
                  <a:srgbClr val="FFFFFF"/>
                </a:solidFill>
                <a:latin typeface=" Avenir Next Arabic"/>
                <a:ea typeface=" Avenir Next Arabic"/>
                <a:cs typeface=" Avenir Next Arabic"/>
                <a:sym typeface=" Avenir Next Arabic"/>
              </a:rPr>
              <a:t>Final Retrieval — Can you name each technology without notes?</a:t>
            </a:r>
          </a:p>
        </p:txBody>
      </p:sp>
      <p:grpSp>
        <p:nvGrpSpPr>
          <p:cNvPr id="6" name="Group 6"/>
          <p:cNvGrpSpPr/>
          <p:nvPr/>
        </p:nvGrpSpPr>
        <p:grpSpPr>
          <a:xfrm>
            <a:off x="1028700" y="4939307"/>
            <a:ext cx="4374114" cy="4318993"/>
            <a:chOff x="0" y="0"/>
            <a:chExt cx="1152030" cy="1137513"/>
          </a:xfrm>
        </p:grpSpPr>
        <p:sp>
          <p:nvSpPr>
            <p:cNvPr id="7" name="Freeform 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8" name="TextBox 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9" name="TextBox 9"/>
          <p:cNvSpPr txBox="1"/>
          <p:nvPr/>
        </p:nvSpPr>
        <p:spPr>
          <a:xfrm>
            <a:off x="1213126" y="6291068"/>
            <a:ext cx="4005262" cy="1880750"/>
          </a:xfrm>
          <a:prstGeom prst="rect">
            <a:avLst/>
          </a:prstGeom>
        </p:spPr>
        <p:txBody>
          <a:bodyPr lIns="0" tIns="0" rIns="0" bIns="0" rtlCol="0" anchor="t">
            <a:spAutoFit/>
          </a:bodyPr>
          <a:lstStyle/>
          <a:p>
            <a:pPr marL="0" lvl="0" indent="0" algn="l">
              <a:lnSpc>
                <a:spcPts val="2482"/>
              </a:lnSpc>
            </a:pPr>
            <a:r>
              <a:rPr lang="en-US" sz="1909" b="1">
                <a:solidFill>
                  <a:srgbClr val="FFFFFF"/>
                </a:solidFill>
                <a:latin typeface=" Avenir Next Arabic Bold"/>
                <a:ea typeface=" Avenir Next Arabic Bold"/>
                <a:cs typeface=" Avenir Next Arabic Bold"/>
                <a:sym typeface=" Avenir Next Arabic Bold"/>
              </a:rPr>
              <a:t>💡 Uses light to carry data at very high speed over long distances?</a:t>
            </a:r>
          </a:p>
          <a:p>
            <a:pPr marL="0" lvl="0" indent="0" algn="l">
              <a:lnSpc>
                <a:spcPts val="2482"/>
              </a:lnSpc>
            </a:pPr>
            <a:r>
              <a:rPr lang="en-US" sz="1909" b="1">
                <a:solidFill>
                  <a:srgbClr val="FFFFFF"/>
                </a:solidFill>
                <a:latin typeface=" Avenir Next Arabic Bold"/>
                <a:ea typeface=" Avenir Next Arabic Bold"/>
                <a:cs typeface=" Avenir Next Arabic Bold"/>
                <a:sym typeface=" Avenir Next Arabic Bold"/>
              </a:rPr>
              <a:t>→ Optical Fibre</a:t>
            </a:r>
          </a:p>
          <a:p>
            <a:pPr marL="0" lvl="0" indent="0" algn="l">
              <a:lnSpc>
                <a:spcPts val="2482"/>
              </a:lnSpc>
            </a:pPr>
            <a:r>
              <a:rPr lang="en-US" sz="1909" b="1">
                <a:solidFill>
                  <a:srgbClr val="FFFFFF"/>
                </a:solidFill>
                <a:latin typeface=" Avenir Next Arabic Bold"/>
                <a:ea typeface=" Avenir Next Arabic Bold"/>
                <a:cs typeface=" Avenir Next Arabic Bold"/>
                <a:sym typeface=" Avenir Next Arabic Bold"/>
              </a:rPr>
              <a:t>📶 Short-range wireless connection between personal devices?</a:t>
            </a:r>
          </a:p>
          <a:p>
            <a:pPr marL="0" lvl="0" indent="0" algn="l">
              <a:lnSpc>
                <a:spcPts val="2482"/>
              </a:lnSpc>
            </a:pPr>
            <a:r>
              <a:rPr lang="en-US" sz="1909" b="1">
                <a:solidFill>
                  <a:srgbClr val="FFFFFF"/>
                </a:solidFill>
                <a:latin typeface=" Avenir Next Arabic Bold"/>
                <a:ea typeface=" Avenir Next Arabic Bold"/>
                <a:cs typeface=" Avenir Next Arabic Bold"/>
                <a:sym typeface=" Avenir Next Arabic Bold"/>
              </a:rPr>
              <a:t>→ Bluetooth</a:t>
            </a:r>
          </a:p>
        </p:txBody>
      </p:sp>
      <p:sp>
        <p:nvSpPr>
          <p:cNvPr id="10" name="TextBox 10"/>
          <p:cNvSpPr txBox="1"/>
          <p:nvPr/>
        </p:nvSpPr>
        <p:spPr>
          <a:xfrm>
            <a:off x="1213126" y="5419530"/>
            <a:ext cx="4005262" cy="312999"/>
          </a:xfrm>
          <a:prstGeom prst="rect">
            <a:avLst/>
          </a:prstGeom>
        </p:spPr>
        <p:txBody>
          <a:bodyPr lIns="0" tIns="0" rIns="0" bIns="0" rtlCol="0" anchor="t">
            <a:spAutoFit/>
          </a:bodyPr>
          <a:lstStyle/>
          <a:p>
            <a:pPr marL="0" lvl="0" indent="0" algn="l">
              <a:lnSpc>
                <a:spcPts val="2698"/>
              </a:lnSpc>
            </a:pPr>
            <a:r>
              <a:rPr lang="en-US" sz="1927" b="1">
                <a:solidFill>
                  <a:srgbClr val="FFFFFF"/>
                </a:solidFill>
                <a:latin typeface=" Avenir Next Arabic Bold"/>
                <a:ea typeface=" Avenir Next Arabic Bold"/>
                <a:cs typeface=" Avenir Next Arabic Bold"/>
                <a:sym typeface=" Avenir Next Arabic Bold"/>
              </a:rPr>
              <a:t>Clue 1 &amp; Clue 2</a:t>
            </a:r>
          </a:p>
        </p:txBody>
      </p:sp>
      <p:grpSp>
        <p:nvGrpSpPr>
          <p:cNvPr id="11" name="Group 11"/>
          <p:cNvGrpSpPr/>
          <p:nvPr/>
        </p:nvGrpSpPr>
        <p:grpSpPr>
          <a:xfrm>
            <a:off x="6412948" y="4939307"/>
            <a:ext cx="4374114" cy="4318993"/>
            <a:chOff x="0" y="0"/>
            <a:chExt cx="1152030" cy="1137513"/>
          </a:xfrm>
        </p:grpSpPr>
        <p:sp>
          <p:nvSpPr>
            <p:cNvPr id="12" name="Freeform 12"/>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3" name="TextBox 13"/>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4" name="TextBox 14"/>
          <p:cNvSpPr txBox="1"/>
          <p:nvPr/>
        </p:nvSpPr>
        <p:spPr>
          <a:xfrm>
            <a:off x="6594993" y="6291068"/>
            <a:ext cx="4010025" cy="1880750"/>
          </a:xfrm>
          <a:prstGeom prst="rect">
            <a:avLst/>
          </a:prstGeom>
        </p:spPr>
        <p:txBody>
          <a:bodyPr lIns="0" tIns="0" rIns="0" bIns="0" rtlCol="0" anchor="t">
            <a:spAutoFit/>
          </a:bodyPr>
          <a:lstStyle/>
          <a:p>
            <a:pPr marL="0" lvl="0" indent="0" algn="l">
              <a:lnSpc>
                <a:spcPts val="2482"/>
              </a:lnSpc>
            </a:pPr>
            <a:r>
              <a:rPr lang="en-US" sz="1909">
                <a:solidFill>
                  <a:srgbClr val="FFFFFF"/>
                </a:solidFill>
                <a:latin typeface=" Avenir Next Arabic"/>
                <a:ea typeface=" Avenir Next Arabic"/>
                <a:cs typeface=" Avenir Next Arabic"/>
                <a:sym typeface=" Avenir Next Arabic"/>
              </a:rPr>
              <a:t>🔀 Contains twisted copper wire pairs used for Ethernet LAN connections?</a:t>
            </a:r>
          </a:p>
          <a:p>
            <a:pPr marL="0" lvl="0" indent="0" algn="l">
              <a:lnSpc>
                <a:spcPts val="2482"/>
              </a:lnSpc>
            </a:pPr>
            <a:r>
              <a:rPr lang="en-US" sz="1909">
                <a:solidFill>
                  <a:srgbClr val="FFFFFF"/>
                </a:solidFill>
                <a:latin typeface=" Avenir Next Arabic"/>
                <a:ea typeface=" Avenir Next Arabic"/>
                <a:cs typeface=" Avenir Next Arabic"/>
                <a:sym typeface=" Avenir Next Arabic"/>
              </a:rPr>
              <a:t>→ UTP</a:t>
            </a:r>
          </a:p>
          <a:p>
            <a:pPr marL="0" lvl="0" indent="0" algn="l">
              <a:lnSpc>
                <a:spcPts val="2482"/>
              </a:lnSpc>
            </a:pPr>
            <a:r>
              <a:rPr lang="en-US" sz="1909">
                <a:solidFill>
                  <a:srgbClr val="FFFFFF"/>
                </a:solidFill>
                <a:latin typeface=" Avenir Next Arabic"/>
                <a:ea typeface=" Avenir Next Arabic"/>
                <a:cs typeface=" Avenir Next Arabic"/>
                <a:sym typeface=" Avenir Next Arabic"/>
              </a:rPr>
              <a:t>📡 Provides wireless network access for laptops and smartphones?</a:t>
            </a:r>
          </a:p>
          <a:p>
            <a:pPr marL="0" lvl="0" indent="0" algn="l">
              <a:lnSpc>
                <a:spcPts val="2482"/>
              </a:lnSpc>
            </a:pPr>
            <a:r>
              <a:rPr lang="en-US" sz="1909">
                <a:solidFill>
                  <a:srgbClr val="FFFFFF"/>
                </a:solidFill>
                <a:latin typeface=" Avenir Next Arabic"/>
                <a:ea typeface=" Avenir Next Arabic"/>
                <a:cs typeface=" Avenir Next Arabic"/>
                <a:sym typeface=" Avenir Next Arabic"/>
              </a:rPr>
              <a:t>→ Wi-Fi</a:t>
            </a:r>
          </a:p>
        </p:txBody>
      </p:sp>
      <p:sp>
        <p:nvSpPr>
          <p:cNvPr id="15" name="TextBox 15"/>
          <p:cNvSpPr txBox="1"/>
          <p:nvPr/>
        </p:nvSpPr>
        <p:spPr>
          <a:xfrm>
            <a:off x="6594993" y="5419530"/>
            <a:ext cx="4010025" cy="312999"/>
          </a:xfrm>
          <a:prstGeom prst="rect">
            <a:avLst/>
          </a:prstGeom>
        </p:spPr>
        <p:txBody>
          <a:bodyPr lIns="0" tIns="0" rIns="0" bIns="0" rtlCol="0" anchor="t">
            <a:spAutoFit/>
          </a:bodyPr>
          <a:lstStyle/>
          <a:p>
            <a:pPr marL="0" lvl="0" indent="0" algn="l">
              <a:lnSpc>
                <a:spcPts val="2698"/>
              </a:lnSpc>
            </a:pPr>
            <a:r>
              <a:rPr lang="en-US" sz="1927" b="1">
                <a:solidFill>
                  <a:srgbClr val="FFFFFF"/>
                </a:solidFill>
                <a:latin typeface=" Avenir Next Arabic Bold"/>
                <a:ea typeface=" Avenir Next Arabic Bold"/>
                <a:cs typeface=" Avenir Next Arabic Bold"/>
                <a:sym typeface=" Avenir Next Arabic Bold"/>
              </a:rPr>
              <a:t>Clue 3 &amp; Clue 4</a:t>
            </a:r>
          </a:p>
        </p:txBody>
      </p:sp>
      <p:grpSp>
        <p:nvGrpSpPr>
          <p:cNvPr id="16" name="Group 16"/>
          <p:cNvGrpSpPr/>
          <p:nvPr/>
        </p:nvGrpSpPr>
        <p:grpSpPr>
          <a:xfrm>
            <a:off x="12071868" y="4939307"/>
            <a:ext cx="4374114" cy="4318993"/>
            <a:chOff x="0" y="0"/>
            <a:chExt cx="1152030" cy="1137513"/>
          </a:xfrm>
        </p:grpSpPr>
        <p:sp>
          <p:nvSpPr>
            <p:cNvPr id="17" name="Freeform 1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8" name="TextBox 1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9" name="TextBox 19"/>
          <p:cNvSpPr txBox="1"/>
          <p:nvPr/>
        </p:nvSpPr>
        <p:spPr>
          <a:xfrm>
            <a:off x="12261258" y="6291068"/>
            <a:ext cx="3995333" cy="1880750"/>
          </a:xfrm>
          <a:prstGeom prst="rect">
            <a:avLst/>
          </a:prstGeom>
        </p:spPr>
        <p:txBody>
          <a:bodyPr lIns="0" tIns="0" rIns="0" bIns="0" rtlCol="0" anchor="t">
            <a:spAutoFit/>
          </a:bodyPr>
          <a:lstStyle/>
          <a:p>
            <a:pPr marL="0" lvl="0" indent="0" algn="l">
              <a:lnSpc>
                <a:spcPts val="2482"/>
              </a:lnSpc>
            </a:pPr>
            <a:r>
              <a:rPr lang="en-US" sz="1909">
                <a:solidFill>
                  <a:srgbClr val="FFFFFF"/>
                </a:solidFill>
                <a:latin typeface=" Avenir Next Arabic"/>
                <a:ea typeface=" Avenir Next Arabic"/>
                <a:cs typeface=" Avenir Next Arabic"/>
                <a:sym typeface=" Avenir Next Arabic"/>
              </a:rPr>
              <a:t>🛡️ Shielded cable with a central copper conductor, used in broadband and TV distribution?</a:t>
            </a:r>
          </a:p>
          <a:p>
            <a:pPr marL="0" lvl="0" indent="0" algn="l">
              <a:lnSpc>
                <a:spcPts val="2482"/>
              </a:lnSpc>
            </a:pPr>
            <a:r>
              <a:rPr lang="en-US" sz="1909">
                <a:solidFill>
                  <a:srgbClr val="FFFFFF"/>
                </a:solidFill>
                <a:latin typeface=" Avenir Next Arabic"/>
                <a:ea typeface=" Avenir Next Arabic"/>
                <a:cs typeface=" Avenir Next Arabic"/>
                <a:sym typeface=" Avenir Next Arabic"/>
              </a:rPr>
              <a:t>→ Coaxial</a:t>
            </a:r>
          </a:p>
          <a:p>
            <a:pPr marL="0" lvl="0" indent="0" algn="l">
              <a:lnSpc>
                <a:spcPts val="2482"/>
              </a:lnSpc>
            </a:pPr>
            <a:r>
              <a:rPr lang="en-US" sz="1909">
                <a:solidFill>
                  <a:srgbClr val="FFFFFF"/>
                </a:solidFill>
                <a:latin typeface=" Avenir Next Arabic"/>
                <a:ea typeface=" Avenir Next Arabic"/>
                <a:cs typeface=" Avenir Next Arabic"/>
                <a:sym typeface=" Avenir Next Arabic"/>
              </a:rPr>
              <a:t>⭐ Challenge: Complete all five without looking at your notes!</a:t>
            </a:r>
          </a:p>
        </p:txBody>
      </p:sp>
      <p:sp>
        <p:nvSpPr>
          <p:cNvPr id="20" name="TextBox 20"/>
          <p:cNvSpPr txBox="1"/>
          <p:nvPr/>
        </p:nvSpPr>
        <p:spPr>
          <a:xfrm>
            <a:off x="12261258" y="5419530"/>
            <a:ext cx="3995333" cy="312999"/>
          </a:xfrm>
          <a:prstGeom prst="rect">
            <a:avLst/>
          </a:prstGeom>
        </p:spPr>
        <p:txBody>
          <a:bodyPr lIns="0" tIns="0" rIns="0" bIns="0" rtlCol="0" anchor="t">
            <a:spAutoFit/>
          </a:bodyPr>
          <a:lstStyle/>
          <a:p>
            <a:pPr marL="0" lvl="0" indent="0" algn="l">
              <a:lnSpc>
                <a:spcPts val="2698"/>
              </a:lnSpc>
            </a:pPr>
            <a:r>
              <a:rPr lang="en-US" sz="1927" b="1">
                <a:solidFill>
                  <a:srgbClr val="FFFFFF"/>
                </a:solidFill>
                <a:latin typeface=" Avenir Next Arabic Bold"/>
                <a:ea typeface=" Avenir Next Arabic Bold"/>
                <a:cs typeface=" Avenir Next Arabic Bold"/>
                <a:sym typeface=" Avenir Next Arabic Bold"/>
              </a:rPr>
              <a:t>Clue 5 &amp; Key Tip</a:t>
            </a:r>
          </a:p>
        </p:txBody>
      </p:sp>
      <p:grpSp>
        <p:nvGrpSpPr>
          <p:cNvPr id="21" name="Group 21"/>
          <p:cNvGrpSpPr/>
          <p:nvPr/>
        </p:nvGrpSpPr>
        <p:grpSpPr>
          <a:xfrm>
            <a:off x="16637418" y="9075693"/>
            <a:ext cx="621882" cy="168639"/>
            <a:chOff x="0" y="0"/>
            <a:chExt cx="829177" cy="224852"/>
          </a:xfrm>
        </p:grpSpPr>
        <p:sp>
          <p:nvSpPr>
            <p:cNvPr id="22" name="Freeform 22"/>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4">
                <a:extLst>
                  <a:ext uri="{96DAC541-7B7A-43D3-8B79-37D633B846F1}">
                    <asvg:svgBlip xmlns:asvg="http://schemas.microsoft.com/office/drawing/2016/SVG/main" r:embed="rId5"/>
                  </a:ext>
                </a:extLst>
              </a:blip>
              <a:stretch>
                <a:fillRect l="-1080246" t="-1083707" r="-18827" b="-35805"/>
              </a:stretch>
            </a:blipFill>
            <a:ln cap="sq">
              <a:noFill/>
              <a:prstDash val="solid"/>
              <a:miter/>
            </a:ln>
          </p:spPr>
        </p:sp>
        <p:sp>
          <p:nvSpPr>
            <p:cNvPr id="23" name="Freeform 23"/>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6">
                <a:extLst>
                  <a:ext uri="{96DAC541-7B7A-43D3-8B79-37D633B846F1}">
                    <asvg:svgBlip xmlns:asvg="http://schemas.microsoft.com/office/drawing/2016/SVG/main" r:embed="rId7"/>
                  </a:ext>
                </a:extLst>
              </a:blip>
              <a:stretch>
                <a:fillRect l="-16974" t="-863970" r="-835231" b="-6903"/>
              </a:stretch>
            </a:blipFill>
          </p:spPr>
        </p:sp>
        <p:sp>
          <p:nvSpPr>
            <p:cNvPr id="24" name="Freeform 24"/>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8">
                <a:extLst>
                  <a:ext uri="{96DAC541-7B7A-43D3-8B79-37D633B846F1}">
                    <asvg:svgBlip xmlns:asvg="http://schemas.microsoft.com/office/drawing/2016/SVG/main" r:embed="rId9"/>
                  </a:ext>
                </a:extLst>
              </a:blip>
              <a:stretch>
                <a:fillRect l="-16854" t="-1055502" r="-1039395" b="-34973"/>
              </a:stretch>
            </a:blipFill>
            <a:ln cap="sq">
              <a:noFill/>
              <a:prstDash val="solid"/>
              <a:miter/>
            </a:ln>
          </p:spPr>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028700" y="1085850"/>
            <a:ext cx="8115300" cy="1536198"/>
          </a:xfrm>
          <a:prstGeom prst="rect">
            <a:avLst/>
          </a:prstGeom>
        </p:spPr>
        <p:txBody>
          <a:bodyPr lIns="0" tIns="0" rIns="0" bIns="0" rtlCol="0" anchor="t">
            <a:spAutoFit/>
          </a:bodyPr>
          <a:lstStyle/>
          <a:p>
            <a:pPr marL="0" lvl="0" indent="0" algn="l">
              <a:lnSpc>
                <a:spcPts val="6006"/>
              </a:lnSpc>
            </a:pPr>
            <a:r>
              <a:rPr lang="en-US" sz="5460">
                <a:solidFill>
                  <a:srgbClr val="FFFFFF"/>
                </a:solidFill>
                <a:latin typeface=" Avenir Next Arabic"/>
                <a:ea typeface=" Avenir Next Arabic"/>
                <a:cs typeface=" Avenir Next Arabic"/>
                <a:sym typeface=" Avenir Next Arabic"/>
              </a:rPr>
              <a:t>Connect</a:t>
            </a:r>
          </a:p>
          <a:p>
            <a:pPr marL="0" lvl="0" indent="0" algn="l">
              <a:lnSpc>
                <a:spcPts val="6006"/>
              </a:lnSpc>
            </a:pPr>
            <a:r>
              <a:rPr lang="en-US" sz="5460">
                <a:solidFill>
                  <a:srgbClr val="FFFFFF"/>
                </a:solidFill>
                <a:latin typeface=" Avenir Next Arabic"/>
                <a:ea typeface=" Avenir Next Arabic"/>
                <a:cs typeface=" Avenir Next Arabic"/>
                <a:sym typeface=" Avenir Next Arabic"/>
              </a:rPr>
              <a:t>Lesson 3 &amp; 4</a:t>
            </a:r>
          </a:p>
        </p:txBody>
      </p:sp>
      <p:sp>
        <p:nvSpPr>
          <p:cNvPr id="5" name="TextBox 5"/>
          <p:cNvSpPr txBox="1"/>
          <p:nvPr/>
        </p:nvSpPr>
        <p:spPr>
          <a:xfrm>
            <a:off x="1028700" y="3619500"/>
            <a:ext cx="7066809" cy="290032"/>
          </a:xfrm>
          <a:prstGeom prst="rect">
            <a:avLst/>
          </a:prstGeom>
        </p:spPr>
        <p:txBody>
          <a:bodyPr lIns="0" tIns="0" rIns="0" bIns="0" rtlCol="0" anchor="t">
            <a:spAutoFit/>
          </a:bodyPr>
          <a:lstStyle/>
          <a:p>
            <a:pPr marL="0" lvl="0" indent="0" algn="l">
              <a:lnSpc>
                <a:spcPts val="2388"/>
              </a:lnSpc>
            </a:pPr>
            <a:r>
              <a:rPr lang="en-US" sz="1706">
                <a:solidFill>
                  <a:srgbClr val="FFFFFF"/>
                </a:solidFill>
                <a:latin typeface=" Avenir Next Arabic"/>
                <a:ea typeface=" Avenir Next Arabic"/>
                <a:cs typeface=" Avenir Next Arabic"/>
                <a:sym typeface=" Avenir Next Arabic"/>
              </a:rPr>
              <a:t>Network Scope meets Transfer Technology — Linking the Two Concepts</a:t>
            </a:r>
          </a:p>
        </p:txBody>
      </p:sp>
      <p:grpSp>
        <p:nvGrpSpPr>
          <p:cNvPr id="6" name="Group 6"/>
          <p:cNvGrpSpPr/>
          <p:nvPr/>
        </p:nvGrpSpPr>
        <p:grpSpPr>
          <a:xfrm>
            <a:off x="1028700" y="4939307"/>
            <a:ext cx="4374114" cy="4318993"/>
            <a:chOff x="0" y="0"/>
            <a:chExt cx="1152030" cy="1137513"/>
          </a:xfrm>
        </p:grpSpPr>
        <p:sp>
          <p:nvSpPr>
            <p:cNvPr id="7" name="Freeform 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8" name="TextBox 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9" name="TextBox 9"/>
          <p:cNvSpPr txBox="1"/>
          <p:nvPr/>
        </p:nvSpPr>
        <p:spPr>
          <a:xfrm>
            <a:off x="1213126" y="6291068"/>
            <a:ext cx="4005262" cy="840510"/>
          </a:xfrm>
          <a:prstGeom prst="rect">
            <a:avLst/>
          </a:prstGeom>
        </p:spPr>
        <p:txBody>
          <a:bodyPr lIns="0" tIns="0" rIns="0" bIns="0" rtlCol="0" anchor="t">
            <a:spAutoFit/>
          </a:bodyPr>
          <a:lstStyle/>
          <a:p>
            <a:pPr marL="0" lvl="0" indent="0" algn="l">
              <a:lnSpc>
                <a:spcPts val="1713"/>
              </a:lnSpc>
            </a:pPr>
            <a:r>
              <a:rPr lang="en-US" sz="1318" b="1">
                <a:solidFill>
                  <a:srgbClr val="FFFFFF"/>
                </a:solidFill>
                <a:latin typeface=" Avenir Next Arabic Bold"/>
                <a:ea typeface=" Avenir Next Arabic Bold"/>
                <a:cs typeface=" Avenir Next Arabic Bold"/>
                <a:sym typeface=" Avenir Next Arabic Bold"/>
              </a:rPr>
              <a:t>Local Area Network — covers a single building or site. Data can move using Wi-Fi (wireless) or UTP cable (wired). Both are common in schools and offices.</a:t>
            </a:r>
          </a:p>
        </p:txBody>
      </p:sp>
      <p:sp>
        <p:nvSpPr>
          <p:cNvPr id="10" name="TextBox 10"/>
          <p:cNvSpPr txBox="1"/>
          <p:nvPr/>
        </p:nvSpPr>
        <p:spPr>
          <a:xfrm>
            <a:off x="1213126" y="5410005"/>
            <a:ext cx="4005262" cy="290032"/>
          </a:xfrm>
          <a:prstGeom prst="rect">
            <a:avLst/>
          </a:prstGeom>
        </p:spPr>
        <p:txBody>
          <a:bodyPr lIns="0" tIns="0" rIns="0" bIns="0" rtlCol="0" anchor="t">
            <a:spAutoFit/>
          </a:bodyPr>
          <a:lstStyle/>
          <a:p>
            <a:pPr marL="0" lvl="0" indent="0" algn="l">
              <a:lnSpc>
                <a:spcPts val="2388"/>
              </a:lnSpc>
            </a:pPr>
            <a:r>
              <a:rPr lang="en-US" sz="1706" b="1">
                <a:solidFill>
                  <a:srgbClr val="FFFFFF"/>
                </a:solidFill>
                <a:latin typeface=" Avenir Next Arabic Bold"/>
                <a:ea typeface=" Avenir Next Arabic Bold"/>
                <a:cs typeface=" Avenir Next Arabic Bold"/>
                <a:sym typeface=" Avenir Next Arabic Bold"/>
              </a:rPr>
              <a:t>LAN</a:t>
            </a:r>
          </a:p>
        </p:txBody>
      </p:sp>
      <p:grpSp>
        <p:nvGrpSpPr>
          <p:cNvPr id="11" name="Group 11"/>
          <p:cNvGrpSpPr/>
          <p:nvPr/>
        </p:nvGrpSpPr>
        <p:grpSpPr>
          <a:xfrm>
            <a:off x="6412948" y="4939307"/>
            <a:ext cx="4374114" cy="4318993"/>
            <a:chOff x="0" y="0"/>
            <a:chExt cx="1152030" cy="1137513"/>
          </a:xfrm>
        </p:grpSpPr>
        <p:sp>
          <p:nvSpPr>
            <p:cNvPr id="12" name="Freeform 12"/>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3" name="TextBox 13"/>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4" name="TextBox 14"/>
          <p:cNvSpPr txBox="1"/>
          <p:nvPr/>
        </p:nvSpPr>
        <p:spPr>
          <a:xfrm>
            <a:off x="6594993" y="6291068"/>
            <a:ext cx="4010025" cy="1050060"/>
          </a:xfrm>
          <a:prstGeom prst="rect">
            <a:avLst/>
          </a:prstGeom>
        </p:spPr>
        <p:txBody>
          <a:bodyPr lIns="0" tIns="0" rIns="0" bIns="0" rtlCol="0" anchor="t">
            <a:spAutoFit/>
          </a:bodyPr>
          <a:lstStyle/>
          <a:p>
            <a:pPr marL="0" lvl="0" indent="0" algn="l">
              <a:lnSpc>
                <a:spcPts val="1713"/>
              </a:lnSpc>
            </a:pPr>
            <a:r>
              <a:rPr lang="en-US" sz="1318">
                <a:solidFill>
                  <a:srgbClr val="FFFFFF"/>
                </a:solidFill>
                <a:latin typeface=" Avenir Next Arabic"/>
                <a:ea typeface=" Avenir Next Arabic"/>
                <a:cs typeface=" Avenir Next Arabic"/>
                <a:sym typeface=" Avenir Next Arabic"/>
              </a:rPr>
              <a:t>Wide Area Network — spans large geographic distances. Long-distance links often use Optical Fibre for high bandwidth and EMI resistance. Coaxial may also be used in broadband infrastructure.</a:t>
            </a:r>
          </a:p>
        </p:txBody>
      </p:sp>
      <p:sp>
        <p:nvSpPr>
          <p:cNvPr id="15" name="TextBox 15"/>
          <p:cNvSpPr txBox="1"/>
          <p:nvPr/>
        </p:nvSpPr>
        <p:spPr>
          <a:xfrm>
            <a:off x="6594993" y="5410005"/>
            <a:ext cx="4010025" cy="290032"/>
          </a:xfrm>
          <a:prstGeom prst="rect">
            <a:avLst/>
          </a:prstGeom>
        </p:spPr>
        <p:txBody>
          <a:bodyPr lIns="0" tIns="0" rIns="0" bIns="0" rtlCol="0" anchor="t">
            <a:spAutoFit/>
          </a:bodyPr>
          <a:lstStyle/>
          <a:p>
            <a:pPr marL="0" lvl="0" indent="0" algn="l">
              <a:lnSpc>
                <a:spcPts val="2388"/>
              </a:lnSpc>
            </a:pPr>
            <a:r>
              <a:rPr lang="en-US" sz="1706" b="1">
                <a:solidFill>
                  <a:srgbClr val="FFFFFF"/>
                </a:solidFill>
                <a:latin typeface=" Avenir Next Arabic Bold"/>
                <a:ea typeface=" Avenir Next Arabic Bold"/>
                <a:cs typeface=" Avenir Next Arabic Bold"/>
                <a:sym typeface=" Avenir Next Arabic Bold"/>
              </a:rPr>
              <a:t>WAN</a:t>
            </a:r>
          </a:p>
        </p:txBody>
      </p:sp>
      <p:grpSp>
        <p:nvGrpSpPr>
          <p:cNvPr id="16" name="Group 16"/>
          <p:cNvGrpSpPr/>
          <p:nvPr/>
        </p:nvGrpSpPr>
        <p:grpSpPr>
          <a:xfrm>
            <a:off x="12071868" y="4939307"/>
            <a:ext cx="4374114" cy="4318993"/>
            <a:chOff x="0" y="0"/>
            <a:chExt cx="1152030" cy="1137513"/>
          </a:xfrm>
        </p:grpSpPr>
        <p:sp>
          <p:nvSpPr>
            <p:cNvPr id="17" name="Freeform 17"/>
            <p:cNvSpPr/>
            <p:nvPr/>
          </p:nvSpPr>
          <p:spPr>
            <a:xfrm>
              <a:off x="0" y="0"/>
              <a:ext cx="1152030" cy="1137513"/>
            </a:xfrm>
            <a:custGeom>
              <a:avLst/>
              <a:gdLst/>
              <a:ahLst/>
              <a:cxnLst/>
              <a:rect l="l" t="t" r="r" b="b"/>
              <a:pathLst>
                <a:path w="1152030" h="1137513">
                  <a:moveTo>
                    <a:pt x="35399" y="0"/>
                  </a:moveTo>
                  <a:lnTo>
                    <a:pt x="1116631" y="0"/>
                  </a:lnTo>
                  <a:cubicBezTo>
                    <a:pt x="1136182" y="0"/>
                    <a:pt x="1152030" y="15849"/>
                    <a:pt x="1152030" y="35399"/>
                  </a:cubicBezTo>
                  <a:lnTo>
                    <a:pt x="1152030" y="1102114"/>
                  </a:lnTo>
                  <a:cubicBezTo>
                    <a:pt x="1152030" y="1111502"/>
                    <a:pt x="1148301" y="1120506"/>
                    <a:pt x="1141662" y="1127145"/>
                  </a:cubicBezTo>
                  <a:cubicBezTo>
                    <a:pt x="1135023" y="1133783"/>
                    <a:pt x="1126020" y="1137513"/>
                    <a:pt x="1116631" y="1137513"/>
                  </a:cubicBezTo>
                  <a:lnTo>
                    <a:pt x="35399" y="1137513"/>
                  </a:lnTo>
                  <a:cubicBezTo>
                    <a:pt x="26010" y="1137513"/>
                    <a:pt x="17007" y="1133783"/>
                    <a:pt x="10368" y="1127145"/>
                  </a:cubicBezTo>
                  <a:cubicBezTo>
                    <a:pt x="3730" y="1120506"/>
                    <a:pt x="0" y="1111502"/>
                    <a:pt x="0" y="1102114"/>
                  </a:cubicBezTo>
                  <a:lnTo>
                    <a:pt x="0" y="35399"/>
                  </a:lnTo>
                  <a:cubicBezTo>
                    <a:pt x="0" y="26010"/>
                    <a:pt x="3730" y="17007"/>
                    <a:pt x="10368" y="10368"/>
                  </a:cubicBezTo>
                  <a:cubicBezTo>
                    <a:pt x="17007" y="3730"/>
                    <a:pt x="26010" y="0"/>
                    <a:pt x="35399" y="0"/>
                  </a:cubicBezTo>
                  <a:close/>
                </a:path>
              </a:pathLst>
            </a:custGeom>
            <a:solidFill>
              <a:srgbClr val="FFFFFF">
                <a:alpha val="7843"/>
              </a:srgbClr>
            </a:solidFill>
          </p:spPr>
        </p:sp>
        <p:sp>
          <p:nvSpPr>
            <p:cNvPr id="18" name="TextBox 18"/>
            <p:cNvSpPr txBox="1"/>
            <p:nvPr/>
          </p:nvSpPr>
          <p:spPr>
            <a:xfrm>
              <a:off x="0" y="-38100"/>
              <a:ext cx="1152030" cy="1175613"/>
            </a:xfrm>
            <a:prstGeom prst="rect">
              <a:avLst/>
            </a:prstGeom>
          </p:spPr>
          <p:txBody>
            <a:bodyPr lIns="50800" tIns="50800" rIns="50800" bIns="50800" rtlCol="0" anchor="ctr"/>
            <a:lstStyle/>
            <a:p>
              <a:pPr marL="0" lvl="0" indent="0" algn="ctr">
                <a:lnSpc>
                  <a:spcPts val="3080"/>
                </a:lnSpc>
              </a:pPr>
              <a:endParaRPr/>
            </a:p>
          </p:txBody>
        </p:sp>
      </p:grpSp>
      <p:sp>
        <p:nvSpPr>
          <p:cNvPr id="19" name="TextBox 19"/>
          <p:cNvSpPr txBox="1"/>
          <p:nvPr/>
        </p:nvSpPr>
        <p:spPr>
          <a:xfrm>
            <a:off x="12261258" y="6291068"/>
            <a:ext cx="3995333" cy="840510"/>
          </a:xfrm>
          <a:prstGeom prst="rect">
            <a:avLst/>
          </a:prstGeom>
        </p:spPr>
        <p:txBody>
          <a:bodyPr lIns="0" tIns="0" rIns="0" bIns="0" rtlCol="0" anchor="t">
            <a:spAutoFit/>
          </a:bodyPr>
          <a:lstStyle/>
          <a:p>
            <a:pPr marL="0" lvl="0" indent="0" algn="l">
              <a:lnSpc>
                <a:spcPts val="1713"/>
              </a:lnSpc>
            </a:pPr>
            <a:r>
              <a:rPr lang="en-US" sz="1318">
                <a:solidFill>
                  <a:srgbClr val="FFFFFF"/>
                </a:solidFill>
                <a:latin typeface=" Avenir Next Arabic"/>
                <a:ea typeface=" Avenir Next Arabic"/>
                <a:cs typeface=" Avenir Next Arabic"/>
                <a:sym typeface=" Avenir Next Arabic"/>
              </a:rPr>
              <a:t>Personal Area Network — connects personal devices over very short range. Bluetooth is the key transfer technology for PANs, e.g. phone to earbuds or smartwatch.</a:t>
            </a:r>
          </a:p>
        </p:txBody>
      </p:sp>
      <p:sp>
        <p:nvSpPr>
          <p:cNvPr id="20" name="TextBox 20"/>
          <p:cNvSpPr txBox="1"/>
          <p:nvPr/>
        </p:nvSpPr>
        <p:spPr>
          <a:xfrm>
            <a:off x="12261258" y="5410005"/>
            <a:ext cx="3995333" cy="290032"/>
          </a:xfrm>
          <a:prstGeom prst="rect">
            <a:avLst/>
          </a:prstGeom>
        </p:spPr>
        <p:txBody>
          <a:bodyPr lIns="0" tIns="0" rIns="0" bIns="0" rtlCol="0" anchor="t">
            <a:spAutoFit/>
          </a:bodyPr>
          <a:lstStyle/>
          <a:p>
            <a:pPr marL="0" lvl="0" indent="0" algn="l">
              <a:lnSpc>
                <a:spcPts val="2388"/>
              </a:lnSpc>
            </a:pPr>
            <a:r>
              <a:rPr lang="en-US" sz="1706" b="1">
                <a:solidFill>
                  <a:srgbClr val="FFFFFF"/>
                </a:solidFill>
                <a:latin typeface=" Avenir Next Arabic Bold"/>
                <a:ea typeface=" Avenir Next Arabic Bold"/>
                <a:cs typeface=" Avenir Next Arabic Bold"/>
                <a:sym typeface=" Avenir Next Arabic Bold"/>
              </a:rPr>
              <a:t>PAN</a:t>
            </a:r>
          </a:p>
        </p:txBody>
      </p:sp>
      <p:grpSp>
        <p:nvGrpSpPr>
          <p:cNvPr id="21" name="Group 21"/>
          <p:cNvGrpSpPr/>
          <p:nvPr/>
        </p:nvGrpSpPr>
        <p:grpSpPr>
          <a:xfrm>
            <a:off x="16637418" y="9075693"/>
            <a:ext cx="621882" cy="168639"/>
            <a:chOff x="0" y="0"/>
            <a:chExt cx="829177" cy="224852"/>
          </a:xfrm>
        </p:grpSpPr>
        <p:sp>
          <p:nvSpPr>
            <p:cNvPr id="22" name="Freeform 22"/>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4">
                <a:extLst>
                  <a:ext uri="{96DAC541-7B7A-43D3-8B79-37D633B846F1}">
                    <asvg:svgBlip xmlns:asvg="http://schemas.microsoft.com/office/drawing/2016/SVG/main" r:embed="rId5"/>
                  </a:ext>
                </a:extLst>
              </a:blip>
              <a:stretch>
                <a:fillRect l="-1080246" t="-1083707" r="-18827" b="-35805"/>
              </a:stretch>
            </a:blipFill>
            <a:ln cap="sq">
              <a:noFill/>
              <a:prstDash val="solid"/>
              <a:miter/>
            </a:ln>
          </p:spPr>
        </p:sp>
        <p:sp>
          <p:nvSpPr>
            <p:cNvPr id="23" name="Freeform 23"/>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6">
                <a:extLst>
                  <a:ext uri="{96DAC541-7B7A-43D3-8B79-37D633B846F1}">
                    <asvg:svgBlip xmlns:asvg="http://schemas.microsoft.com/office/drawing/2016/SVG/main" r:embed="rId7"/>
                  </a:ext>
                </a:extLst>
              </a:blip>
              <a:stretch>
                <a:fillRect l="-16974" t="-863970" r="-835231" b="-6903"/>
              </a:stretch>
            </a:blipFill>
          </p:spPr>
        </p:sp>
        <p:sp>
          <p:nvSpPr>
            <p:cNvPr id="24" name="Freeform 24"/>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8">
                <a:extLst>
                  <a:ext uri="{96DAC541-7B7A-43D3-8B79-37D633B846F1}">
                    <asvg:svgBlip xmlns:asvg="http://schemas.microsoft.com/office/drawing/2016/SVG/main" r:embed="rId9"/>
                  </a:ext>
                </a:extLst>
              </a:blip>
              <a:stretch>
                <a:fillRect l="-16854" t="-1055502" r="-1039395" b="-34973"/>
              </a:stretch>
            </a:blipFill>
            <a:ln cap="sq">
              <a:noFill/>
              <a:prstDash val="solid"/>
              <a:miter/>
            </a:ln>
          </p:spPr>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flipV="1">
            <a:off x="-6377535" y="1585227"/>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10418964" y="2203907"/>
            <a:ext cx="5904499" cy="5879186"/>
            <a:chOff x="0" y="0"/>
            <a:chExt cx="914761" cy="910840"/>
          </a:xfrm>
        </p:grpSpPr>
        <p:sp>
          <p:nvSpPr>
            <p:cNvPr id="5" name="Freeform 5"/>
            <p:cNvSpPr/>
            <p:nvPr/>
          </p:nvSpPr>
          <p:spPr>
            <a:xfrm>
              <a:off x="0" y="0"/>
              <a:ext cx="914761" cy="910840"/>
            </a:xfrm>
            <a:custGeom>
              <a:avLst/>
              <a:gdLst/>
              <a:ahLst/>
              <a:cxnLst/>
              <a:rect l="l" t="t" r="r" b="b"/>
              <a:pathLst>
                <a:path w="914761" h="910840">
                  <a:moveTo>
                    <a:pt x="30157" y="0"/>
                  </a:moveTo>
                  <a:lnTo>
                    <a:pt x="884604" y="0"/>
                  </a:lnTo>
                  <a:cubicBezTo>
                    <a:pt x="892602" y="0"/>
                    <a:pt x="900273" y="3177"/>
                    <a:pt x="905929" y="8833"/>
                  </a:cubicBezTo>
                  <a:cubicBezTo>
                    <a:pt x="911584" y="14488"/>
                    <a:pt x="914761" y="22159"/>
                    <a:pt x="914761" y="30157"/>
                  </a:cubicBezTo>
                  <a:lnTo>
                    <a:pt x="914761" y="880682"/>
                  </a:lnTo>
                  <a:cubicBezTo>
                    <a:pt x="914761" y="888681"/>
                    <a:pt x="911584" y="896351"/>
                    <a:pt x="905929" y="902007"/>
                  </a:cubicBezTo>
                  <a:cubicBezTo>
                    <a:pt x="900273" y="907663"/>
                    <a:pt x="892602" y="910840"/>
                    <a:pt x="884604" y="910840"/>
                  </a:cubicBezTo>
                  <a:lnTo>
                    <a:pt x="30157" y="910840"/>
                  </a:lnTo>
                  <a:cubicBezTo>
                    <a:pt x="22159" y="910840"/>
                    <a:pt x="14488" y="907663"/>
                    <a:pt x="8833" y="902007"/>
                  </a:cubicBezTo>
                  <a:cubicBezTo>
                    <a:pt x="3177" y="896351"/>
                    <a:pt x="0" y="888681"/>
                    <a:pt x="0" y="880682"/>
                  </a:cubicBezTo>
                  <a:lnTo>
                    <a:pt x="0" y="30157"/>
                  </a:lnTo>
                  <a:cubicBezTo>
                    <a:pt x="0" y="22159"/>
                    <a:pt x="3177" y="14488"/>
                    <a:pt x="8833" y="8833"/>
                  </a:cubicBezTo>
                  <a:cubicBezTo>
                    <a:pt x="14488" y="3177"/>
                    <a:pt x="22159" y="0"/>
                    <a:pt x="30157" y="0"/>
                  </a:cubicBezTo>
                  <a:close/>
                </a:path>
              </a:pathLst>
            </a:custGeom>
            <a:blipFill>
              <a:blip r:embed="rId4"/>
              <a:stretch>
                <a:fillRect l="-35" r="-35"/>
              </a:stretch>
            </a:blipFill>
          </p:spPr>
        </p:sp>
      </p:grpSp>
      <p:grpSp>
        <p:nvGrpSpPr>
          <p:cNvPr id="6" name="Group 6"/>
          <p:cNvGrpSpPr/>
          <p:nvPr/>
        </p:nvGrpSpPr>
        <p:grpSpPr>
          <a:xfrm>
            <a:off x="1028700" y="3390554"/>
            <a:ext cx="5712971" cy="5675641"/>
            <a:chOff x="0" y="0"/>
            <a:chExt cx="1504651" cy="1494819"/>
          </a:xfrm>
        </p:grpSpPr>
        <p:sp>
          <p:nvSpPr>
            <p:cNvPr id="7" name="Freeform 7"/>
            <p:cNvSpPr/>
            <p:nvPr/>
          </p:nvSpPr>
          <p:spPr>
            <a:xfrm>
              <a:off x="0" y="0"/>
              <a:ext cx="1504651" cy="1494819"/>
            </a:xfrm>
            <a:custGeom>
              <a:avLst/>
              <a:gdLst/>
              <a:ahLst/>
              <a:cxnLst/>
              <a:rect l="l" t="t" r="r" b="b"/>
              <a:pathLst>
                <a:path w="1504651" h="1494819">
                  <a:moveTo>
                    <a:pt x="37944" y="0"/>
                  </a:moveTo>
                  <a:lnTo>
                    <a:pt x="1466707" y="0"/>
                  </a:lnTo>
                  <a:cubicBezTo>
                    <a:pt x="1487663" y="0"/>
                    <a:pt x="1504651" y="16988"/>
                    <a:pt x="1504651" y="37944"/>
                  </a:cubicBezTo>
                  <a:lnTo>
                    <a:pt x="1504651" y="1456875"/>
                  </a:lnTo>
                  <a:cubicBezTo>
                    <a:pt x="1504651" y="1466938"/>
                    <a:pt x="1500653" y="1476590"/>
                    <a:pt x="1493537" y="1483706"/>
                  </a:cubicBezTo>
                  <a:cubicBezTo>
                    <a:pt x="1486421" y="1490821"/>
                    <a:pt x="1476770" y="1494819"/>
                    <a:pt x="1466707" y="1494819"/>
                  </a:cubicBezTo>
                  <a:lnTo>
                    <a:pt x="37944" y="1494819"/>
                  </a:lnTo>
                  <a:cubicBezTo>
                    <a:pt x="16988" y="1494819"/>
                    <a:pt x="0" y="1477831"/>
                    <a:pt x="0" y="1456875"/>
                  </a:cubicBezTo>
                  <a:lnTo>
                    <a:pt x="0" y="37944"/>
                  </a:lnTo>
                  <a:cubicBezTo>
                    <a:pt x="0" y="16988"/>
                    <a:pt x="16988" y="0"/>
                    <a:pt x="37944" y="0"/>
                  </a:cubicBezTo>
                  <a:close/>
                </a:path>
              </a:pathLst>
            </a:custGeom>
            <a:solidFill>
              <a:srgbClr val="FFFFFF">
                <a:alpha val="7843"/>
              </a:srgbClr>
            </a:solidFill>
          </p:spPr>
        </p:sp>
        <p:sp>
          <p:nvSpPr>
            <p:cNvPr id="8" name="TextBox 8"/>
            <p:cNvSpPr txBox="1"/>
            <p:nvPr/>
          </p:nvSpPr>
          <p:spPr>
            <a:xfrm>
              <a:off x="0" y="-38100"/>
              <a:ext cx="1504651" cy="1532919"/>
            </a:xfrm>
            <a:prstGeom prst="rect">
              <a:avLst/>
            </a:prstGeom>
          </p:spPr>
          <p:txBody>
            <a:bodyPr lIns="50800" tIns="50800" rIns="50800" bIns="50800" rtlCol="0" anchor="ctr"/>
            <a:lstStyle/>
            <a:p>
              <a:pPr marL="0" lvl="0" indent="0" algn="ctr">
                <a:lnSpc>
                  <a:spcPts val="3080"/>
                </a:lnSpc>
              </a:pPr>
              <a:endParaRPr/>
            </a:p>
          </p:txBody>
        </p:sp>
      </p:grpSp>
      <p:sp>
        <p:nvSpPr>
          <p:cNvPr id="9" name="TextBox 9"/>
          <p:cNvSpPr txBox="1"/>
          <p:nvPr/>
        </p:nvSpPr>
        <p:spPr>
          <a:xfrm>
            <a:off x="1028700" y="1095375"/>
            <a:ext cx="7568487" cy="2024951"/>
          </a:xfrm>
          <a:prstGeom prst="rect">
            <a:avLst/>
          </a:prstGeom>
        </p:spPr>
        <p:txBody>
          <a:bodyPr lIns="0" tIns="0" rIns="0" bIns="0" rtlCol="0" anchor="t">
            <a:spAutoFit/>
          </a:bodyPr>
          <a:lstStyle/>
          <a:p>
            <a:pPr marL="0" lvl="0" indent="0" algn="l">
              <a:lnSpc>
                <a:spcPts val="7914"/>
              </a:lnSpc>
            </a:pPr>
            <a:r>
              <a:rPr lang="en-US" sz="7194" u="none" strike="noStrike">
                <a:solidFill>
                  <a:srgbClr val="FFFFFF"/>
                </a:solidFill>
                <a:latin typeface=" Avenir Next Arabic"/>
                <a:ea typeface=" Avenir Next Arabic"/>
                <a:cs typeface=" Avenir Next Arabic"/>
                <a:sym typeface=" Avenir Next Arabic"/>
              </a:rPr>
              <a:t>What Have We Learned?</a:t>
            </a:r>
          </a:p>
        </p:txBody>
      </p:sp>
      <p:sp>
        <p:nvSpPr>
          <p:cNvPr id="10" name="TextBox 10"/>
          <p:cNvSpPr txBox="1"/>
          <p:nvPr/>
        </p:nvSpPr>
        <p:spPr>
          <a:xfrm>
            <a:off x="1163417" y="3752941"/>
            <a:ext cx="5448300" cy="419073"/>
          </a:xfrm>
          <a:prstGeom prst="rect">
            <a:avLst/>
          </a:prstGeom>
        </p:spPr>
        <p:txBody>
          <a:bodyPr lIns="0" tIns="0" rIns="0" bIns="0" rtlCol="0" anchor="t">
            <a:spAutoFit/>
          </a:bodyPr>
          <a:lstStyle/>
          <a:p>
            <a:pPr marL="0" lvl="0" indent="0" algn="l">
              <a:lnSpc>
                <a:spcPts val="3297"/>
              </a:lnSpc>
            </a:pPr>
            <a:r>
              <a:rPr lang="en-US" sz="2997" b="1" u="none" strike="noStrike">
                <a:solidFill>
                  <a:srgbClr val="FFFFFF"/>
                </a:solidFill>
                <a:latin typeface=" Avenir Next Arabic Bold"/>
                <a:ea typeface=" Avenir Next Arabic Bold"/>
                <a:cs typeface=" Avenir Next Arabic Bold"/>
                <a:sym typeface=" Avenir Next Arabic Bold"/>
              </a:rPr>
              <a:t>Knowledge &amp; Skills</a:t>
            </a:r>
          </a:p>
        </p:txBody>
      </p:sp>
      <p:sp>
        <p:nvSpPr>
          <p:cNvPr id="11" name="TextBox 11"/>
          <p:cNvSpPr txBox="1"/>
          <p:nvPr/>
        </p:nvSpPr>
        <p:spPr>
          <a:xfrm>
            <a:off x="1158654" y="7396022"/>
            <a:ext cx="5448300" cy="419073"/>
          </a:xfrm>
          <a:prstGeom prst="rect">
            <a:avLst/>
          </a:prstGeom>
        </p:spPr>
        <p:txBody>
          <a:bodyPr lIns="0" tIns="0" rIns="0" bIns="0" rtlCol="0" anchor="t">
            <a:spAutoFit/>
          </a:bodyPr>
          <a:lstStyle/>
          <a:p>
            <a:pPr marL="0" lvl="0" indent="0" algn="l">
              <a:lnSpc>
                <a:spcPts val="3297"/>
              </a:lnSpc>
            </a:pPr>
            <a:r>
              <a:rPr lang="en-US" sz="2997" b="1" u="none" strike="noStrike">
                <a:solidFill>
                  <a:srgbClr val="FFFFFF"/>
                </a:solidFill>
                <a:latin typeface=" Avenir Next Arabic Bold"/>
                <a:ea typeface=" Avenir Next Arabic Bold"/>
                <a:cs typeface=" Avenir Next Arabic Bold"/>
                <a:sym typeface=" Avenir Next Arabic Bold"/>
              </a:rPr>
              <a:t>Next Lesson</a:t>
            </a:r>
          </a:p>
        </p:txBody>
      </p:sp>
      <p:sp>
        <p:nvSpPr>
          <p:cNvPr id="12" name="TextBox 12"/>
          <p:cNvSpPr txBox="1"/>
          <p:nvPr/>
        </p:nvSpPr>
        <p:spPr>
          <a:xfrm>
            <a:off x="1163417" y="5573885"/>
            <a:ext cx="5448300" cy="419073"/>
          </a:xfrm>
          <a:prstGeom prst="rect">
            <a:avLst/>
          </a:prstGeom>
        </p:spPr>
        <p:txBody>
          <a:bodyPr lIns="0" tIns="0" rIns="0" bIns="0" rtlCol="0" anchor="t">
            <a:spAutoFit/>
          </a:bodyPr>
          <a:lstStyle/>
          <a:p>
            <a:pPr marL="0" lvl="0" indent="0" algn="l">
              <a:lnSpc>
                <a:spcPts val="3297"/>
              </a:lnSpc>
            </a:pPr>
            <a:r>
              <a:rPr lang="en-US" sz="2997" b="1" u="none" strike="noStrike">
                <a:solidFill>
                  <a:srgbClr val="FFFFFF"/>
                </a:solidFill>
                <a:latin typeface=" Avenir Next Arabic Bold"/>
                <a:ea typeface=" Avenir Next Arabic Bold"/>
                <a:cs typeface=" Avenir Next Arabic Bold"/>
                <a:sym typeface=" Avenir Next Arabic Bold"/>
              </a:rPr>
              <a:t>Compare &amp; Recommend</a:t>
            </a:r>
          </a:p>
        </p:txBody>
      </p:sp>
      <p:sp>
        <p:nvSpPr>
          <p:cNvPr id="13" name="TextBox 13"/>
          <p:cNvSpPr txBox="1"/>
          <p:nvPr/>
        </p:nvSpPr>
        <p:spPr>
          <a:xfrm>
            <a:off x="1162588" y="6166027"/>
            <a:ext cx="4500057" cy="725756"/>
          </a:xfrm>
          <a:prstGeom prst="rect">
            <a:avLst/>
          </a:prstGeom>
        </p:spPr>
        <p:txBody>
          <a:bodyPr lIns="0" tIns="0" rIns="0" bIns="0" rtlCol="0" anchor="t">
            <a:spAutoFit/>
          </a:bodyPr>
          <a:lstStyle/>
          <a:p>
            <a:pPr marL="0" lvl="0" indent="0" algn="just">
              <a:lnSpc>
                <a:spcPts val="1997"/>
              </a:lnSpc>
            </a:pPr>
            <a:r>
              <a:rPr lang="en-US" sz="1426" u="none" strike="noStrike">
                <a:solidFill>
                  <a:srgbClr val="FFFFFF"/>
                </a:solidFill>
                <a:latin typeface=" Avenir Next Arabic"/>
                <a:ea typeface=" Avenir Next Arabic"/>
                <a:cs typeface=" Avenir Next Arabic"/>
                <a:sym typeface=" Avenir Next Arabic"/>
              </a:rPr>
              <a:t>Identify UTP, Optical Fibre, and Coaxial cables. Compare all five technologies and justify the most appropriate method for a given scenario.</a:t>
            </a:r>
          </a:p>
        </p:txBody>
      </p:sp>
      <p:sp>
        <p:nvSpPr>
          <p:cNvPr id="14" name="TextBox 14"/>
          <p:cNvSpPr txBox="1"/>
          <p:nvPr/>
        </p:nvSpPr>
        <p:spPr>
          <a:xfrm>
            <a:off x="1158654" y="7988164"/>
            <a:ext cx="4500057" cy="725756"/>
          </a:xfrm>
          <a:prstGeom prst="rect">
            <a:avLst/>
          </a:prstGeom>
        </p:spPr>
        <p:txBody>
          <a:bodyPr lIns="0" tIns="0" rIns="0" bIns="0" rtlCol="0" anchor="t">
            <a:spAutoFit/>
          </a:bodyPr>
          <a:lstStyle/>
          <a:p>
            <a:pPr marL="0" lvl="0" indent="0" algn="just">
              <a:lnSpc>
                <a:spcPts val="1997"/>
              </a:lnSpc>
            </a:pPr>
            <a:r>
              <a:rPr lang="en-US" sz="1426" u="none" strike="noStrike">
                <a:solidFill>
                  <a:srgbClr val="FFFFFF"/>
                </a:solidFill>
                <a:latin typeface=" Avenir Next Arabic"/>
                <a:ea typeface=" Avenir Next Arabic"/>
                <a:cs typeface=" Avenir Next Arabic"/>
                <a:sym typeface=" Avenir Next Arabic"/>
              </a:rPr>
              <a:t>Computer Internals: Motherboard, CPU, ALU, and more. Consolidate today's transfer methods before we move on.</a:t>
            </a:r>
          </a:p>
        </p:txBody>
      </p:sp>
      <p:sp>
        <p:nvSpPr>
          <p:cNvPr id="15" name="TextBox 15"/>
          <p:cNvSpPr txBox="1"/>
          <p:nvPr/>
        </p:nvSpPr>
        <p:spPr>
          <a:xfrm>
            <a:off x="1162588" y="4345083"/>
            <a:ext cx="4500057" cy="725756"/>
          </a:xfrm>
          <a:prstGeom prst="rect">
            <a:avLst/>
          </a:prstGeom>
        </p:spPr>
        <p:txBody>
          <a:bodyPr lIns="0" tIns="0" rIns="0" bIns="0" rtlCol="0" anchor="t">
            <a:spAutoFit/>
          </a:bodyPr>
          <a:lstStyle/>
          <a:p>
            <a:pPr marL="0" lvl="0" indent="0" algn="just">
              <a:lnSpc>
                <a:spcPts val="1997"/>
              </a:lnSpc>
            </a:pPr>
            <a:r>
              <a:rPr lang="en-US" sz="1426" u="none" strike="noStrike">
                <a:solidFill>
                  <a:srgbClr val="FFFFFF"/>
                </a:solidFill>
                <a:latin typeface=" Avenir Next Arabic"/>
                <a:ea typeface=" Avenir Next Arabic"/>
                <a:cs typeface=" Avenir Next Arabic"/>
                <a:sym typeface=" Avenir Next Arabic"/>
              </a:rPr>
              <a:t>Define data transfer and distinguish between wired and wireless methods. Explain Wi-Fi and Bluetooth technologies with benefits and drawbacks.</a:t>
            </a:r>
          </a:p>
        </p:txBody>
      </p:sp>
      <p:grpSp>
        <p:nvGrpSpPr>
          <p:cNvPr id="16" name="Group 16"/>
          <p:cNvGrpSpPr/>
          <p:nvPr/>
        </p:nvGrpSpPr>
        <p:grpSpPr>
          <a:xfrm>
            <a:off x="16637418" y="9075693"/>
            <a:ext cx="621882" cy="168639"/>
            <a:chOff x="0" y="0"/>
            <a:chExt cx="829177" cy="224852"/>
          </a:xfrm>
        </p:grpSpPr>
        <p:sp>
          <p:nvSpPr>
            <p:cNvPr id="17" name="Freeform 17"/>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5">
                <a:extLst>
                  <a:ext uri="{96DAC541-7B7A-43D3-8B79-37D633B846F1}">
                    <asvg:svgBlip xmlns:asvg="http://schemas.microsoft.com/office/drawing/2016/SVG/main" r:embed="rId6"/>
                  </a:ext>
                </a:extLst>
              </a:blip>
              <a:stretch>
                <a:fillRect l="-1080246" t="-1083707" r="-18827" b="-35805"/>
              </a:stretch>
            </a:blipFill>
            <a:ln cap="sq">
              <a:noFill/>
              <a:prstDash val="solid"/>
              <a:miter/>
            </a:ln>
          </p:spPr>
        </p:sp>
        <p:sp>
          <p:nvSpPr>
            <p:cNvPr id="18" name="Freeform 18"/>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7">
                <a:extLst>
                  <a:ext uri="{96DAC541-7B7A-43D3-8B79-37D633B846F1}">
                    <asvg:svgBlip xmlns:asvg="http://schemas.microsoft.com/office/drawing/2016/SVG/main" r:embed="rId8"/>
                  </a:ext>
                </a:extLst>
              </a:blip>
              <a:stretch>
                <a:fillRect l="-16974" t="-863970" r="-835231" b="-6903"/>
              </a:stretch>
            </a:blipFill>
          </p:spPr>
        </p:sp>
        <p:sp>
          <p:nvSpPr>
            <p:cNvPr id="19" name="Freeform 19"/>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9">
                <a:extLst>
                  <a:ext uri="{96DAC541-7B7A-43D3-8B79-37D633B846F1}">
                    <asvg:svgBlip xmlns:asvg="http://schemas.microsoft.com/office/drawing/2016/SVG/main" r:embed="rId10"/>
                  </a:ext>
                </a:extLst>
              </a:blip>
              <a:stretch>
                <a:fillRect l="-16854" t="-1055502" r="-1039395" b="-34973"/>
              </a:stretch>
            </a:blipFill>
            <a:ln cap="sq">
              <a:noFill/>
              <a:prstDash val="solid"/>
              <a:miter/>
            </a:ln>
          </p:spPr>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4010B">
                <a:alpha val="100000"/>
              </a:srgbClr>
            </a:gs>
            <a:gs pos="100000">
              <a:srgbClr val="8C5FEB">
                <a:alpha val="100000"/>
              </a:srgbClr>
            </a:gs>
          </a:gsLst>
          <a:lin ang="2700000"/>
        </a:gra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7191375" cy="1007745"/>
          </a:xfrm>
          <a:prstGeom prst="rect">
            <a:avLst/>
          </a:prstGeom>
        </p:spPr>
        <p:txBody>
          <a:bodyPr lIns="0" tIns="0" rIns="0" bIns="0" rtlCol="0" anchor="t">
            <a:spAutoFit/>
          </a:bodyPr>
          <a:lstStyle/>
          <a:p>
            <a:pPr marL="0" lvl="0" indent="0" algn="l">
              <a:lnSpc>
                <a:spcPts val="3959"/>
              </a:lnSpc>
            </a:pPr>
            <a:r>
              <a:rPr lang="en-US" sz="3599" u="none" strike="noStrike">
                <a:solidFill>
                  <a:srgbClr val="FFFFFF"/>
                </a:solidFill>
                <a:latin typeface=" Avenir Next Arabic"/>
                <a:ea typeface=" Avenir Next Arabic"/>
                <a:cs typeface=" Avenir Next Arabic"/>
                <a:sym typeface=" Avenir Next Arabic"/>
              </a:rPr>
              <a:t>Homework</a:t>
            </a:r>
          </a:p>
          <a:p>
            <a:pPr marL="0" lvl="0" indent="0" algn="l">
              <a:lnSpc>
                <a:spcPts val="3959"/>
              </a:lnSpc>
            </a:pPr>
            <a:r>
              <a:rPr lang="en-US" sz="3599" u="none" strike="noStrike">
                <a:solidFill>
                  <a:srgbClr val="FFFFFF"/>
                </a:solidFill>
                <a:latin typeface=" Avenir Next Arabic"/>
                <a:ea typeface=" Avenir Next Arabic"/>
                <a:cs typeface=" Avenir Next Arabic"/>
                <a:sym typeface=" Avenir Next Arabic"/>
              </a:rPr>
              <a:t>Which Connection?</a:t>
            </a:r>
          </a:p>
        </p:txBody>
      </p:sp>
      <p:sp>
        <p:nvSpPr>
          <p:cNvPr id="3" name="Freeform 3"/>
          <p:cNvSpPr/>
          <p:nvPr/>
        </p:nvSpPr>
        <p:spPr>
          <a:xfrm flipH="1">
            <a:off x="9144000" y="-607864"/>
            <a:ext cx="11247125" cy="12105516"/>
          </a:xfrm>
          <a:custGeom>
            <a:avLst/>
            <a:gdLst/>
            <a:ahLst/>
            <a:cxnLst/>
            <a:rect l="l" t="t" r="r" b="b"/>
            <a:pathLst>
              <a:path w="11247125" h="12105516">
                <a:moveTo>
                  <a:pt x="11247125" y="0"/>
                </a:moveTo>
                <a:lnTo>
                  <a:pt x="0" y="0"/>
                </a:lnTo>
                <a:lnTo>
                  <a:pt x="0" y="12105517"/>
                </a:lnTo>
                <a:lnTo>
                  <a:pt x="11247125" y="12105517"/>
                </a:lnTo>
                <a:lnTo>
                  <a:pt x="1124712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5400000" flipV="1">
            <a:off x="-4558801" y="2145560"/>
            <a:ext cx="10025057" cy="10790178"/>
          </a:xfrm>
          <a:custGeom>
            <a:avLst/>
            <a:gdLst/>
            <a:ahLst/>
            <a:cxnLst/>
            <a:rect l="l" t="t" r="r" b="b"/>
            <a:pathLst>
              <a:path w="10025057" h="10790178">
                <a:moveTo>
                  <a:pt x="0" y="10790178"/>
                </a:moveTo>
                <a:lnTo>
                  <a:pt x="10025057" y="10790178"/>
                </a:lnTo>
                <a:lnTo>
                  <a:pt x="10025057" y="0"/>
                </a:lnTo>
                <a:lnTo>
                  <a:pt x="0" y="0"/>
                </a:lnTo>
                <a:lnTo>
                  <a:pt x="0" y="1079017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TextBox 5"/>
          <p:cNvSpPr txBox="1"/>
          <p:nvPr/>
        </p:nvSpPr>
        <p:spPr>
          <a:xfrm>
            <a:off x="1028700" y="5686811"/>
            <a:ext cx="5172125" cy="417195"/>
          </a:xfrm>
          <a:prstGeom prst="rect">
            <a:avLst/>
          </a:prstGeom>
        </p:spPr>
        <p:txBody>
          <a:bodyPr lIns="0" tIns="0" rIns="0" bIns="0" rtlCol="0" anchor="t">
            <a:spAutoFit/>
          </a:bodyPr>
          <a:lstStyle/>
          <a:p>
            <a:pPr marL="0" lvl="0" indent="0" algn="l">
              <a:lnSpc>
                <a:spcPts val="1679"/>
              </a:lnSpc>
            </a:pPr>
            <a:r>
              <a:rPr lang="en-US" sz="1200" u="none" strike="noStrike">
                <a:solidFill>
                  <a:srgbClr val="FFFFFF"/>
                </a:solidFill>
                <a:latin typeface="Gotham"/>
                <a:ea typeface="Gotham"/>
                <a:cs typeface="Gotham"/>
                <a:sym typeface="Gotham"/>
              </a:rPr>
              <a:t>Then pick ONE and write a sentence explaining why it is appropriate.</a:t>
            </a:r>
          </a:p>
        </p:txBody>
      </p:sp>
      <p:sp>
        <p:nvSpPr>
          <p:cNvPr id="6" name="TextBox 6"/>
          <p:cNvSpPr txBox="1"/>
          <p:nvPr/>
        </p:nvSpPr>
        <p:spPr>
          <a:xfrm>
            <a:off x="1028700" y="4742923"/>
            <a:ext cx="5463409" cy="836295"/>
          </a:xfrm>
          <a:prstGeom prst="rect">
            <a:avLst/>
          </a:prstGeom>
        </p:spPr>
        <p:txBody>
          <a:bodyPr lIns="0" tIns="0" rIns="0" bIns="0" rtlCol="0" anchor="t">
            <a:spAutoFit/>
          </a:bodyPr>
          <a:lstStyle/>
          <a:p>
            <a:pPr marL="259080" lvl="1" indent="-129540" algn="l">
              <a:lnSpc>
                <a:spcPts val="1679"/>
              </a:lnSpc>
              <a:buAutoNum type="arabicPeriod"/>
            </a:pPr>
            <a:r>
              <a:rPr lang="en-US" sz="1200" u="none" strike="noStrike">
                <a:solidFill>
                  <a:srgbClr val="FFFFFF"/>
                </a:solidFill>
                <a:latin typeface="Gotham"/>
                <a:ea typeface="Gotham"/>
                <a:cs typeface="Gotham"/>
                <a:sym typeface="Gotham"/>
              </a:rPr>
              <a:t>Wireless earbuds to smartphone</a:t>
            </a:r>
          </a:p>
          <a:p>
            <a:pPr marL="259080" lvl="1" indent="-129540" algn="l">
              <a:lnSpc>
                <a:spcPts val="1679"/>
              </a:lnSpc>
              <a:buAutoNum type="arabicPeriod"/>
            </a:pPr>
            <a:r>
              <a:rPr lang="en-US" sz="1200" u="none" strike="noStrike">
                <a:solidFill>
                  <a:srgbClr val="FFFFFF"/>
                </a:solidFill>
                <a:latin typeface="Gotham"/>
                <a:ea typeface="Gotham"/>
                <a:cs typeface="Gotham"/>
                <a:sym typeface="Gotham"/>
              </a:rPr>
              <a:t>Laptop connecting wirelessly at home</a:t>
            </a:r>
          </a:p>
          <a:p>
            <a:pPr marL="259080" lvl="1" indent="-129540" algn="l">
              <a:lnSpc>
                <a:spcPts val="1679"/>
              </a:lnSpc>
              <a:buAutoNum type="arabicPeriod"/>
            </a:pPr>
            <a:r>
              <a:rPr lang="en-US" sz="1200" u="none" strike="noStrike">
                <a:solidFill>
                  <a:srgbClr val="FFFFFF"/>
                </a:solidFill>
                <a:latin typeface="Gotham"/>
                <a:ea typeface="Gotham"/>
                <a:cs typeface="Gotham"/>
                <a:sym typeface="Gotham"/>
              </a:rPr>
              <a:t>Fixed desktop PC to Ethernet equipment</a:t>
            </a:r>
          </a:p>
          <a:p>
            <a:pPr marL="259080" lvl="1" indent="-129540" algn="l">
              <a:lnSpc>
                <a:spcPts val="1679"/>
              </a:lnSpc>
              <a:buAutoNum type="arabicPeriod"/>
            </a:pPr>
            <a:r>
              <a:rPr lang="en-US" sz="1200" u="none" strike="noStrike">
                <a:solidFill>
                  <a:srgbClr val="FFFFFF"/>
                </a:solidFill>
                <a:latin typeface="Gotham"/>
                <a:ea typeface="Gotham"/>
                <a:cs typeface="Gotham"/>
                <a:sym typeface="Gotham"/>
              </a:rPr>
              <a:t>High-capacity building link with interference concerns</a:t>
            </a:r>
          </a:p>
        </p:txBody>
      </p:sp>
      <p:sp>
        <p:nvSpPr>
          <p:cNvPr id="7" name="TextBox 7"/>
          <p:cNvSpPr txBox="1"/>
          <p:nvPr/>
        </p:nvSpPr>
        <p:spPr>
          <a:xfrm>
            <a:off x="1028700" y="6269742"/>
            <a:ext cx="5172125" cy="207645"/>
          </a:xfrm>
          <a:prstGeom prst="rect">
            <a:avLst/>
          </a:prstGeom>
        </p:spPr>
        <p:txBody>
          <a:bodyPr lIns="0" tIns="0" rIns="0" bIns="0" rtlCol="0" anchor="t">
            <a:spAutoFit/>
          </a:bodyPr>
          <a:lstStyle/>
          <a:p>
            <a:pPr marL="0" lvl="0" indent="0" algn="l">
              <a:lnSpc>
                <a:spcPts val="1679"/>
              </a:lnSpc>
            </a:pPr>
            <a:r>
              <a:rPr lang="en-US" sz="1200" u="none" strike="noStrike">
                <a:solidFill>
                  <a:srgbClr val="FFFFFF"/>
                </a:solidFill>
                <a:latin typeface="Gotham"/>
                <a:ea typeface="Gotham"/>
                <a:cs typeface="Gotham"/>
                <a:sym typeface="Gotham"/>
              </a:rPr>
              <a:t>Use: Technology + relevant feature + scenario-specific benefit</a:t>
            </a:r>
          </a:p>
        </p:txBody>
      </p:sp>
      <p:sp>
        <p:nvSpPr>
          <p:cNvPr id="8" name="TextBox 8"/>
          <p:cNvSpPr txBox="1"/>
          <p:nvPr/>
        </p:nvSpPr>
        <p:spPr>
          <a:xfrm>
            <a:off x="1028700" y="6960300"/>
            <a:ext cx="5052184" cy="207645"/>
          </a:xfrm>
          <a:prstGeom prst="rect">
            <a:avLst/>
          </a:prstGeom>
        </p:spPr>
        <p:txBody>
          <a:bodyPr lIns="0" tIns="0" rIns="0" bIns="0" rtlCol="0" anchor="t">
            <a:spAutoFit/>
          </a:bodyPr>
          <a:lstStyle/>
          <a:p>
            <a:pPr marL="0" lvl="0" indent="0" algn="l">
              <a:lnSpc>
                <a:spcPts val="1679"/>
              </a:lnSpc>
            </a:pPr>
            <a:r>
              <a:rPr lang="en-US" sz="1200" u="none" strike="noStrike">
                <a:solidFill>
                  <a:srgbClr val="FFFFFF"/>
                </a:solidFill>
                <a:latin typeface="Gotham"/>
                <a:ea typeface="Gotham"/>
                <a:cs typeface="Gotham"/>
                <a:sym typeface="Gotham"/>
              </a:rPr>
              <a:t>Time</a:t>
            </a:r>
          </a:p>
        </p:txBody>
      </p:sp>
      <p:sp>
        <p:nvSpPr>
          <p:cNvPr id="9" name="TextBox 9"/>
          <p:cNvSpPr txBox="1"/>
          <p:nvPr/>
        </p:nvSpPr>
        <p:spPr>
          <a:xfrm>
            <a:off x="1028700" y="7308895"/>
            <a:ext cx="5052184" cy="207645"/>
          </a:xfrm>
          <a:prstGeom prst="rect">
            <a:avLst/>
          </a:prstGeom>
        </p:spPr>
        <p:txBody>
          <a:bodyPr lIns="0" tIns="0" rIns="0" bIns="0" rtlCol="0" anchor="t">
            <a:spAutoFit/>
          </a:bodyPr>
          <a:lstStyle/>
          <a:p>
            <a:pPr marL="0" lvl="0" indent="0" algn="l">
              <a:lnSpc>
                <a:spcPts val="1679"/>
              </a:lnSpc>
            </a:pPr>
            <a:r>
              <a:rPr lang="en-US" sz="1200" u="none" strike="noStrike">
                <a:solidFill>
                  <a:srgbClr val="FFFFFF"/>
                </a:solidFill>
                <a:latin typeface="Gotham"/>
                <a:ea typeface="Gotham"/>
                <a:cs typeface="Gotham"/>
                <a:sym typeface="Gotham"/>
              </a:rPr>
              <a:t>5–10 minutes</a:t>
            </a:r>
          </a:p>
        </p:txBody>
      </p:sp>
      <p:sp>
        <p:nvSpPr>
          <p:cNvPr id="10" name="TextBox 10"/>
          <p:cNvSpPr txBox="1"/>
          <p:nvPr/>
        </p:nvSpPr>
        <p:spPr>
          <a:xfrm>
            <a:off x="1028700" y="4476540"/>
            <a:ext cx="5463409" cy="417195"/>
          </a:xfrm>
          <a:prstGeom prst="rect">
            <a:avLst/>
          </a:prstGeom>
        </p:spPr>
        <p:txBody>
          <a:bodyPr lIns="0" tIns="0" rIns="0" bIns="0" rtlCol="0" anchor="t">
            <a:spAutoFit/>
          </a:bodyPr>
          <a:lstStyle/>
          <a:p>
            <a:pPr marL="0" lvl="0" indent="0" algn="l">
              <a:lnSpc>
                <a:spcPts val="1679"/>
              </a:lnSpc>
            </a:pPr>
            <a:r>
              <a:rPr lang="en-US" sz="1200" u="none" strike="noStrike">
                <a:solidFill>
                  <a:srgbClr val="FFFFFF"/>
                </a:solidFill>
                <a:latin typeface="Gotham"/>
                <a:ea typeface="Gotham"/>
                <a:cs typeface="Gotham"/>
                <a:sym typeface="Gotham"/>
              </a:rPr>
              <a:t>Task — Choose the best technology: Wi-Fi / Bluetooth / UTP / Optical Fibre</a:t>
            </a:r>
          </a:p>
        </p:txBody>
      </p:sp>
      <p:grpSp>
        <p:nvGrpSpPr>
          <p:cNvPr id="11" name="Group 11"/>
          <p:cNvGrpSpPr/>
          <p:nvPr/>
        </p:nvGrpSpPr>
        <p:grpSpPr>
          <a:xfrm>
            <a:off x="16637418" y="9075693"/>
            <a:ext cx="621882" cy="168639"/>
            <a:chOff x="0" y="0"/>
            <a:chExt cx="829177" cy="224852"/>
          </a:xfrm>
        </p:grpSpPr>
        <p:sp>
          <p:nvSpPr>
            <p:cNvPr id="12" name="Freeform 12"/>
            <p:cNvSpPr/>
            <p:nvPr/>
          </p:nvSpPr>
          <p:spPr>
            <a:xfrm>
              <a:off x="0" y="14032"/>
              <a:ext cx="205740" cy="208280"/>
            </a:xfrm>
            <a:custGeom>
              <a:avLst/>
              <a:gdLst/>
              <a:ahLst/>
              <a:cxnLst/>
              <a:rect l="l" t="t" r="r" b="b"/>
              <a:pathLst>
                <a:path w="205740" h="208280">
                  <a:moveTo>
                    <a:pt x="0" y="0"/>
                  </a:moveTo>
                  <a:lnTo>
                    <a:pt x="205740" y="0"/>
                  </a:lnTo>
                  <a:lnTo>
                    <a:pt x="205740" y="208280"/>
                  </a:lnTo>
                  <a:lnTo>
                    <a:pt x="0" y="208280"/>
                  </a:lnTo>
                  <a:lnTo>
                    <a:pt x="0" y="0"/>
                  </a:lnTo>
                  <a:close/>
                </a:path>
              </a:pathLst>
            </a:custGeom>
            <a:blipFill>
              <a:blip r:embed="rId4">
                <a:extLst>
                  <a:ext uri="{96DAC541-7B7A-43D3-8B79-37D633B846F1}">
                    <asvg:svgBlip xmlns:asvg="http://schemas.microsoft.com/office/drawing/2016/SVG/main" r:embed="rId5"/>
                  </a:ext>
                </a:extLst>
              </a:blip>
              <a:stretch>
                <a:fillRect l="-1080246" t="-1083707" r="-18827" b="-35805"/>
              </a:stretch>
            </a:blipFill>
            <a:ln cap="sq">
              <a:noFill/>
              <a:prstDash val="solid"/>
              <a:miter/>
            </a:ln>
          </p:spPr>
        </p:sp>
        <p:sp>
          <p:nvSpPr>
            <p:cNvPr id="13" name="Freeform 13"/>
            <p:cNvSpPr/>
            <p:nvPr/>
          </p:nvSpPr>
          <p:spPr>
            <a:xfrm>
              <a:off x="304248" y="0"/>
              <a:ext cx="222669" cy="224852"/>
            </a:xfrm>
            <a:custGeom>
              <a:avLst/>
              <a:gdLst/>
              <a:ahLst/>
              <a:cxnLst/>
              <a:rect l="l" t="t" r="r" b="b"/>
              <a:pathLst>
                <a:path w="222669" h="224852">
                  <a:moveTo>
                    <a:pt x="0" y="0"/>
                  </a:moveTo>
                  <a:lnTo>
                    <a:pt x="222669" y="0"/>
                  </a:lnTo>
                  <a:lnTo>
                    <a:pt x="222669" y="224852"/>
                  </a:lnTo>
                  <a:lnTo>
                    <a:pt x="0" y="224852"/>
                  </a:lnTo>
                  <a:lnTo>
                    <a:pt x="0" y="0"/>
                  </a:lnTo>
                  <a:close/>
                </a:path>
              </a:pathLst>
            </a:custGeom>
            <a:blipFill>
              <a:blip r:embed="rId6">
                <a:extLst>
                  <a:ext uri="{96DAC541-7B7A-43D3-8B79-37D633B846F1}">
                    <asvg:svgBlip xmlns:asvg="http://schemas.microsoft.com/office/drawing/2016/SVG/main" r:embed="rId7"/>
                  </a:ext>
                </a:extLst>
              </a:blip>
              <a:stretch>
                <a:fillRect l="-16974" t="-863970" r="-835231" b="-6903"/>
              </a:stretch>
            </a:blipFill>
          </p:spPr>
        </p:sp>
        <p:sp>
          <p:nvSpPr>
            <p:cNvPr id="14" name="Freeform 14"/>
            <p:cNvSpPr/>
            <p:nvPr/>
          </p:nvSpPr>
          <p:spPr>
            <a:xfrm>
              <a:off x="615817" y="11492"/>
              <a:ext cx="213360" cy="213360"/>
            </a:xfrm>
            <a:custGeom>
              <a:avLst/>
              <a:gdLst/>
              <a:ahLst/>
              <a:cxnLst/>
              <a:rect l="l" t="t" r="r" b="b"/>
              <a:pathLst>
                <a:path w="213360" h="213360">
                  <a:moveTo>
                    <a:pt x="0" y="0"/>
                  </a:moveTo>
                  <a:lnTo>
                    <a:pt x="213360" y="0"/>
                  </a:lnTo>
                  <a:lnTo>
                    <a:pt x="213360" y="213360"/>
                  </a:lnTo>
                  <a:lnTo>
                    <a:pt x="0" y="213360"/>
                  </a:lnTo>
                  <a:lnTo>
                    <a:pt x="0" y="0"/>
                  </a:lnTo>
                  <a:close/>
                </a:path>
              </a:pathLst>
            </a:custGeom>
            <a:blipFill>
              <a:blip r:embed="rId8">
                <a:extLst>
                  <a:ext uri="{96DAC541-7B7A-43D3-8B79-37D633B846F1}">
                    <asvg:svgBlip xmlns:asvg="http://schemas.microsoft.com/office/drawing/2016/SVG/main" r:embed="rId9"/>
                  </a:ext>
                </a:extLst>
              </a:blip>
              <a:stretch>
                <a:fillRect l="-16854" t="-1055502" r="-1039395" b="-34973"/>
              </a:stretch>
            </a:blipFill>
            <a:ln cap="sq">
              <a:noFill/>
              <a:prstDash val="solid"/>
              <a:miter/>
            </a:ln>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1300</TotalTime>
  <Words>3391</Words>
  <Application>Microsoft Office PowerPoint</Application>
  <PresentationFormat>Custom</PresentationFormat>
  <Paragraphs>383</Paragraphs>
  <Slides>39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 Avenir Next Arabic Bold</vt:lpstr>
      <vt:lpstr>Gotham</vt:lpstr>
      <vt:lpstr> Avenir Next Arabic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Transfer: Wired vs Wireless Lesson</dc:title>
  <cp:lastModifiedBy>Muhammad Ali</cp:lastModifiedBy>
  <cp:revision>8</cp:revision>
  <dcterms:created xsi:type="dcterms:W3CDTF">2006-08-16T00:00:00Z</dcterms:created>
  <dcterms:modified xsi:type="dcterms:W3CDTF">2026-09-25T11:50:31Z</dcterms:modified>
  <dc:identifier>DAXVWr4LZoY</dc:identifier>
</cp:coreProperties>
</file>