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1" d="100"/>
          <a:sy n="61" d="100"/>
        </p:scale>
        <p:origin x="86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207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Start by reminding students that M1 builds on their P1 work. They do not need to choose new databases.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 the three key words first. Ask students to repeat what each means in simple language.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Stress that a definition alone is P1-type evidence. M1 needs an effect or improvement and an explanation of why.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Model this verbally several times. Students can use the chain as a sentence-planning method.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Read the P1 statement first. Then show how M1 adds because, instead of, and the result. Highlight productivity = time/efficiency.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Accuracy is about correct and reliable data. Ask: What mistake could happen without this tool?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Usability means ease of use. This can include clear forms, simple navigation and easier data entry.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Students use the same two databases as P1. They should not change databases for M1.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They do not need to force every tool into every one of P/A/U. Choose sensible links and explain them clearly.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These starters are scaffolds. Encourage students to replace blanks with examples from their chosen databases.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Use this slide to check understanding: ask students which side is P1 and which side shows M1 thinking.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Pause here. Let students discuss. A sensible answer is productivity/usability because staff can see appointments in useful order quickly. Accept other well-explained answers.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Finish by reminding students M1 builds on P1. Next, they can use a separate student support sheet to write their own evidence.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79808" cy="6839712"/>
          </a:xfrm>
          <a:prstGeom prst="rect">
            <a:avLst/>
          </a:prstGeom>
          <a:solidFill>
            <a:srgbClr val="1E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1051560"/>
            <a:ext cx="10972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0">
                <a:solidFill>
                  <a:srgbClr val="FFFFFF"/>
                </a:solidFill>
                <a:latin typeface="Arial"/>
              </a:rPr>
              <a:t>Unit 10 Database Development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828800"/>
            <a:ext cx="109728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000" b="1">
                <a:solidFill>
                  <a:srgbClr val="FFFFFF"/>
                </a:solidFill>
                <a:latin typeface="Arial"/>
              </a:rPr>
              <a:t>Understanding M1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88720" y="2880360"/>
            <a:ext cx="97840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FFFFFF"/>
                </a:solidFill>
                <a:latin typeface="Arial"/>
              </a:rPr>
              <a:t>How database tools improve productivity, accuracy and usability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886200" y="4114800"/>
            <a:ext cx="4434840" cy="658368"/>
          </a:xfrm>
          <a:prstGeom prst="round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886200" y="4114800"/>
            <a:ext cx="4434840" cy="6583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>
                <a:solidFill>
                  <a:srgbClr val="1E3752"/>
                </a:solidFill>
                <a:latin typeface="Arial"/>
              </a:rPr>
              <a:t>P1 → M1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7870473-F813-46F0-9DE2-62DAB49C2CF5}"/>
              </a:ext>
            </a:extLst>
          </p:cNvPr>
          <p:cNvSpPr/>
          <p:nvPr/>
        </p:nvSpPr>
        <p:spPr>
          <a:xfrm>
            <a:off x="3720662" y="5234152"/>
            <a:ext cx="4750676" cy="124022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By: Waqas Ahmed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E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rial"/>
              </a:rPr>
              <a:t>Today: what does M1 want?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143000"/>
            <a:ext cx="1097280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>
                <a:solidFill>
                  <a:srgbClr val="1E3752"/>
                </a:solidFill>
                <a:latin typeface="Arial"/>
              </a:rPr>
              <a:t>For M1, you REVIEW how database tools and techniques improve: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1874519"/>
            <a:ext cx="10561320" cy="960120"/>
          </a:xfrm>
          <a:prstGeom prst="roundRect">
            <a:avLst/>
          </a:prstGeom>
          <a:solidFill>
            <a:srgbClr val="E8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51560" y="1984248"/>
            <a:ext cx="6400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1E3752"/>
                </a:solidFill>
                <a:latin typeface="Arial"/>
              </a:rPr>
              <a:t>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874519" y="1965960"/>
            <a:ext cx="29260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 b="1">
                <a:solidFill>
                  <a:srgbClr val="1E3752"/>
                </a:solidFill>
                <a:latin typeface="Arial"/>
              </a:rPr>
              <a:t>PRODUCTIVITY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54880" y="1965960"/>
            <a:ext cx="6126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232323"/>
                </a:solidFill>
                <a:latin typeface="Arial"/>
              </a:rPr>
              <a:t>working faster / saving time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22960" y="3108960"/>
            <a:ext cx="10561320" cy="960120"/>
          </a:xfrm>
          <a:prstGeom prst="roundRect">
            <a:avLst/>
          </a:prstGeom>
          <a:solidFill>
            <a:srgbClr val="DEF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51560" y="3218688"/>
            <a:ext cx="6400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1E3752"/>
                </a:solidFill>
                <a:latin typeface="Arial"/>
              </a:rPr>
              <a:t>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74519" y="3200400"/>
            <a:ext cx="29260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 b="1">
                <a:solidFill>
                  <a:srgbClr val="1E3752"/>
                </a:solidFill>
                <a:latin typeface="Arial"/>
              </a:rPr>
              <a:t>ACCURACY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754880" y="3200400"/>
            <a:ext cx="6126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232323"/>
                </a:solidFill>
                <a:latin typeface="Arial"/>
              </a:rPr>
              <a:t>reducing mistakes / improving correct data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4343400"/>
            <a:ext cx="10561320" cy="960120"/>
          </a:xfrm>
          <a:prstGeom prst="round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51560" y="4453128"/>
            <a:ext cx="6400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1E3752"/>
                </a:solidFill>
                <a:latin typeface="Arial"/>
              </a:rPr>
              <a:t>U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874519" y="4434840"/>
            <a:ext cx="29260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 b="1">
                <a:solidFill>
                  <a:srgbClr val="1E3752"/>
                </a:solidFill>
                <a:latin typeface="Arial"/>
              </a:rPr>
              <a:t>USABILITY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754880" y="4434840"/>
            <a:ext cx="6126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232323"/>
                </a:solidFill>
                <a:latin typeface="Arial"/>
              </a:rPr>
              <a:t>making the database easier to use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2920" y="6473952"/>
            <a:ext cx="45720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46464"/>
                </a:solidFill>
                <a:latin typeface="Arial"/>
              </a:rPr>
              <a:t>Unit 10 • Learning Aim A • M1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55680" y="6446520"/>
            <a:ext cx="457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46464"/>
                </a:solidFill>
                <a:latin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E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rial"/>
              </a:rPr>
              <a:t>P1 and M1 are different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234440"/>
            <a:ext cx="5212080" cy="4297680"/>
          </a:xfrm>
          <a:prstGeom prst="roundRect">
            <a:avLst/>
          </a:prstGeom>
          <a:solidFill>
            <a:srgbClr val="E8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6263640" y="1234440"/>
            <a:ext cx="5212080" cy="4297680"/>
          </a:xfrm>
          <a:prstGeom prst="roundRect">
            <a:avLst/>
          </a:prstGeom>
          <a:solidFill>
            <a:srgbClr val="DEF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508760"/>
            <a:ext cx="47548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1E3752"/>
                </a:solidFill>
                <a:latin typeface="Arial"/>
              </a:rPr>
              <a:t>P1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97280" y="2240280"/>
            <a:ext cx="4480560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232323"/>
                </a:solidFill>
                <a:latin typeface="Arial"/>
              </a:rPr>
              <a:t>WHAT is it?</a:t>
            </a:r>
            <a:br/>
            <a:br/>
            <a:r>
              <a:rPr sz="2300" b="1">
                <a:solidFill>
                  <a:srgbClr val="232323"/>
                </a:solidFill>
                <a:latin typeface="Arial"/>
              </a:rPr>
              <a:t>HOW is it used in the database?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3977639"/>
            <a:ext cx="438912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0">
                <a:solidFill>
                  <a:srgbClr val="232323"/>
                </a:solidFill>
                <a:latin typeface="Arial"/>
              </a:rPr>
              <a:t>Example:</a:t>
            </a:r>
            <a:br/>
            <a:r>
              <a:rPr sz="1800" b="0">
                <a:solidFill>
                  <a:srgbClr val="232323"/>
                </a:solidFill>
                <a:latin typeface="Arial"/>
              </a:rPr>
              <a:t>A query can show all appointments for one doctor.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92240" y="1508760"/>
            <a:ext cx="47548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1E3752"/>
                </a:solidFill>
                <a:latin typeface="Arial"/>
              </a:rPr>
              <a:t>M1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29400" y="2240280"/>
            <a:ext cx="4480560" cy="1371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232323"/>
                </a:solidFill>
                <a:latin typeface="Arial"/>
              </a:rPr>
              <a:t>WHY is it useful?</a:t>
            </a:r>
            <a:br/>
            <a:br/>
            <a:r>
              <a:rPr sz="2300" b="1">
                <a:solidFill>
                  <a:srgbClr val="232323"/>
                </a:solidFill>
                <a:latin typeface="Arial"/>
              </a:rPr>
              <a:t>WHAT does it improve?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0" y="3977639"/>
            <a:ext cx="4389120" cy="1005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0">
                <a:solidFill>
                  <a:srgbClr val="232323"/>
                </a:solidFill>
                <a:latin typeface="Arial"/>
              </a:rPr>
              <a:t>Example:</a:t>
            </a:r>
            <a:br/>
            <a:r>
              <a:rPr sz="1800" b="0">
                <a:solidFill>
                  <a:srgbClr val="232323"/>
                </a:solidFill>
                <a:latin typeface="Arial"/>
              </a:rPr>
              <a:t>This saves reception staff time when finding appointments.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45720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46464"/>
                </a:solidFill>
                <a:latin typeface="Arial"/>
              </a:rPr>
              <a:t>Unit 10 • Learning Aim A • M1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0" y="6446520"/>
            <a:ext cx="457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46464"/>
                </a:solidFill>
                <a:latin typeface="Arial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E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rial"/>
              </a:rPr>
              <a:t>The M1 thinking method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>
                <a:solidFill>
                  <a:srgbClr val="1E3752"/>
                </a:solidFill>
                <a:latin typeface="Arial"/>
              </a:rPr>
              <a:t>Use this simple chain every time: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965960"/>
            <a:ext cx="2423160" cy="2331720"/>
          </a:xfrm>
          <a:prstGeom prst="roundRect">
            <a:avLst/>
          </a:prstGeom>
          <a:solidFill>
            <a:srgbClr val="E8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490472" y="2148840"/>
            <a:ext cx="8229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1E3752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2834640"/>
            <a:ext cx="20574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E3752"/>
                </a:solidFill>
                <a:latin typeface="Arial"/>
              </a:rPr>
              <a:t>Choose a tool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520440"/>
            <a:ext cx="20574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0">
                <a:solidFill>
                  <a:srgbClr val="232323"/>
                </a:solidFill>
                <a:latin typeface="Arial"/>
              </a:rPr>
              <a:t>Query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502152" y="1965960"/>
            <a:ext cx="2423160" cy="2331720"/>
          </a:xfrm>
          <a:prstGeom prst="roundRect">
            <a:avLst/>
          </a:prstGeom>
          <a:solidFill>
            <a:srgbClr val="DEF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306824" y="2148840"/>
            <a:ext cx="8229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1E3752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85032" y="2834640"/>
            <a:ext cx="20574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E3752"/>
                </a:solidFill>
                <a:latin typeface="Arial"/>
              </a:rPr>
              <a:t>Choose an improvement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85032" y="3520440"/>
            <a:ext cx="20574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0">
                <a:solidFill>
                  <a:srgbClr val="232323"/>
                </a:solidFill>
                <a:latin typeface="Arial"/>
              </a:rPr>
              <a:t>Productivity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18504" y="1965960"/>
            <a:ext cx="2423160" cy="2331720"/>
          </a:xfrm>
          <a:prstGeom prst="round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7123176" y="2148840"/>
            <a:ext cx="8229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1E3752"/>
                </a:solidFill>
                <a:latin typeface="Arial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01384" y="2834640"/>
            <a:ext cx="20574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E3752"/>
                </a:solidFill>
                <a:latin typeface="Arial"/>
              </a:rPr>
              <a:t>Explain WHY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01384" y="3520440"/>
            <a:ext cx="20574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0">
                <a:solidFill>
                  <a:srgbClr val="232323"/>
                </a:solidFill>
                <a:latin typeface="Arial"/>
              </a:rPr>
              <a:t>Finds information quickly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34856" y="1965960"/>
            <a:ext cx="2423160" cy="2331720"/>
          </a:xfrm>
          <a:prstGeom prst="roundRect">
            <a:avLst/>
          </a:prstGeom>
          <a:solidFill>
            <a:srgbClr val="EBEB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939528" y="2148840"/>
            <a:ext cx="8229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1E3752"/>
                </a:solidFill>
                <a:latin typeface="Arial"/>
              </a:rP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17736" y="2834640"/>
            <a:ext cx="20574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E3752"/>
                </a:solidFill>
                <a:latin typeface="Arial"/>
              </a:rPr>
              <a:t>Give the result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17736" y="3520440"/>
            <a:ext cx="20574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0">
                <a:solidFill>
                  <a:srgbClr val="232323"/>
                </a:solidFill>
                <a:latin typeface="Arial"/>
              </a:rPr>
              <a:t>Staff save time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82112" y="2788920"/>
            <a:ext cx="411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1E3752"/>
                </a:solidFill>
                <a:latin typeface="Arial"/>
              </a:rPr>
              <a:t>→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98464" y="2788920"/>
            <a:ext cx="411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1E3752"/>
                </a:solidFill>
                <a:latin typeface="Arial"/>
              </a:rPr>
              <a:t>→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814816" y="2788920"/>
            <a:ext cx="41148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1E3752"/>
                </a:solidFill>
                <a:latin typeface="Arial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188720" y="4892040"/>
            <a:ext cx="9784080" cy="731520"/>
          </a:xfrm>
          <a:prstGeom prst="roundRect">
            <a:avLst/>
          </a:prstGeom>
          <a:solidFill>
            <a:srgbClr val="1E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1188720" y="4892040"/>
            <a:ext cx="97840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  <a:latin typeface="Arial"/>
              </a:rPr>
              <a:t>Tool → Improvement → Why? → Result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2920" y="6473952"/>
            <a:ext cx="45720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46464"/>
                </a:solidFill>
                <a:latin typeface="Arial"/>
              </a:rPr>
              <a:t>Unit 10 • Learning Aim A • M1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155680" y="6446520"/>
            <a:ext cx="457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46464"/>
                </a:solidFill>
                <a:latin typeface="Arial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E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rial"/>
              </a:rPr>
              <a:t>Worked example 1: Doctors' Surgery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32688"/>
            <a:ext cx="110642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646464"/>
                </a:solidFill>
                <a:latin typeface="Arial"/>
              </a:rPr>
              <a:t>Tool: QUERY → Productivity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914400"/>
          </a:xfrm>
          <a:prstGeom prst="roundRect">
            <a:avLst/>
          </a:prstGeom>
          <a:solidFill>
            <a:srgbClr val="E8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664208"/>
            <a:ext cx="102412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 b="0">
                <a:solidFill>
                  <a:srgbClr val="232323"/>
                </a:solidFill>
                <a:latin typeface="Arial"/>
              </a:rPr>
              <a:t>P1: A query can show all appointments for one doctor.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743200"/>
            <a:ext cx="10698480" cy="2011680"/>
          </a:xfrm>
          <a:prstGeom prst="roundRect">
            <a:avLst/>
          </a:prstGeom>
          <a:solidFill>
            <a:srgbClr val="DEF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2926080"/>
            <a:ext cx="10058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>
                <a:solidFill>
                  <a:srgbClr val="1E3752"/>
                </a:solidFill>
                <a:latin typeface="Arial"/>
              </a:rPr>
              <a:t>M1: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74519" y="2880360"/>
            <a:ext cx="909828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0">
                <a:solidFill>
                  <a:srgbClr val="232323"/>
                </a:solidFill>
                <a:latin typeface="Arial"/>
              </a:rPr>
              <a:t>A query improves productivity because reception staff can quickly find a doctor’s appointments instead of searching through all appointment records. This saves staff time.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57400" y="5212080"/>
            <a:ext cx="8046720" cy="594360"/>
          </a:xfrm>
          <a:prstGeom prst="round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057400" y="5212080"/>
            <a:ext cx="80467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E3752"/>
                </a:solidFill>
                <a:latin typeface="Arial"/>
              </a:rPr>
              <a:t>Key idea: explain HOW it saves time.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45720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46464"/>
                </a:solidFill>
                <a:latin typeface="Arial"/>
              </a:rPr>
              <a:t>Unit 10 • Learning Aim A • M1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0" y="6446520"/>
            <a:ext cx="457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46464"/>
                </a:solidFill>
                <a:latin typeface="Arial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E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rial"/>
              </a:rPr>
              <a:t>Worked example 2: Doctors' Surgery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32688"/>
            <a:ext cx="110642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646464"/>
                </a:solidFill>
                <a:latin typeface="Arial"/>
              </a:rPr>
              <a:t>Tool: VALIDATION → Accuracy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914400"/>
          </a:xfrm>
          <a:prstGeom prst="roundRect">
            <a:avLst/>
          </a:prstGeom>
          <a:solidFill>
            <a:srgbClr val="E8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664208"/>
            <a:ext cx="102412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 b="0">
                <a:solidFill>
                  <a:srgbClr val="232323"/>
                </a:solidFill>
                <a:latin typeface="Arial"/>
              </a:rPr>
              <a:t>P1: Validation can check that an appointment date is entered correctly.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743200"/>
            <a:ext cx="10698480" cy="2011680"/>
          </a:xfrm>
          <a:prstGeom prst="roundRect">
            <a:avLst/>
          </a:prstGeom>
          <a:solidFill>
            <a:srgbClr val="DEF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2926080"/>
            <a:ext cx="10058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>
                <a:solidFill>
                  <a:srgbClr val="1E3752"/>
                </a:solidFill>
                <a:latin typeface="Arial"/>
              </a:rPr>
              <a:t>M1: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74519" y="2880360"/>
            <a:ext cx="909828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0">
                <a:solidFill>
                  <a:srgbClr val="232323"/>
                </a:solidFill>
                <a:latin typeface="Arial"/>
              </a:rPr>
              <a:t>Validation improves accuracy because it can stop staff entering an invalid date or unsuitable value. This reduces data-entry mistakes and keeps appointment information more reliable.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57400" y="5212080"/>
            <a:ext cx="8046720" cy="594360"/>
          </a:xfrm>
          <a:prstGeom prst="round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057400" y="5212080"/>
            <a:ext cx="80467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E3752"/>
                </a:solidFill>
                <a:latin typeface="Arial"/>
              </a:rPr>
              <a:t>Key idea: explain HOW it reduces mistakes.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45720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46464"/>
                </a:solidFill>
                <a:latin typeface="Arial"/>
              </a:rPr>
              <a:t>Unit 10 • Learning Aim A • M1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0" y="6446520"/>
            <a:ext cx="457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46464"/>
                </a:solidFill>
                <a:latin typeface="Arial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E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rial"/>
              </a:rPr>
              <a:t>Worked example 3: Doctors' Surgery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932688"/>
            <a:ext cx="110642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646464"/>
                </a:solidFill>
                <a:latin typeface="Arial"/>
              </a:rPr>
              <a:t>Tool: FORM → Usability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508760"/>
            <a:ext cx="10698480" cy="914400"/>
          </a:xfrm>
          <a:prstGeom prst="roundRect">
            <a:avLst/>
          </a:prstGeom>
          <a:solidFill>
            <a:srgbClr val="E8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60120" y="1664208"/>
            <a:ext cx="102412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100" b="0">
                <a:solidFill>
                  <a:srgbClr val="232323"/>
                </a:solidFill>
                <a:latin typeface="Arial"/>
              </a:rPr>
              <a:t>P1: Reception staff can use a form to enter new patient details.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2743200"/>
            <a:ext cx="10698480" cy="2011680"/>
          </a:xfrm>
          <a:prstGeom prst="roundRect">
            <a:avLst/>
          </a:prstGeom>
          <a:solidFill>
            <a:srgbClr val="DEF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2926080"/>
            <a:ext cx="10058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>
                <a:solidFill>
                  <a:srgbClr val="1E3752"/>
                </a:solidFill>
                <a:latin typeface="Arial"/>
              </a:rPr>
              <a:t>M1: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874519" y="2880360"/>
            <a:ext cx="909828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0">
                <a:solidFill>
                  <a:srgbClr val="232323"/>
                </a:solidFill>
                <a:latin typeface="Arial"/>
              </a:rPr>
              <a:t>A form improves usability because staff can enter information using clearly labelled boxes and buttons instead of working directly in a table. This makes the database easier to understand and use.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057400" y="5212080"/>
            <a:ext cx="8046720" cy="594360"/>
          </a:xfrm>
          <a:prstGeom prst="round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057400" y="5212080"/>
            <a:ext cx="80467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E3752"/>
                </a:solidFill>
                <a:latin typeface="Arial"/>
              </a:rPr>
              <a:t>Key idea: explain HOW it becomes easier to use.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473952"/>
            <a:ext cx="45720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46464"/>
                </a:solidFill>
                <a:latin typeface="Arial"/>
              </a:rPr>
              <a:t>Unit 10 • Learning Aim A • M1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155680" y="6446520"/>
            <a:ext cx="457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46464"/>
                </a:solidFill>
                <a:latin typeface="Arial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E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rial"/>
              </a:rPr>
              <a:t>Same idea in Database 2: Library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325880"/>
            <a:ext cx="2057400" cy="1051560"/>
          </a:xfrm>
          <a:prstGeom prst="roundRect">
            <a:avLst/>
          </a:prstGeom>
          <a:solidFill>
            <a:srgbClr val="E8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508760"/>
            <a:ext cx="17830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1E3752"/>
                </a:solidFill>
                <a:latin typeface="Arial"/>
              </a:rPr>
              <a:t>Query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971800" y="1325880"/>
            <a:ext cx="2194560" cy="1051560"/>
          </a:xfrm>
          <a:prstGeom prst="round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3108960" y="1508760"/>
            <a:ext cx="19202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E3752"/>
                </a:solidFill>
                <a:latin typeface="Arial"/>
              </a:rPr>
              <a:t>Productivity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94960" y="1325880"/>
            <a:ext cx="6080760" cy="1051560"/>
          </a:xfrm>
          <a:prstGeom prst="roundRect">
            <a:avLst/>
          </a:prstGeom>
          <a:solidFill>
            <a:srgbClr val="DEF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23560" y="1435607"/>
            <a:ext cx="56235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232323"/>
                </a:solidFill>
                <a:latin typeface="Arial"/>
              </a:rPr>
              <a:t>Find overdue books quickly instead of checking every loan.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85800" y="2743200"/>
            <a:ext cx="2057400" cy="1051560"/>
          </a:xfrm>
          <a:prstGeom prst="roundRect">
            <a:avLst/>
          </a:prstGeom>
          <a:solidFill>
            <a:srgbClr val="E8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22960" y="2926080"/>
            <a:ext cx="17830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1E3752"/>
                </a:solidFill>
                <a:latin typeface="Arial"/>
              </a:rPr>
              <a:t>Validation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971800" y="2743200"/>
            <a:ext cx="2194560" cy="1051560"/>
          </a:xfrm>
          <a:prstGeom prst="round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108960" y="2926080"/>
            <a:ext cx="19202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E3752"/>
                </a:solidFill>
                <a:latin typeface="Arial"/>
              </a:rPr>
              <a:t>Accuracy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394960" y="2743200"/>
            <a:ext cx="6080760" cy="1051560"/>
          </a:xfrm>
          <a:prstGeom prst="roundRect">
            <a:avLst/>
          </a:prstGeom>
          <a:solidFill>
            <a:srgbClr val="DEF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5623560" y="2852928"/>
            <a:ext cx="56235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232323"/>
                </a:solidFill>
                <a:latin typeface="Arial"/>
              </a:rPr>
              <a:t>Stops invalid dates or unsuitable values being entered.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4160520"/>
            <a:ext cx="2057400" cy="1051560"/>
          </a:xfrm>
          <a:prstGeom prst="roundRect">
            <a:avLst/>
          </a:prstGeom>
          <a:solidFill>
            <a:srgbClr val="E8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2960" y="4343400"/>
            <a:ext cx="17830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1E3752"/>
                </a:solidFill>
                <a:latin typeface="Arial"/>
              </a:rPr>
              <a:t>Form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971800" y="4160520"/>
            <a:ext cx="2194560" cy="1051560"/>
          </a:xfrm>
          <a:prstGeom prst="round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3108960" y="4343400"/>
            <a:ext cx="19202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E3752"/>
                </a:solidFill>
                <a:latin typeface="Arial"/>
              </a:rPr>
              <a:t>Usability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394960" y="4160520"/>
            <a:ext cx="6080760" cy="1051560"/>
          </a:xfrm>
          <a:prstGeom prst="roundRect">
            <a:avLst/>
          </a:prstGeom>
          <a:solidFill>
            <a:srgbClr val="DEF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623560" y="4270248"/>
            <a:ext cx="562356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232323"/>
                </a:solidFill>
                <a:latin typeface="Arial"/>
              </a:rPr>
              <a:t>Makes registering a new member easier for library staff.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73952"/>
            <a:ext cx="45720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46464"/>
                </a:solidFill>
                <a:latin typeface="Arial"/>
              </a:rPr>
              <a:t>Unit 10 • Learning Aim A • M1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55680" y="6446520"/>
            <a:ext cx="457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46464"/>
                </a:solidFill>
                <a:latin typeface="Arial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E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rial"/>
              </a:rPr>
              <a:t>Which tools can students review?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234440"/>
            <a:ext cx="5212080" cy="914400"/>
          </a:xfrm>
          <a:prstGeom prst="roundRect">
            <a:avLst/>
          </a:prstGeom>
          <a:solidFill>
            <a:srgbClr val="E8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325880"/>
            <a:ext cx="21031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E3752"/>
                </a:solidFill>
                <a:latin typeface="Arial"/>
              </a:rPr>
              <a:t>Tables / relationships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63239" y="1325880"/>
            <a:ext cx="2651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232323"/>
                </a:solidFill>
                <a:latin typeface="Arial"/>
              </a:rPr>
              <a:t>Organisation, less repeated data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55080" y="1234440"/>
            <a:ext cx="5212080" cy="914400"/>
          </a:xfrm>
          <a:prstGeom prst="roundRect">
            <a:avLst/>
          </a:prstGeom>
          <a:solidFill>
            <a:srgbClr val="DEF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37960" y="1325880"/>
            <a:ext cx="21031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E3752"/>
                </a:solidFill>
                <a:latin typeface="Arial"/>
              </a:rPr>
              <a:t>Fields / data types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86800" y="1325880"/>
            <a:ext cx="2651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232323"/>
                </a:solidFill>
                <a:latin typeface="Arial"/>
              </a:rPr>
              <a:t>Correct type of data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377440"/>
            <a:ext cx="5212080" cy="914400"/>
          </a:xfrm>
          <a:prstGeom prst="roundRect">
            <a:avLst/>
          </a:prstGeom>
          <a:solidFill>
            <a:srgbClr val="E8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14400" y="2468880"/>
            <a:ext cx="21031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E3752"/>
                </a:solidFill>
                <a:latin typeface="Arial"/>
              </a:rPr>
              <a:t>Validation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63239" y="2468880"/>
            <a:ext cx="2651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232323"/>
                </a:solidFill>
                <a:latin typeface="Arial"/>
              </a:rPr>
              <a:t>Fewer input mistakes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55080" y="2377440"/>
            <a:ext cx="5212080" cy="914400"/>
          </a:xfrm>
          <a:prstGeom prst="roundRect">
            <a:avLst/>
          </a:prstGeom>
          <a:solidFill>
            <a:srgbClr val="DEF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537960" y="2468880"/>
            <a:ext cx="21031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E3752"/>
                </a:solidFill>
                <a:latin typeface="Arial"/>
              </a:rPr>
              <a:t>Indexing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0" y="2468880"/>
            <a:ext cx="2651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232323"/>
                </a:solidFill>
                <a:latin typeface="Arial"/>
              </a:rPr>
              <a:t>Faster searching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31520" y="3520440"/>
            <a:ext cx="5212080" cy="914400"/>
          </a:xfrm>
          <a:prstGeom prst="roundRect">
            <a:avLst/>
          </a:prstGeom>
          <a:solidFill>
            <a:srgbClr val="E8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0" y="3611880"/>
            <a:ext cx="21031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E3752"/>
                </a:solidFill>
                <a:latin typeface="Arial"/>
              </a:rPr>
              <a:t>Forms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63239" y="3611880"/>
            <a:ext cx="2651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232323"/>
                </a:solidFill>
                <a:latin typeface="Arial"/>
              </a:rPr>
              <a:t>Easier data entry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55080" y="3520440"/>
            <a:ext cx="5212080" cy="914400"/>
          </a:xfrm>
          <a:prstGeom prst="roundRect">
            <a:avLst/>
          </a:prstGeom>
          <a:solidFill>
            <a:srgbClr val="DEF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37960" y="3611880"/>
            <a:ext cx="21031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E3752"/>
                </a:solidFill>
                <a:latin typeface="Arial"/>
              </a:rPr>
              <a:t>Sorts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86800" y="3611880"/>
            <a:ext cx="2651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232323"/>
                </a:solidFill>
                <a:latin typeface="Arial"/>
              </a:rPr>
              <a:t>Faster organisation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31520" y="4663440"/>
            <a:ext cx="5212080" cy="914400"/>
          </a:xfrm>
          <a:prstGeom prst="roundRect">
            <a:avLst/>
          </a:prstGeom>
          <a:solidFill>
            <a:srgbClr val="E8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914400" y="4754879"/>
            <a:ext cx="210312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E3752"/>
                </a:solidFill>
                <a:latin typeface="Arial"/>
              </a:rPr>
              <a:t>Queries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63239" y="4754879"/>
            <a:ext cx="265176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232323"/>
                </a:solidFill>
                <a:latin typeface="Arial"/>
              </a:rPr>
              <a:t>Faster searching/filtering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02920" y="6473952"/>
            <a:ext cx="45720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46464"/>
                </a:solidFill>
                <a:latin typeface="Arial"/>
              </a:rPr>
              <a:t>Unit 10 • Learning Aim A • M1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1155680" y="6446520"/>
            <a:ext cx="457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46464"/>
                </a:solidFill>
                <a:latin typeface="Arial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E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rial"/>
              </a:rPr>
              <a:t>Useful M1 sentence starters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234440"/>
            <a:ext cx="10607040" cy="1188720"/>
          </a:xfrm>
          <a:prstGeom prst="roundRect">
            <a:avLst/>
          </a:prstGeom>
          <a:solidFill>
            <a:srgbClr val="E8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1371600"/>
            <a:ext cx="21031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1E3752"/>
                </a:solidFill>
                <a:latin typeface="Arial"/>
              </a:rPr>
              <a:t>PRODUCTIVITY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08960" y="1307592"/>
            <a:ext cx="78638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232323"/>
                </a:solidFill>
                <a:latin typeface="Arial"/>
              </a:rPr>
              <a:t>_____ improves productivity because _____.</a:t>
            </a:r>
            <a:br/>
            <a:r>
              <a:rPr sz="1800" b="0">
                <a:solidFill>
                  <a:srgbClr val="232323"/>
                </a:solidFill>
                <a:latin typeface="Arial"/>
              </a:rPr>
              <a:t>This saves time because _____.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743200"/>
            <a:ext cx="10607040" cy="1188720"/>
          </a:xfrm>
          <a:prstGeom prst="roundRect">
            <a:avLst/>
          </a:prstGeom>
          <a:solidFill>
            <a:srgbClr val="DEF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2880360"/>
            <a:ext cx="21031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1E3752"/>
                </a:solidFill>
                <a:latin typeface="Arial"/>
              </a:rPr>
              <a:t>ACCURACY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08960" y="2816352"/>
            <a:ext cx="78638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232323"/>
                </a:solidFill>
                <a:latin typeface="Arial"/>
              </a:rPr>
              <a:t>_____ improves accuracy because _____.</a:t>
            </a:r>
            <a:br/>
            <a:r>
              <a:rPr sz="1800" b="0">
                <a:solidFill>
                  <a:srgbClr val="232323"/>
                </a:solidFill>
                <a:latin typeface="Arial"/>
              </a:rPr>
              <a:t>This reduces mistakes because _____.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4251960"/>
            <a:ext cx="10607040" cy="1188720"/>
          </a:xfrm>
          <a:prstGeom prst="round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960120" y="4389120"/>
            <a:ext cx="21031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1E3752"/>
                </a:solidFill>
                <a:latin typeface="Arial"/>
              </a:rPr>
              <a:t>USABILITY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08960" y="4325112"/>
            <a:ext cx="786384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0">
                <a:solidFill>
                  <a:srgbClr val="232323"/>
                </a:solidFill>
                <a:latin typeface="Arial"/>
              </a:rPr>
              <a:t>_____ improves usability because _____.</a:t>
            </a:r>
            <a:br/>
            <a:r>
              <a:rPr sz="1800" b="0">
                <a:solidFill>
                  <a:srgbClr val="232323"/>
                </a:solidFill>
                <a:latin typeface="Arial"/>
              </a:rPr>
              <a:t>This makes the database easier to use because _____.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920" y="6473952"/>
            <a:ext cx="45720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46464"/>
                </a:solidFill>
                <a:latin typeface="Arial"/>
              </a:rPr>
              <a:t>Unit 10 • Learning Aim A • M1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155680" y="6446520"/>
            <a:ext cx="457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46464"/>
                </a:solidFill>
                <a:latin typeface="Arial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E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rial"/>
              </a:rPr>
              <a:t>Common mistake: stopping at P1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325880"/>
            <a:ext cx="5074920" cy="3566160"/>
          </a:xfrm>
          <a:prstGeom prst="roundRect">
            <a:avLst/>
          </a:prstGeom>
          <a:solidFill>
            <a:srgbClr val="F4CC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60120" y="1600200"/>
            <a:ext cx="47091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1E3752"/>
                </a:solidFill>
                <a:latin typeface="Arial"/>
              </a:rPr>
              <a:t>NOT ENOUGH FOR M1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3000" y="2377440"/>
            <a:ext cx="4343400" cy="1828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0">
                <a:solidFill>
                  <a:srgbClr val="232323"/>
                </a:solidFill>
                <a:latin typeface="Arial"/>
              </a:rPr>
              <a:t>“A query searches for information.”</a:t>
            </a:r>
            <a:br/>
            <a:br/>
            <a:r>
              <a:rPr sz="2000" b="0">
                <a:solidFill>
                  <a:srgbClr val="232323"/>
                </a:solidFill>
                <a:latin typeface="Arial"/>
              </a:rPr>
              <a:t>“A form is used to enter data.”</a:t>
            </a:r>
            <a:br/>
            <a:br/>
            <a:r>
              <a:rPr sz="2000" b="0">
                <a:solidFill>
                  <a:srgbClr val="232323"/>
                </a:solidFill>
                <a:latin typeface="Arial"/>
              </a:rPr>
              <a:t>“Validation checks data.”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325880"/>
            <a:ext cx="5074920" cy="3566160"/>
          </a:xfrm>
          <a:prstGeom prst="roundRect">
            <a:avLst/>
          </a:prstGeom>
          <a:solidFill>
            <a:srgbClr val="DEF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92240" y="1600200"/>
            <a:ext cx="47091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1E3752"/>
                </a:solidFill>
                <a:latin typeface="Arial"/>
              </a:rPr>
              <a:t>BETTER M1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20840" y="2423160"/>
            <a:ext cx="4251960" cy="1417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>
                <a:solidFill>
                  <a:srgbClr val="232323"/>
                </a:solidFill>
                <a:latin typeface="Arial"/>
              </a:rPr>
              <a:t>Say what it improves, explain WHY, and describe the benefit to the user or database.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473952"/>
            <a:ext cx="45720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46464"/>
                </a:solidFill>
                <a:latin typeface="Arial"/>
              </a:rPr>
              <a:t>Unit 10 • Learning Aim A • M1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0" y="6446520"/>
            <a:ext cx="457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46464"/>
                </a:solidFill>
                <a:latin typeface="Arial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E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1">
                <a:solidFill>
                  <a:srgbClr val="1E3752"/>
                </a:solidFill>
                <a:latin typeface="Arial"/>
              </a:rPr>
              <a:t>Doctors’ Surgery Database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14400" y="1828800"/>
            <a:ext cx="10332720" cy="914400"/>
          </a:xfrm>
          <a:prstGeom prst="roundRect">
            <a:avLst/>
          </a:prstGeom>
          <a:solidFill>
            <a:srgbClr val="E8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143000" y="1965960"/>
            <a:ext cx="98755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0">
                <a:solidFill>
                  <a:srgbClr val="232323"/>
                </a:solidFill>
                <a:latin typeface="Arial"/>
              </a:rPr>
              <a:t>Tool: SORT — appointments are sorted by date and time.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154680"/>
            <a:ext cx="105156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1E3752"/>
                </a:solidFill>
                <a:latin typeface="Arial"/>
              </a:rPr>
              <a:t>Which could this improve?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43000" y="3886200"/>
            <a:ext cx="3063240" cy="777240"/>
          </a:xfrm>
          <a:prstGeom prst="roundRect">
            <a:avLst/>
          </a:prstGeom>
          <a:solidFill>
            <a:srgbClr val="E8F2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43000" y="3886200"/>
            <a:ext cx="306324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E3752"/>
                </a:solidFill>
                <a:latin typeface="Arial"/>
              </a:rPr>
              <a:t>Productivity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800600" y="3886200"/>
            <a:ext cx="3063240" cy="777240"/>
          </a:xfrm>
          <a:prstGeom prst="roundRect">
            <a:avLst/>
          </a:prstGeom>
          <a:solidFill>
            <a:srgbClr val="DEF0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800600" y="3886200"/>
            <a:ext cx="306324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E3752"/>
                </a:solidFill>
                <a:latin typeface="Arial"/>
              </a:rPr>
              <a:t>Accuracy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458200" y="3886200"/>
            <a:ext cx="3063240" cy="777240"/>
          </a:xfrm>
          <a:prstGeom prst="round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58200" y="3886200"/>
            <a:ext cx="3063240" cy="777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000" b="1">
                <a:solidFill>
                  <a:srgbClr val="1E3752"/>
                </a:solidFill>
                <a:latin typeface="Arial"/>
              </a:rPr>
              <a:t>Usability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828800" y="5166360"/>
            <a:ext cx="8549640" cy="594360"/>
          </a:xfrm>
          <a:prstGeom prst="roundRect">
            <a:avLst/>
          </a:prstGeom>
          <a:solidFill>
            <a:srgbClr val="1E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828800" y="5166360"/>
            <a:ext cx="85496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>
                <a:solidFill>
                  <a:srgbClr val="FFFFFF"/>
                </a:solidFill>
                <a:latin typeface="Arial"/>
              </a:rPr>
              <a:t>Now explain WHY in one sentence.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73952"/>
            <a:ext cx="45720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46464"/>
                </a:solidFill>
                <a:latin typeface="Arial"/>
              </a:rPr>
              <a:t>Unit 10 • Learning Aim A • M1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155680" y="6446520"/>
            <a:ext cx="457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46464"/>
                </a:solidFill>
                <a:latin typeface="Arial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22960"/>
          </a:xfrm>
          <a:prstGeom prst="rect">
            <a:avLst/>
          </a:prstGeom>
          <a:solidFill>
            <a:srgbClr val="1E37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109728"/>
            <a:ext cx="11155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rial"/>
              </a:rPr>
              <a:t>M1 checklist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43000"/>
            <a:ext cx="107899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300" b="1">
                <a:solidFill>
                  <a:srgbClr val="1E3752"/>
                </a:solidFill>
                <a:latin typeface="Arial"/>
              </a:rPr>
              <a:t>Before students finish M1, can they say YES to these?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51560" y="1783080"/>
            <a:ext cx="99669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232323"/>
                </a:solidFill>
                <a:latin typeface="Arial"/>
              </a:rPr>
              <a:t>☐  I used the SAME two databases as P1.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2377440"/>
            <a:ext cx="99669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232323"/>
                </a:solidFill>
                <a:latin typeface="Arial"/>
              </a:rPr>
              <a:t>☐  I reviewed database tools/techniques.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2971800"/>
            <a:ext cx="99669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232323"/>
                </a:solidFill>
                <a:latin typeface="Arial"/>
              </a:rPr>
              <a:t>☐  I explained PRODUCTIVITY.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3566160"/>
            <a:ext cx="99669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232323"/>
                </a:solidFill>
                <a:latin typeface="Arial"/>
              </a:rPr>
              <a:t>☐  I explained ACCURACY.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4160520"/>
            <a:ext cx="99669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232323"/>
                </a:solidFill>
                <a:latin typeface="Arial"/>
              </a:rPr>
              <a:t>☐  I explained USABILITY.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4754880"/>
            <a:ext cx="99669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232323"/>
                </a:solidFill>
                <a:latin typeface="Arial"/>
              </a:rPr>
              <a:t>☐  I explained WHY each tool creates an improvement.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51560" y="5349240"/>
            <a:ext cx="996696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>
                <a:solidFill>
                  <a:srgbClr val="232323"/>
                </a:solidFill>
                <a:latin typeface="Arial"/>
              </a:rPr>
              <a:t>☐  I used examples from my chosen databases.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057400" y="5989320"/>
            <a:ext cx="8046720" cy="502920"/>
          </a:xfrm>
          <a:prstGeom prst="round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2057400" y="5989320"/>
            <a:ext cx="80467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1E3752"/>
                </a:solidFill>
                <a:latin typeface="Arial"/>
              </a:rPr>
              <a:t>M1 = improvement + explanation + example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6473952"/>
            <a:ext cx="457200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0">
                <a:solidFill>
                  <a:srgbClr val="646464"/>
                </a:solidFill>
                <a:latin typeface="Arial"/>
              </a:rPr>
              <a:t>Unit 10 • Learning Aim A • M1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55680" y="6446520"/>
            <a:ext cx="457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46464"/>
                </a:solidFill>
                <a:latin typeface="Arial"/>
              </a:rPr>
              <a:t>13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1033</Words>
  <Application>Microsoft Office PowerPoint</Application>
  <PresentationFormat>Widescreen</PresentationFormat>
  <Paragraphs>151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Waqas Ahmed</cp:lastModifiedBy>
  <cp:revision>2</cp:revision>
  <dcterms:created xsi:type="dcterms:W3CDTF">2013-01-27T09:14:16Z</dcterms:created>
  <dcterms:modified xsi:type="dcterms:W3CDTF">2026-10-07T14:23:14Z</dcterms:modified>
  <cp:category/>
</cp:coreProperties>
</file>