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3" d="100"/>
          <a:sy n="143" d="100"/>
        </p:scale>
        <p:origin x="68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18004969" r:id="rId1"/>
  </p:sldLayoutIdLst>
  <p:txStyles>
    <p:titleStyle>
      <a:lvl1pPr algn="ctr">
        <a:defRPr sz="4400" kern="1200">
          <a:solidFill>
            <a:schemeClr val="lt1"/>
          </a:solidFill>
        </a:defRPr>
      </a:lvl1pPr>
      <a:extLst/>
    </p:titleStyle>
    <p:bodyStyle>
      <a:lvl1pPr indent="-324900" algn="ctr">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7620000" cy="5143500"/>
          <a:chOff x="0" y="0"/>
          <a:chExt cx="7620000" cy="5143500"/>
        </a:xfrm>
      </p:grpSpPr>
      <p:sp>
        <p:nvSpPr>
          <p:cNvPr id="2" name="TextBox 1"/>
          <p:cNvSpPr txBox="1"/>
          <p:nvPr/>
        </p:nvSpPr>
        <p:spPr>
          <a:xfrm>
            <a:off x="1524000" y="0"/>
            <a:ext cx="6096000" cy="5143500"/>
          </a:xfrm>
          <a:prstGeom prst="rect">
            <a:avLst/>
          </a:prstGeom>
          <a:noFill/>
        </p:spPr>
        <p:txBody>
          <a:bodyPr vert="horz" lIns="91440" tIns="45720" rIns="91440" bIns="45720" rtlCol="0" anchor="ctr" anchorCtr="0">
            <a:spAutoFit/>
          </a:bodyPr>
          <a:lstStyle/>
          <a:p>
            <a:pPr marL="0" marR="0" lvl="0" indent="0" algn="ctr" rtl="0" fontAlgn="ctr">
              <a:lnSpc>
                <a:spcPct val="100000"/>
              </a:lnSpc>
              <a:spcBef>
                <a:spcPts val="0"/>
              </a:spcBef>
              <a:spcAft>
                <a:spcPts val="0"/>
              </a:spcAft>
            </a:pPr>
            <a:r>
              <a:rPr lang="en-US" sz="4800" b="1" u="none" strike="noStrike" cap="none" spc="0">
                <a:solidFill>
                  <a:srgbClr val="FFFFFF">
                    <a:alpha val="100000"/>
                  </a:srgbClr>
                </a:solidFill>
                <a:latin typeface="Verdana"/>
              </a:rPr>
              <a:t>Introduction To Skills Gap Analysis</a:t>
            </a:r>
          </a:p>
        </p:txBody>
      </p:sp>
    </p:spTree>
  </p:cSld>
  <p:clrMapOvr>
    <a:masterClrMapping/>
  </p:clrMapOvr>
  <p:transition spd="med" advClick="0">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85750"/>
          <a:ext cx="9144000" cy="17573625"/>
          <a:chOff x="0" y="285750"/>
          <a:chExt cx="9144000" cy="17573625"/>
        </a:xfrm>
      </p:grpSpPr>
      <p:sp>
        <p:nvSpPr>
          <p:cNvPr id="3" name="TextBox 2"/>
          <p:cNvSpPr txBox="1"/>
          <p:nvPr/>
        </p:nvSpPr>
        <p:spPr>
          <a:xfrm>
            <a:off x="571500" y="285750"/>
            <a:ext cx="8286750" cy="11430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400" b="1" u="none" strike="noStrike" cap="none" spc="0">
                <a:solidFill>
                  <a:srgbClr val="000000">
                    <a:alpha val="100000"/>
                  </a:srgbClr>
                </a:solidFill>
                <a:latin typeface="Verdana"/>
              </a:rPr>
              <a:t>Introduction to Skills Gap Analysis</a:t>
            </a:r>
          </a:p>
        </p:txBody>
      </p:sp>
      <p:sp>
        <p:nvSpPr>
          <p:cNvPr id="4" name="TextBox 3"/>
          <p:cNvSpPr txBox="1"/>
          <p:nvPr/>
        </p:nvSpPr>
        <p:spPr>
          <a:xfrm>
            <a:off x="571500" y="1143000"/>
            <a:ext cx="828675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dirty="0">
                <a:solidFill>
                  <a:srgbClr val="000000">
                    <a:alpha val="100000"/>
                  </a:srgbClr>
                </a:solidFill>
                <a:latin typeface="Verdana"/>
              </a:rPr>
              <a:t>Skills Gap Analysis is a strategic tool used to identify the difference between the skills an individual currently possesses and the skills they need to achieve their goals. Understanding this gap allows for targeted development plans to bridge the disparity, enhancing both personal and professional growth.</a:t>
            </a:r>
          </a:p>
        </p:txBody>
      </p:sp>
      <p:pic>
        <p:nvPicPr>
          <p:cNvPr id="1028" name="Picture 4" descr="Decision Analysis Infographics Powerpoint Template and Google Slides Theme">
            <a:extLst>
              <a:ext uri="{FF2B5EF4-FFF2-40B4-BE49-F238E27FC236}">
                <a16:creationId xmlns:a16="http://schemas.microsoft.com/office/drawing/2014/main" id="{3647AE12-FCE0-44DA-8D31-763236AD30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400" b="5556"/>
          <a:stretch/>
        </p:blipFill>
        <p:spPr bwMode="auto">
          <a:xfrm>
            <a:off x="323528" y="2571750"/>
            <a:ext cx="8717896" cy="25617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85750"/>
          <a:ext cx="9144000" cy="8639175"/>
          <a:chOff x="0" y="285750"/>
          <a:chExt cx="9144000" cy="8639175"/>
        </a:xfrm>
      </p:grpSpPr>
      <p:pic>
        <p:nvPicPr>
          <p:cNvPr id="2" name="Image - What is Skills Gap Analysis?" descr="Image by: RF._.studio - https://www.pexels.com/@rethaferguson"/>
          <p:cNvPicPr>
            <a:picLocks noChangeAspect="1"/>
          </p:cNvPicPr>
          <p:nvPr/>
        </p:nvPicPr>
        <p:blipFill>
          <a:blip r:embed="rId2"/>
          <a:stretch>
            <a:fillRect/>
          </a:stretch>
        </p:blipFill>
        <p:spPr>
          <a:xfrm>
            <a:off x="0" y="3857625"/>
            <a:ext cx="9144000" cy="4781550"/>
          </a:xfrm>
          <a:prstGeom prst="rect">
            <a:avLst/>
          </a:prstGeom>
          <a:noFill/>
        </p:spPr>
      </p:pic>
      <p:sp>
        <p:nvSpPr>
          <p:cNvPr id="3" name="TextBox 2"/>
          <p:cNvSpPr txBox="1"/>
          <p:nvPr/>
        </p:nvSpPr>
        <p:spPr>
          <a:xfrm>
            <a:off x="571500" y="285750"/>
            <a:ext cx="8001000" cy="1143000"/>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3200" b="1" u="none" strike="noStrike" cap="none" spc="0">
                <a:solidFill>
                  <a:srgbClr val="000000">
                    <a:alpha val="100000"/>
                  </a:srgbClr>
                </a:solidFill>
                <a:latin typeface="Verdana"/>
              </a:rPr>
              <a:t>What is Skills Gap Analysis?</a:t>
            </a:r>
          </a:p>
        </p:txBody>
      </p:sp>
      <p:sp>
        <p:nvSpPr>
          <p:cNvPr id="4" name="TextBox 3"/>
          <p:cNvSpPr txBox="1"/>
          <p:nvPr/>
        </p:nvSpPr>
        <p:spPr>
          <a:xfrm>
            <a:off x="571500" y="1428750"/>
            <a:ext cx="828675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a:solidFill>
                  <a:srgbClr val="000000">
                    <a:alpha val="100000"/>
                  </a:srgbClr>
                </a:solidFill>
                <a:latin typeface="Verdana"/>
              </a:rPr>
              <a:t>Skills Gap Analysis involves assessing existing skills against required skills for a specific role or career objective. It identifies areas where skills are lacking and provides a roadmap for acquiring necessary competencies. This process is essential for effective workforce planning and personal development.</a:t>
            </a:r>
          </a:p>
        </p:txBody>
      </p:sp>
    </p:spTree>
  </p:cSld>
  <p:clrMapOvr>
    <a:masterClrMapping/>
  </p:clrMapOvr>
  <p:transition advClick="0">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pic>
        <p:nvPicPr>
          <p:cNvPr id="2" name="Image - Importance of Skills Gap Analysis" descr="Image by: Federico Abis - https://www.pexels.com/@federicoabisphoto"/>
          <p:cNvPicPr>
            <a:picLocks noChangeAspect="1"/>
          </p:cNvPicPr>
          <p:nvPr/>
        </p:nvPicPr>
        <p:blipFill>
          <a:blip r:embed="rId2"/>
          <a:stretch>
            <a:fillRect/>
          </a:stretch>
        </p:blipFill>
        <p:spPr>
          <a:xfrm>
            <a:off x="7429500" y="0"/>
            <a:ext cx="3429000" cy="5143500"/>
          </a:xfrm>
          <a:prstGeom prst="rect">
            <a:avLst/>
          </a:prstGeom>
          <a:noFill/>
        </p:spPr>
      </p:pic>
      <p:sp>
        <p:nvSpPr>
          <p:cNvPr id="3" name="TextBox 2"/>
          <p:cNvSpPr txBox="1"/>
          <p:nvPr/>
        </p:nvSpPr>
        <p:spPr>
          <a:xfrm>
            <a:off x="571500" y="285750"/>
            <a:ext cx="6096000" cy="11430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3200" b="1" u="none" strike="noStrike" cap="none" spc="0">
                <a:solidFill>
                  <a:srgbClr val="000000">
                    <a:alpha val="100000"/>
                  </a:srgbClr>
                </a:solidFill>
                <a:latin typeface="Verdana"/>
              </a:rPr>
              <a:t>Importance of Skills Gap Analysis</a:t>
            </a:r>
          </a:p>
        </p:txBody>
      </p:sp>
      <p:sp>
        <p:nvSpPr>
          <p:cNvPr id="4" name="TextBox 3"/>
          <p:cNvSpPr txBox="1"/>
          <p:nvPr/>
        </p:nvSpPr>
        <p:spPr>
          <a:xfrm>
            <a:off x="571500" y="1428750"/>
            <a:ext cx="457200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a:solidFill>
                  <a:srgbClr val="000000">
                    <a:alpha val="100000"/>
                  </a:srgbClr>
                </a:solidFill>
                <a:latin typeface="Verdana"/>
              </a:rPr>
              <a:t>Conducting a Skills Gap Analysis is crucial for staying competitive in today's job market. It helps individuals and organisations pinpoint skill deficiencies, enabling them to invest in relevant training and development efforts. This proactive approach ensures continuous improvement and career progression.</a:t>
            </a:r>
          </a:p>
        </p:txBody>
      </p:sp>
    </p:spTree>
  </p:cSld>
  <p:clrMapOvr>
    <a:masterClrMapping/>
  </p:clrMapOvr>
  <p:transition spd="med" advClick="0">
    <p:circl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sp>
        <p:nvSpPr>
          <p:cNvPr id="3" name="TextBox 2"/>
          <p:cNvSpPr txBox="1"/>
          <p:nvPr/>
        </p:nvSpPr>
        <p:spPr>
          <a:xfrm>
            <a:off x="107504" y="285750"/>
            <a:ext cx="6559996" cy="1077218"/>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3200" b="1" u="none" strike="noStrike" cap="none" spc="0" dirty="0">
                <a:solidFill>
                  <a:srgbClr val="000000">
                    <a:alpha val="100000"/>
                  </a:srgbClr>
                </a:solidFill>
                <a:latin typeface="Verdana"/>
              </a:rPr>
              <a:t>Benefits for Personal Development</a:t>
            </a:r>
          </a:p>
        </p:txBody>
      </p:sp>
      <p:sp>
        <p:nvSpPr>
          <p:cNvPr id="4" name="TextBox 3"/>
          <p:cNvSpPr txBox="1"/>
          <p:nvPr/>
        </p:nvSpPr>
        <p:spPr>
          <a:xfrm>
            <a:off x="107504" y="1563638"/>
            <a:ext cx="4824536" cy="2062103"/>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dirty="0">
                <a:solidFill>
                  <a:srgbClr val="000000">
                    <a:alpha val="100000"/>
                  </a:srgbClr>
                </a:solidFill>
                <a:latin typeface="Verdana"/>
              </a:rPr>
              <a:t>Skills Gap Analysis can significantly aid personal development by highlighting areas for improvement and guiding learning efforts. By understanding their skill gaps, individuals can focus on acquiring targeted knowledge and competencies, thereby enhancing their employability and career prospects.</a:t>
            </a:r>
          </a:p>
        </p:txBody>
      </p:sp>
      <p:pic>
        <p:nvPicPr>
          <p:cNvPr id="2050" name="Picture 2" descr="7 Reasons Why Personal Development is Importance">
            <a:extLst>
              <a:ext uri="{FF2B5EF4-FFF2-40B4-BE49-F238E27FC236}">
                <a16:creationId xmlns:a16="http://schemas.microsoft.com/office/drawing/2014/main" id="{FB97CD17-7EDB-4C6D-9086-E1601FAD025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3500" y="0"/>
            <a:ext cx="4014787"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sp>
        <p:nvSpPr>
          <p:cNvPr id="3" name="TextBox 2"/>
          <p:cNvSpPr txBox="1"/>
          <p:nvPr/>
        </p:nvSpPr>
        <p:spPr>
          <a:xfrm>
            <a:off x="571500" y="285750"/>
            <a:ext cx="6096000" cy="11430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3200" b="1" u="none" strike="noStrike" cap="none" spc="0">
                <a:solidFill>
                  <a:srgbClr val="000000">
                    <a:alpha val="100000"/>
                  </a:srgbClr>
                </a:solidFill>
                <a:latin typeface="Verdana"/>
              </a:rPr>
              <a:t>Self-assessment Tools</a:t>
            </a:r>
          </a:p>
        </p:txBody>
      </p:sp>
      <p:sp>
        <p:nvSpPr>
          <p:cNvPr id="4" name="TextBox 3"/>
          <p:cNvSpPr txBox="1"/>
          <p:nvPr/>
        </p:nvSpPr>
        <p:spPr>
          <a:xfrm>
            <a:off x="571500" y="1428750"/>
            <a:ext cx="457200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a:solidFill>
                  <a:srgbClr val="000000">
                    <a:alpha val="100000"/>
                  </a:srgbClr>
                </a:solidFill>
                <a:latin typeface="Verdana"/>
              </a:rPr>
              <a:t>Various self-assessment tools are available to help individuals conduct a Skills Gap Analysis. These tools often include questionnaires, surveys, and online assessments that evaluate one's current skills. Utilising these tools provides a clear understanding of one's strengths and areas that need improvement.</a:t>
            </a:r>
          </a:p>
        </p:txBody>
      </p:sp>
      <p:pic>
        <p:nvPicPr>
          <p:cNvPr id="3074" name="Picture 2" descr="See the source image">
            <a:extLst>
              <a:ext uri="{FF2B5EF4-FFF2-40B4-BE49-F238E27FC236}">
                <a16:creationId xmlns:a16="http://schemas.microsoft.com/office/drawing/2014/main" id="{29FA754B-4351-46E5-B44A-897B10B1351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16600" y="0"/>
            <a:ext cx="3327400" cy="5143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sp>
        <p:nvSpPr>
          <p:cNvPr id="3" name="TextBox 2"/>
          <p:cNvSpPr txBox="1"/>
          <p:nvPr/>
        </p:nvSpPr>
        <p:spPr>
          <a:xfrm>
            <a:off x="571500" y="285750"/>
            <a:ext cx="6096000" cy="11430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2400" b="1" u="none" strike="noStrike" cap="none" spc="0">
                <a:solidFill>
                  <a:srgbClr val="000000">
                    <a:alpha val="100000"/>
                  </a:srgbClr>
                </a:solidFill>
                <a:latin typeface="Verdana"/>
              </a:rPr>
              <a:t>Steps to Conduct a Skills Gap Analysis</a:t>
            </a:r>
          </a:p>
        </p:txBody>
      </p:sp>
      <p:sp>
        <p:nvSpPr>
          <p:cNvPr id="4" name="TextBox 3"/>
          <p:cNvSpPr txBox="1"/>
          <p:nvPr/>
        </p:nvSpPr>
        <p:spPr>
          <a:xfrm>
            <a:off x="571500" y="1428750"/>
            <a:ext cx="457200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a:solidFill>
                  <a:srgbClr val="000000">
                    <a:alpha val="100000"/>
                  </a:srgbClr>
                </a:solidFill>
                <a:latin typeface="Verdana"/>
              </a:rPr>
              <a:t>The process typically involves several steps: identifying required skills, assessing current skills, comparing the two to identify gaps, and developing an action plan to address these gaps. This methodical approach ensures a thorough and accurate analysis.</a:t>
            </a:r>
          </a:p>
        </p:txBody>
      </p:sp>
      <p:pic>
        <p:nvPicPr>
          <p:cNvPr id="4098" name="Picture 2" descr="See the source image">
            <a:extLst>
              <a:ext uri="{FF2B5EF4-FFF2-40B4-BE49-F238E27FC236}">
                <a16:creationId xmlns:a16="http://schemas.microsoft.com/office/drawing/2014/main" id="{DBECD84D-3190-446B-A7EF-A64E9362F4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3400"/>
          <a:stretch/>
        </p:blipFill>
        <p:spPr bwMode="auto">
          <a:xfrm>
            <a:off x="4940557" y="857250"/>
            <a:ext cx="4203443" cy="321982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cover dir="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sp>
        <p:nvSpPr>
          <p:cNvPr id="3" name="TextBox 2"/>
          <p:cNvSpPr txBox="1"/>
          <p:nvPr/>
        </p:nvSpPr>
        <p:spPr>
          <a:xfrm>
            <a:off x="467544" y="285750"/>
            <a:ext cx="8568952" cy="584775"/>
          </a:xfrm>
          <a:prstGeom prst="rect">
            <a:avLst/>
          </a:prstGeom>
          <a:noFill/>
        </p:spPr>
        <p:txBody>
          <a:bodyPr vert="horz" wrap="square" lIns="91440" tIns="45720" rIns="91440" bIns="45720" rtlCol="0" anchor="t" anchorCtr="0">
            <a:spAutoFit/>
          </a:bodyPr>
          <a:lstStyle/>
          <a:p>
            <a:pPr marL="0" marR="0" lvl="0" indent="0" algn="l" rtl="0" fontAlgn="t">
              <a:lnSpc>
                <a:spcPct val="100000"/>
              </a:lnSpc>
              <a:spcBef>
                <a:spcPts val="0"/>
              </a:spcBef>
              <a:spcAft>
                <a:spcPts val="0"/>
              </a:spcAft>
            </a:pPr>
            <a:r>
              <a:rPr lang="en-US" sz="3200" b="1" u="none" strike="noStrike" cap="none" spc="0" dirty="0">
                <a:solidFill>
                  <a:srgbClr val="000000">
                    <a:alpha val="100000"/>
                  </a:srgbClr>
                </a:solidFill>
                <a:latin typeface="Verdana"/>
              </a:rPr>
              <a:t>Evaluating Self-management</a:t>
            </a:r>
          </a:p>
        </p:txBody>
      </p:sp>
      <p:sp>
        <p:nvSpPr>
          <p:cNvPr id="4" name="TextBox 3"/>
          <p:cNvSpPr txBox="1"/>
          <p:nvPr/>
        </p:nvSpPr>
        <p:spPr>
          <a:xfrm>
            <a:off x="467544" y="1428750"/>
            <a:ext cx="457200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dirty="0">
                <a:solidFill>
                  <a:srgbClr val="000000">
                    <a:alpha val="100000"/>
                  </a:srgbClr>
                </a:solidFill>
                <a:latin typeface="Verdana"/>
              </a:rPr>
              <a:t>Evaluating self-management is a critical component of Skills Gap Analysis. It involves assessing one's ability to manage time, set goals, and stay </a:t>
            </a:r>
            <a:r>
              <a:rPr lang="en-US" sz="1600" u="none" strike="noStrike" cap="none" spc="0" dirty="0" err="1">
                <a:solidFill>
                  <a:srgbClr val="000000">
                    <a:alpha val="100000"/>
                  </a:srgbClr>
                </a:solidFill>
                <a:latin typeface="Verdana"/>
              </a:rPr>
              <a:t>organised</a:t>
            </a:r>
            <a:r>
              <a:rPr lang="en-US" sz="1600" u="none" strike="noStrike" cap="none" spc="0" dirty="0">
                <a:solidFill>
                  <a:srgbClr val="000000">
                    <a:alpha val="100000"/>
                  </a:srgbClr>
                </a:solidFill>
                <a:latin typeface="Verdana"/>
              </a:rPr>
              <a:t>. Improving self-management skills can lead to more efficient learning and professional growth.</a:t>
            </a:r>
          </a:p>
        </p:txBody>
      </p:sp>
      <p:pic>
        <p:nvPicPr>
          <p:cNvPr id="5122" name="Picture 2" descr="What are Career Self-Assessment Tools?">
            <a:extLst>
              <a:ext uri="{FF2B5EF4-FFF2-40B4-BE49-F238E27FC236}">
                <a16:creationId xmlns:a16="http://schemas.microsoft.com/office/drawing/2014/main" id="{2AE1FC3B-3DB0-4912-B169-E44207F5083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1999" y="2581275"/>
            <a:ext cx="4570585" cy="2562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advClick="0">
    <p:checke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85750"/>
          <a:ext cx="9144000" cy="17573625"/>
          <a:chOff x="0" y="285750"/>
          <a:chExt cx="9144000" cy="17573625"/>
        </a:xfrm>
      </p:grpSpPr>
      <p:sp>
        <p:nvSpPr>
          <p:cNvPr id="3" name="TextBox 2"/>
          <p:cNvSpPr txBox="1"/>
          <p:nvPr/>
        </p:nvSpPr>
        <p:spPr>
          <a:xfrm>
            <a:off x="571500" y="285750"/>
            <a:ext cx="8001000" cy="1143000"/>
          </a:xfrm>
          <a:prstGeom prst="rect">
            <a:avLst/>
          </a:prstGeom>
          <a:noFill/>
        </p:spPr>
        <p:txBody>
          <a:bodyPr vert="horz" lIns="91440" tIns="45720" rIns="91440" bIns="45720" rtlCol="0" anchor="t" anchorCtr="0">
            <a:spAutoFit/>
          </a:bodyPr>
          <a:lstStyle/>
          <a:p>
            <a:pPr marL="0" marR="0" lvl="0" indent="0" algn="ctr" rtl="0" fontAlgn="t">
              <a:lnSpc>
                <a:spcPct val="100000"/>
              </a:lnSpc>
              <a:spcBef>
                <a:spcPts val="0"/>
              </a:spcBef>
              <a:spcAft>
                <a:spcPts val="0"/>
              </a:spcAft>
            </a:pPr>
            <a:r>
              <a:rPr lang="en-US" sz="3200" b="1" u="none" strike="noStrike" cap="none" spc="0">
                <a:solidFill>
                  <a:srgbClr val="000000">
                    <a:alpha val="100000"/>
                  </a:srgbClr>
                </a:solidFill>
                <a:latin typeface="Verdana"/>
              </a:rPr>
              <a:t>Developing an Action Plan</a:t>
            </a:r>
          </a:p>
        </p:txBody>
      </p:sp>
      <p:sp>
        <p:nvSpPr>
          <p:cNvPr id="4" name="TextBox 3"/>
          <p:cNvSpPr txBox="1"/>
          <p:nvPr/>
        </p:nvSpPr>
        <p:spPr>
          <a:xfrm>
            <a:off x="571500" y="1059582"/>
            <a:ext cx="828675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dirty="0">
                <a:solidFill>
                  <a:srgbClr val="000000">
                    <a:alpha val="100000"/>
                  </a:srgbClr>
                </a:solidFill>
                <a:latin typeface="Verdana"/>
              </a:rPr>
              <a:t>After identifying skill gaps, the next step is to create a detailed action plan. This plan should outline specific actions, resources needed, and a timeline for acquiring the required skills. Having a structured plan ensures that efforts are focused and progress is measurable.</a:t>
            </a:r>
          </a:p>
        </p:txBody>
      </p:sp>
      <p:pic>
        <p:nvPicPr>
          <p:cNvPr id="6146" name="Picture 2" descr="What Is An Action Plan In Project Management - Printable Form ...">
            <a:extLst>
              <a:ext uri="{FF2B5EF4-FFF2-40B4-BE49-F238E27FC236}">
                <a16:creationId xmlns:a16="http://schemas.microsoft.com/office/drawing/2014/main" id="{BF6CD12C-A049-431C-A9B5-B5A976DFEA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410"/>
          <a:stretch/>
        </p:blipFill>
        <p:spPr bwMode="auto">
          <a:xfrm>
            <a:off x="1475656" y="2139703"/>
            <a:ext cx="6239137" cy="30037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Click="0">
    <p:plus/>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pic>
        <p:nvPicPr>
          <p:cNvPr id="2" name="Image - Leveraging Learning Resources" descr="Image by: Tima Miroshnichenko - https://www.pexels.com/@tima-miroshnichenko"/>
          <p:cNvPicPr>
            <a:picLocks noChangeAspect="1"/>
          </p:cNvPicPr>
          <p:nvPr/>
        </p:nvPicPr>
        <p:blipFill>
          <a:blip r:embed="rId2"/>
          <a:stretch>
            <a:fillRect/>
          </a:stretch>
        </p:blipFill>
        <p:spPr>
          <a:xfrm>
            <a:off x="7429500" y="0"/>
            <a:ext cx="3429000" cy="5143500"/>
          </a:xfrm>
          <a:prstGeom prst="rect">
            <a:avLst/>
          </a:prstGeom>
          <a:noFill/>
        </p:spPr>
      </p:pic>
      <p:sp>
        <p:nvSpPr>
          <p:cNvPr id="3" name="TextBox 2"/>
          <p:cNvSpPr txBox="1"/>
          <p:nvPr/>
        </p:nvSpPr>
        <p:spPr>
          <a:xfrm>
            <a:off x="571500" y="285750"/>
            <a:ext cx="6096000" cy="11430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3200" b="1" u="none" strike="noStrike" cap="none" spc="0">
                <a:solidFill>
                  <a:srgbClr val="000000">
                    <a:alpha val="100000"/>
                  </a:srgbClr>
                </a:solidFill>
                <a:latin typeface="Verdana"/>
              </a:rPr>
              <a:t>Leveraging Learning Resources</a:t>
            </a:r>
          </a:p>
        </p:txBody>
      </p:sp>
      <p:sp>
        <p:nvSpPr>
          <p:cNvPr id="4" name="TextBox 3"/>
          <p:cNvSpPr txBox="1"/>
          <p:nvPr/>
        </p:nvSpPr>
        <p:spPr>
          <a:xfrm>
            <a:off x="571500" y="1428750"/>
            <a:ext cx="457200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a:solidFill>
                  <a:srgbClr val="000000">
                    <a:alpha val="100000"/>
                  </a:srgbClr>
                </a:solidFill>
                <a:latin typeface="Verdana"/>
              </a:rPr>
              <a:t>Numerous learning resources are available to help bridge skill gaps, including online courses, workshops, books, and mentoring. Identifying and utilising these resources can accelerate the development process and ensure that learning is aligned with career objectives.</a:t>
            </a:r>
          </a:p>
        </p:txBody>
      </p:sp>
    </p:spTree>
  </p:cSld>
  <p:clrMapOvr>
    <a:masterClrMapping/>
  </p:clrMapOvr>
  <p:transition spd="slow" advClick="0">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0858500" cy="5143500"/>
          <a:chOff x="0" y="0"/>
          <a:chExt cx="10858500" cy="5143500"/>
        </a:xfrm>
      </p:grpSpPr>
      <p:pic>
        <p:nvPicPr>
          <p:cNvPr id="2" name="Image - Continuous Improvement" descr="Image by: Kenneth Surillo - https://www.pexels.com/@kenzero14"/>
          <p:cNvPicPr>
            <a:picLocks noChangeAspect="1"/>
          </p:cNvPicPr>
          <p:nvPr/>
        </p:nvPicPr>
        <p:blipFill>
          <a:blip r:embed="rId2"/>
          <a:stretch>
            <a:fillRect/>
          </a:stretch>
        </p:blipFill>
        <p:spPr>
          <a:xfrm>
            <a:off x="7429500" y="0"/>
            <a:ext cx="3429000" cy="5143500"/>
          </a:xfrm>
          <a:prstGeom prst="rect">
            <a:avLst/>
          </a:prstGeom>
          <a:noFill/>
        </p:spPr>
      </p:pic>
      <p:sp>
        <p:nvSpPr>
          <p:cNvPr id="3" name="TextBox 2"/>
          <p:cNvSpPr txBox="1"/>
          <p:nvPr/>
        </p:nvSpPr>
        <p:spPr>
          <a:xfrm>
            <a:off x="571500" y="285750"/>
            <a:ext cx="6096000" cy="11430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3200" b="1" u="none" strike="noStrike" cap="none" spc="0">
                <a:solidFill>
                  <a:srgbClr val="000000">
                    <a:alpha val="100000"/>
                  </a:srgbClr>
                </a:solidFill>
                <a:latin typeface="Verdana"/>
              </a:rPr>
              <a:t>Continuous Improvement</a:t>
            </a:r>
          </a:p>
        </p:txBody>
      </p:sp>
      <p:sp>
        <p:nvSpPr>
          <p:cNvPr id="4" name="TextBox 3"/>
          <p:cNvSpPr txBox="1"/>
          <p:nvPr/>
        </p:nvSpPr>
        <p:spPr>
          <a:xfrm>
            <a:off x="571500" y="1428750"/>
            <a:ext cx="4572000" cy="952500"/>
          </a:xfrm>
          <a:prstGeom prst="rect">
            <a:avLst/>
          </a:prstGeom>
          <a:noFill/>
        </p:spPr>
        <p:txBody>
          <a:bodyPr vert="horz" lIns="91440" tIns="45720" rIns="91440" bIns="45720" rtlCol="0" anchor="t" anchorCtr="0">
            <a:spAutoFit/>
          </a:bodyPr>
          <a:lstStyle/>
          <a:p>
            <a:pPr marL="0" marR="0" lvl="0" indent="0" algn="l" rtl="0" fontAlgn="t">
              <a:lnSpc>
                <a:spcPct val="100000"/>
              </a:lnSpc>
              <a:spcBef>
                <a:spcPts val="0"/>
              </a:spcBef>
              <a:spcAft>
                <a:spcPts val="0"/>
              </a:spcAft>
            </a:pPr>
            <a:r>
              <a:rPr lang="en-US" sz="1600" u="none" strike="noStrike" cap="none" spc="0">
                <a:solidFill>
                  <a:srgbClr val="000000">
                    <a:alpha val="100000"/>
                  </a:srgbClr>
                </a:solidFill>
                <a:latin typeface="Verdana"/>
              </a:rPr>
              <a:t>Skills Gap Analysis should be an ongoing process. Regularly reassessing skills and updating development plans ensures that individuals remain adaptable and prepared for future challenges. Continuous improvement fosters long-term success and career fulfilment.</a:t>
            </a:r>
          </a:p>
        </p:txBody>
      </p:sp>
    </p:spTree>
  </p:cSld>
  <p:clrMapOvr>
    <a:masterClrMapping/>
  </p:clrMapOvr>
  <p:transition spd="med" advClick="0">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8572500" cy="5143500"/>
          <a:chOff x="0" y="0"/>
          <a:chExt cx="8572500" cy="5143500"/>
        </a:xfrm>
      </p:grpSpPr>
      <p:pic>
        <p:nvPicPr>
          <p:cNvPr id="2" name="Image - Thank You" descr="Image by: Antoni Shkraba - https://www.pexels.com/@shkrabaanthony"/>
          <p:cNvPicPr>
            <a:picLocks noChangeAspect="1"/>
          </p:cNvPicPr>
          <p:nvPr/>
        </p:nvPicPr>
        <p:blipFill>
          <a:blip r:embed="rId2"/>
          <a:stretch>
            <a:fillRect/>
          </a:stretch>
        </p:blipFill>
        <p:spPr>
          <a:xfrm>
            <a:off x="0" y="0"/>
            <a:ext cx="3429000" cy="5143500"/>
          </a:xfrm>
          <a:prstGeom prst="rect">
            <a:avLst/>
          </a:prstGeom>
          <a:noFill/>
        </p:spPr>
      </p:pic>
      <p:sp>
        <p:nvSpPr>
          <p:cNvPr id="3" name="TextBox 2"/>
          <p:cNvSpPr txBox="1"/>
          <p:nvPr/>
        </p:nvSpPr>
        <p:spPr>
          <a:xfrm>
            <a:off x="4572000" y="0"/>
            <a:ext cx="4000500" cy="5143500"/>
          </a:xfrm>
          <a:prstGeom prst="rect">
            <a:avLst/>
          </a:prstGeom>
          <a:noFill/>
        </p:spPr>
        <p:txBody>
          <a:bodyPr vert="horz" lIns="91440" tIns="45720" rIns="91440" bIns="45720" rtlCol="0" anchor="ctr" anchorCtr="0">
            <a:spAutoFit/>
          </a:bodyPr>
          <a:lstStyle/>
          <a:p>
            <a:pPr marL="0" marR="0" lvl="0" indent="0" algn="r" rtl="0" fontAlgn="ctr">
              <a:lnSpc>
                <a:spcPct val="100000"/>
              </a:lnSpc>
              <a:spcBef>
                <a:spcPts val="0"/>
              </a:spcBef>
              <a:spcAft>
                <a:spcPts val="0"/>
              </a:spcAft>
            </a:pPr>
            <a:r>
              <a:rPr lang="en-US" sz="4800" b="1" u="none" strike="noStrike" cap="none" spc="0">
                <a:solidFill>
                  <a:srgbClr val="000000">
                    <a:alpha val="100000"/>
                  </a:srgbClr>
                </a:solidFill>
                <a:latin typeface="Verdana"/>
              </a:rPr>
              <a:t>Thank You</a:t>
            </a:r>
          </a:p>
        </p:txBody>
      </p:sp>
    </p:spTree>
  </p:cSld>
  <p:clrMapOvr>
    <a:masterClrMapping/>
  </p:clrMapOvr>
  <p:transition advClick="0">
    <p:cut/>
  </p:transition>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485</Words>
  <Application>Microsoft Office PowerPoint</Application>
  <PresentationFormat>On-screen Show (16:9)</PresentationFormat>
  <Paragraphs>22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Verdana</vt:lpstr>
      <vt:lpstr>Theme70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Skills Gap Analysis</dc:title>
  <dc:subject>Introduction to Skills Gap Analysis</dc:subject>
  <dc:creator>Teachermatic</dc:creator>
  <cp:keywords>office 2007 openxml libreoffice odt php</cp:keywords>
  <dc:description>PowerPoint Generated by Teachermatic</dc:description>
  <cp:lastModifiedBy>Matthew Bentley</cp:lastModifiedBy>
  <cp:revision>2</cp:revision>
  <dcterms:created xsi:type="dcterms:W3CDTF">2024-10-15T10:38:16Z</dcterms:created>
  <dcterms:modified xsi:type="dcterms:W3CDTF">2024-10-15T21:31:57Z</dcterms:modified>
  <cp:category>Teachermatic</cp:category>
  <cp:contentStatus/>
</cp:coreProperties>
</file>