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4101" r:id="rId4"/>
  </p:sldMasterIdLst>
  <p:sldIdLst>
    <p:sldId id="256" r:id="rId5"/>
    <p:sldId id="270" r:id="rId6"/>
    <p:sldId id="280" r:id="rId7"/>
    <p:sldId id="271" r:id="rId8"/>
    <p:sldId id="281" r:id="rId9"/>
    <p:sldId id="346" r:id="rId10"/>
    <p:sldId id="276" r:id="rId11"/>
    <p:sldId id="282" r:id="rId12"/>
    <p:sldId id="279" r:id="rId13"/>
    <p:sldId id="278" r:id="rId14"/>
    <p:sldId id="348" r:id="rId15"/>
    <p:sldId id="334" r:id="rId16"/>
    <p:sldId id="335" r:id="rId17"/>
    <p:sldId id="336" r:id="rId18"/>
    <p:sldId id="345" r:id="rId19"/>
    <p:sldId id="344" r:id="rId20"/>
    <p:sldId id="337" r:id="rId21"/>
    <p:sldId id="341"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34" autoAdjust="0"/>
    <p:restoredTop sz="94641" autoAdjust="0"/>
  </p:normalViewPr>
  <p:slideViewPr>
    <p:cSldViewPr snapToGrid="0">
      <p:cViewPr varScale="1">
        <p:scale>
          <a:sx n="75" d="100"/>
          <a:sy n="75" d="100"/>
        </p:scale>
        <p:origin x="78" y="26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5/2/2019</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24248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246085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345753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36518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33680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24703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18798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776638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810886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02008716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47932238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9192577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47114470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70495124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85950020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9615580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62898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509A250-FF31-4206-8172-F9D3106AACB1}" type="datetimeFigureOut">
              <a:rPr lang="en-US" smtClean="0"/>
              <a:t>5/2/2019</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2011913716"/>
      </p:ext>
    </p:extLst>
  </p:cSld>
  <p:clrMap bg1="lt1" tx1="dk1" bg2="lt2" tx2="dk2" accent1="accent1" accent2="accent2" accent3="accent3" accent4="accent4" accent5="accent5" accent6="accent6" hlink="hlink" folHlink="folHlink"/>
  <p:sldLayoutIdLst>
    <p:sldLayoutId id="2147484102" r:id="rId1"/>
    <p:sldLayoutId id="2147484103" r:id="rId2"/>
    <p:sldLayoutId id="2147484104" r:id="rId3"/>
    <p:sldLayoutId id="2147484105" r:id="rId4"/>
    <p:sldLayoutId id="2147484106" r:id="rId5"/>
    <p:sldLayoutId id="2147484107" r:id="rId6"/>
    <p:sldLayoutId id="2147484108" r:id="rId7"/>
    <p:sldLayoutId id="2147484109" r:id="rId8"/>
    <p:sldLayoutId id="2147484110" r:id="rId9"/>
    <p:sldLayoutId id="2147484111" r:id="rId10"/>
    <p:sldLayoutId id="2147484112" r:id="rId11"/>
    <p:sldLayoutId id="2147484113" r:id="rId12"/>
    <p:sldLayoutId id="2147484114" r:id="rId13"/>
    <p:sldLayoutId id="2147484115" r:id="rId14"/>
    <p:sldLayoutId id="2147484116" r:id="rId15"/>
    <p:sldLayoutId id="2147484117" r:id="rId16"/>
    <p:sldLayoutId id="2147484118" r:id="rId17"/>
  </p:sldLayoutIdLst>
  <p:hf sldNum="0"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0D32A-359B-41BB-9746-2CF3A21EEFFC}"/>
              </a:ext>
            </a:extLst>
          </p:cNvPr>
          <p:cNvSpPr>
            <a:spLocks noGrp="1"/>
          </p:cNvSpPr>
          <p:nvPr>
            <p:ph type="ctrTitle"/>
          </p:nvPr>
        </p:nvSpPr>
        <p:spPr/>
        <p:txBody>
          <a:bodyPr>
            <a:normAutofit/>
          </a:bodyPr>
          <a:lstStyle/>
          <a:p>
            <a:pPr algn="ctr"/>
            <a:r>
              <a:rPr lang="en-GB" sz="6000" dirty="0">
                <a:latin typeface="Calibri" panose="020F0502020204030204" pitchFamily="34" charset="0"/>
                <a:cs typeface="Calibri" panose="020F0502020204030204" pitchFamily="34" charset="0"/>
              </a:rPr>
              <a:t>Task 1: Unit 10 – Database Development</a:t>
            </a:r>
            <a:endParaRPr lang="ru-RU" sz="6000" dirty="0">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B4CA222A-88BC-48F4-9AE8-2115B7D1E6DC}"/>
              </a:ext>
            </a:extLst>
          </p:cNvPr>
          <p:cNvSpPr>
            <a:spLocks noGrp="1"/>
          </p:cNvSpPr>
          <p:nvPr>
            <p:ph type="subTitle" idx="1"/>
          </p:nvPr>
        </p:nvSpPr>
        <p:spPr/>
        <p:txBody>
          <a:bodyPr>
            <a:normAutofit/>
          </a:bodyPr>
          <a:lstStyle/>
          <a:p>
            <a:r>
              <a:rPr lang="en-GB" dirty="0">
                <a:latin typeface="Calibri" panose="020F0502020204030204" pitchFamily="34" charset="0"/>
                <a:cs typeface="Calibri" panose="020F0502020204030204" pitchFamily="34" charset="0"/>
              </a:rPr>
              <a:t>Gareth Rimmer</a:t>
            </a:r>
          </a:p>
        </p:txBody>
      </p:sp>
    </p:spTree>
    <p:extLst>
      <p:ext uri="{BB962C8B-B14F-4D97-AF65-F5344CB8AC3E}">
        <p14:creationId xmlns:p14="http://schemas.microsoft.com/office/powerpoint/2010/main" val="193000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0D32A-359B-41BB-9746-2CF3A21EEFFC}"/>
              </a:ext>
            </a:extLst>
          </p:cNvPr>
          <p:cNvSpPr>
            <a:spLocks noGrp="1"/>
          </p:cNvSpPr>
          <p:nvPr>
            <p:ph type="title"/>
          </p:nvPr>
        </p:nvSpPr>
        <p:spPr>
          <a:xfrm>
            <a:off x="1484312" y="685800"/>
            <a:ext cx="8505006" cy="1308253"/>
          </a:xfrm>
        </p:spPr>
        <p:txBody>
          <a:bodyPr>
            <a:noAutofit/>
          </a:bodyPr>
          <a:lstStyle/>
          <a:p>
            <a:r>
              <a:rPr lang="en-GB" b="1" dirty="0">
                <a:latin typeface="Calibri" panose="020F0502020204030204" pitchFamily="34" charset="0"/>
                <a:cs typeface="Calibri" panose="020F0502020204030204" pitchFamily="34" charset="0"/>
              </a:rPr>
              <a:t>Overview of the Health Sector Database.</a:t>
            </a:r>
            <a:endParaRPr lang="ru-RU"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417647F9-9CE3-4281-A11B-9EFC8614EA0F}"/>
              </a:ext>
            </a:extLst>
          </p:cNvPr>
          <p:cNvSpPr>
            <a:spLocks noGrp="1"/>
          </p:cNvSpPr>
          <p:nvPr>
            <p:ph sz="half" idx="1"/>
          </p:nvPr>
        </p:nvSpPr>
        <p:spPr>
          <a:xfrm>
            <a:off x="1200945" y="2480884"/>
            <a:ext cx="4895055" cy="3124201"/>
          </a:xfrm>
        </p:spPr>
        <p:txBody>
          <a:bodyPr>
            <a:normAutofit fontScale="92500" lnSpcReduction="10000"/>
          </a:bodyPr>
          <a:lstStyle/>
          <a:p>
            <a:pPr marL="0" indent="0">
              <a:buNone/>
            </a:pPr>
            <a:r>
              <a:rPr lang="en-GB" sz="2400" dirty="0">
                <a:latin typeface="Calibri" panose="020F0502020204030204" pitchFamily="34" charset="0"/>
                <a:cs typeface="Calibri" panose="020F0502020204030204" pitchFamily="34" charset="0"/>
              </a:rPr>
              <a:t>The databases within the health sectors i.e. doctors is compiled of patients, doctors' personal records etc. (see image aside).</a:t>
            </a:r>
          </a:p>
          <a:p>
            <a:pPr marL="0" indent="0">
              <a:buNone/>
            </a:pPr>
            <a:r>
              <a:rPr lang="en-GB" sz="2400" dirty="0">
                <a:latin typeface="Calibri" panose="020F0502020204030204" pitchFamily="34" charset="0"/>
                <a:cs typeface="Calibri" panose="020F0502020204030204" pitchFamily="34" charset="0"/>
              </a:rPr>
              <a:t>It holds a vast information about the patients, doctors.</a:t>
            </a:r>
          </a:p>
          <a:p>
            <a:pPr marL="0" indent="0">
              <a:buNone/>
            </a:pPr>
            <a:r>
              <a:rPr lang="en-GB" sz="2400" dirty="0">
                <a:latin typeface="Calibri" panose="020F0502020204030204" pitchFamily="34" charset="0"/>
                <a:cs typeface="Calibri" panose="020F0502020204030204" pitchFamily="34" charset="0"/>
              </a:rPr>
              <a:t>This information will include patients &amp; addresses, medication information, payment information for the patients.</a:t>
            </a:r>
          </a:p>
        </p:txBody>
      </p:sp>
      <p:pic>
        <p:nvPicPr>
          <p:cNvPr id="6" name="Picture 5">
            <a:extLst>
              <a:ext uri="{FF2B5EF4-FFF2-40B4-BE49-F238E27FC236}">
                <a16:creationId xmlns:a16="http://schemas.microsoft.com/office/drawing/2014/main" id="{2E80B5C6-3EAD-4C06-8023-4746AD858B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9367" y="2480884"/>
            <a:ext cx="5328492" cy="349642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89317" y="0"/>
            <a:ext cx="2202683" cy="2202683"/>
          </a:xfrm>
          <a:prstGeom prst="rect">
            <a:avLst/>
          </a:prstGeom>
        </p:spPr>
      </p:pic>
    </p:spTree>
    <p:extLst>
      <p:ext uri="{BB962C8B-B14F-4D97-AF65-F5344CB8AC3E}">
        <p14:creationId xmlns:p14="http://schemas.microsoft.com/office/powerpoint/2010/main" val="3823840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84310" y="542581"/>
            <a:ext cx="10018713" cy="1154017"/>
          </a:xfrm>
        </p:spPr>
        <p:txBody>
          <a:bodyPr>
            <a:normAutofit fontScale="90000"/>
          </a:bodyPr>
          <a:lstStyle/>
          <a:p>
            <a:pPr algn="ctr"/>
            <a:r>
              <a:rPr lang="en-GB" b="1" dirty="0">
                <a:latin typeface="Calibri" panose="020F0502020204030204" pitchFamily="34" charset="0"/>
                <a:cs typeface="Calibri" panose="020F0502020204030204" pitchFamily="34" charset="0"/>
              </a:rPr>
              <a:t>What are the benefits to the Health Sector for the Database?</a:t>
            </a:r>
            <a:endParaRPr lang="en-GB" dirty="0">
              <a:latin typeface="Calibri" panose="020F0502020204030204" pitchFamily="34" charset="0"/>
              <a:cs typeface="Calibri" panose="020F0502020204030204" pitchFamily="34" charset="0"/>
            </a:endParaRPr>
          </a:p>
        </p:txBody>
      </p:sp>
      <p:sp>
        <p:nvSpPr>
          <p:cNvPr id="2" name="Content Placeholder 1"/>
          <p:cNvSpPr>
            <a:spLocks noGrp="1"/>
          </p:cNvSpPr>
          <p:nvPr>
            <p:ph idx="1"/>
          </p:nvPr>
        </p:nvSpPr>
        <p:spPr>
          <a:xfrm>
            <a:off x="1484310" y="1994971"/>
            <a:ext cx="10018713" cy="4141424"/>
          </a:xfrm>
        </p:spPr>
        <p:txBody>
          <a:bodyPr/>
          <a:lstStyle/>
          <a:p>
            <a:pPr marL="0" indent="0" algn="ctr">
              <a:buNone/>
            </a:pPr>
            <a:r>
              <a:rPr lang="en-GB" dirty="0"/>
              <a:t>There are many benefits of a Health Sector Database some of these are as follows:</a:t>
            </a:r>
          </a:p>
          <a:p>
            <a:pPr algn="ctr"/>
            <a:endParaRPr lang="en-GB" dirty="0"/>
          </a:p>
          <a:p>
            <a:pPr algn="ctr"/>
            <a:r>
              <a:rPr lang="en-GB" dirty="0"/>
              <a:t>All data for the patients are in the one place – this allows doctors, nurses or other medically trained personal to access a patients file with ease and not having to root through a folder for the relevant information.</a:t>
            </a:r>
          </a:p>
          <a:p>
            <a:pPr algn="ctr"/>
            <a:endParaRPr lang="en-GB" dirty="0"/>
          </a:p>
        </p:txBody>
      </p:sp>
    </p:spTree>
    <p:extLst>
      <p:ext uri="{BB962C8B-B14F-4D97-AF65-F5344CB8AC3E}">
        <p14:creationId xmlns:p14="http://schemas.microsoft.com/office/powerpoint/2010/main" val="595598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0D32A-359B-41BB-9746-2CF3A21EEFFC}"/>
              </a:ext>
            </a:extLst>
          </p:cNvPr>
          <p:cNvSpPr>
            <a:spLocks noGrp="1"/>
          </p:cNvSpPr>
          <p:nvPr>
            <p:ph type="title"/>
          </p:nvPr>
        </p:nvSpPr>
        <p:spPr/>
        <p:txBody>
          <a:bodyPr>
            <a:noAutofit/>
          </a:bodyPr>
          <a:lstStyle/>
          <a:p>
            <a:pPr algn="ctr"/>
            <a:r>
              <a:rPr lang="en-GB" b="1" dirty="0">
                <a:latin typeface="Calibri" panose="020F0502020204030204" pitchFamily="34" charset="0"/>
                <a:cs typeface="Calibri" panose="020F0502020204030204" pitchFamily="34" charset="0"/>
              </a:rPr>
              <a:t>What </a:t>
            </a:r>
            <a:r>
              <a:rPr lang="en-GB" dirty="0">
                <a:latin typeface="Calibri" panose="020F0502020204030204" pitchFamily="34" charset="0"/>
                <a:cs typeface="Calibri" panose="020F0502020204030204" pitchFamily="34" charset="0"/>
              </a:rPr>
              <a:t>a</a:t>
            </a:r>
            <a:r>
              <a:rPr lang="en-GB" b="1" dirty="0">
                <a:latin typeface="Calibri" panose="020F0502020204030204" pitchFamily="34" charset="0"/>
                <a:cs typeface="Calibri" panose="020F0502020204030204" pitchFamily="34" charset="0"/>
              </a:rPr>
              <a:t>re the Constraints of </a:t>
            </a:r>
            <a:r>
              <a:rPr lang="en-GB" dirty="0">
                <a:latin typeface="Calibri" panose="020F0502020204030204" pitchFamily="34" charset="0"/>
                <a:cs typeface="Calibri" panose="020F0502020204030204" pitchFamily="34" charset="0"/>
              </a:rPr>
              <a:t>t</a:t>
            </a:r>
            <a:r>
              <a:rPr lang="en-GB" b="1" dirty="0">
                <a:latin typeface="Calibri" panose="020F0502020204030204" pitchFamily="34" charset="0"/>
                <a:cs typeface="Calibri" panose="020F0502020204030204" pitchFamily="34" charset="0"/>
              </a:rPr>
              <a:t>he Databases?</a:t>
            </a:r>
            <a:endParaRPr lang="ru-RU"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87F24995-25C8-4A1B-8E54-0917E2C4707E}"/>
              </a:ext>
            </a:extLst>
          </p:cNvPr>
          <p:cNvSpPr>
            <a:spLocks noGrp="1"/>
          </p:cNvSpPr>
          <p:nvPr>
            <p:ph idx="1"/>
          </p:nvPr>
        </p:nvSpPr>
        <p:spPr>
          <a:xfrm>
            <a:off x="1484310" y="2280493"/>
            <a:ext cx="10018713" cy="3510708"/>
          </a:xfrm>
        </p:spPr>
        <p:txBody>
          <a:bodyPr>
            <a:normAutofit fontScale="92500" lnSpcReduction="20000"/>
          </a:bodyPr>
          <a:lstStyle/>
          <a:p>
            <a:pPr marL="0" indent="0" algn="ctr">
              <a:buNone/>
            </a:pPr>
            <a:r>
              <a:rPr lang="en-GB" sz="2400" dirty="0">
                <a:latin typeface="Calibri" panose="020F0502020204030204" pitchFamily="34" charset="0"/>
                <a:cs typeface="Calibri" panose="020F0502020204030204" pitchFamily="34" charset="0"/>
              </a:rPr>
              <a:t>The constraints of using the database within the Health Sector are as follows:</a:t>
            </a:r>
          </a:p>
          <a:p>
            <a:pPr marL="0" indent="0" algn="ctr">
              <a:buNone/>
            </a:pPr>
            <a:endParaRPr lang="en-GB" sz="2400" dirty="0">
              <a:latin typeface="Calibri" panose="020F0502020204030204" pitchFamily="34" charset="0"/>
              <a:cs typeface="Calibri" panose="020F0502020204030204" pitchFamily="34" charset="0"/>
            </a:endParaRPr>
          </a:p>
          <a:p>
            <a:pPr algn="ctr"/>
            <a:r>
              <a:rPr lang="en-GB" sz="2400" dirty="0">
                <a:latin typeface="Calibri" panose="020F0502020204030204" pitchFamily="34" charset="0"/>
                <a:cs typeface="Calibri" panose="020F0502020204030204" pitchFamily="34" charset="0"/>
              </a:rPr>
              <a:t>All the members of staff need to be trained to use it.</a:t>
            </a:r>
          </a:p>
          <a:p>
            <a:pPr algn="ctr"/>
            <a:r>
              <a:rPr lang="en-GB" sz="2400" dirty="0">
                <a:latin typeface="Calibri" panose="020F0502020204030204" pitchFamily="34" charset="0"/>
                <a:cs typeface="Calibri" panose="020F0502020204030204" pitchFamily="34" charset="0"/>
              </a:rPr>
              <a:t>If any new GDPR or new regulations are introduced the database will need to be amended/updated.</a:t>
            </a:r>
          </a:p>
          <a:p>
            <a:pPr algn="ctr"/>
            <a:r>
              <a:rPr lang="en-GB" sz="2400" dirty="0">
                <a:latin typeface="Calibri" panose="020F0502020204030204" pitchFamily="34" charset="0"/>
                <a:cs typeface="Calibri" panose="020F0502020204030204" pitchFamily="34" charset="0"/>
              </a:rPr>
              <a:t>Can be hacked from the outside world to gain staff or patients information/personal details.</a:t>
            </a:r>
          </a:p>
          <a:p>
            <a:pPr algn="ctr"/>
            <a:r>
              <a:rPr lang="en-GB" dirty="0">
                <a:latin typeface="Calibri" panose="020F0502020204030204" pitchFamily="34" charset="0"/>
                <a:cs typeface="Calibri" panose="020F0502020204030204" pitchFamily="34" charset="0"/>
              </a:rPr>
              <a:t>If a patient or employee has changed any of there personal details and they have not informed the relevant person or department any correspondence will not be received by the patient or employee.</a:t>
            </a:r>
            <a:endParaRPr lang="en-GB"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25285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3463" y="564614"/>
            <a:ext cx="10018713" cy="779443"/>
          </a:xfrm>
        </p:spPr>
        <p:txBody>
          <a:bodyPr>
            <a:normAutofit fontScale="90000"/>
          </a:bodyPr>
          <a:lstStyle/>
          <a:p>
            <a:pPr algn="ctr"/>
            <a:r>
              <a:rPr lang="en-GB" dirty="0">
                <a:latin typeface="Calibri" panose="020F0502020204030204" pitchFamily="34" charset="0"/>
                <a:cs typeface="Calibri" panose="020F0502020204030204" pitchFamily="34" charset="0"/>
              </a:rPr>
              <a:t>What Would the Organisation Use the Database for?</a:t>
            </a:r>
          </a:p>
        </p:txBody>
      </p:sp>
      <p:sp>
        <p:nvSpPr>
          <p:cNvPr id="3" name="Content Placeholder 2"/>
          <p:cNvSpPr>
            <a:spLocks noGrp="1"/>
          </p:cNvSpPr>
          <p:nvPr>
            <p:ph idx="1"/>
          </p:nvPr>
        </p:nvSpPr>
        <p:spPr>
          <a:xfrm>
            <a:off x="1583463" y="1344057"/>
            <a:ext cx="10018713" cy="4880473"/>
          </a:xfrm>
        </p:spPr>
        <p:txBody>
          <a:bodyPr>
            <a:normAutofit fontScale="62500" lnSpcReduction="20000"/>
          </a:bodyPr>
          <a:lstStyle/>
          <a:p>
            <a:r>
              <a:rPr lang="en-GB" dirty="0"/>
              <a:t>Patient Details</a:t>
            </a:r>
          </a:p>
          <a:p>
            <a:r>
              <a:rPr lang="en-GB" dirty="0"/>
              <a:t>Medical History-Surgeries-Long Term Illness-Blood Tests</a:t>
            </a:r>
          </a:p>
          <a:p>
            <a:r>
              <a:rPr lang="en-GB" dirty="0"/>
              <a:t>Medication-Vaccines-Flu Jabs</a:t>
            </a:r>
          </a:p>
          <a:p>
            <a:r>
              <a:rPr lang="en-GB" dirty="0"/>
              <a:t>Appointments</a:t>
            </a:r>
          </a:p>
          <a:p>
            <a:r>
              <a:rPr lang="en-GB" dirty="0"/>
              <a:t>Family History </a:t>
            </a:r>
          </a:p>
          <a:p>
            <a:r>
              <a:rPr lang="en-GB" dirty="0"/>
              <a:t>Referrals  </a:t>
            </a:r>
          </a:p>
          <a:p>
            <a:r>
              <a:rPr lang="en-GB" dirty="0"/>
              <a:t>Practice management system</a:t>
            </a:r>
          </a:p>
          <a:p>
            <a:r>
              <a:rPr lang="en-GB" dirty="0"/>
              <a:t>EHR</a:t>
            </a:r>
          </a:p>
          <a:p>
            <a:r>
              <a:rPr lang="en-GB" dirty="0"/>
              <a:t>Costing system</a:t>
            </a:r>
          </a:p>
          <a:p>
            <a:r>
              <a:rPr lang="en-GB" dirty="0"/>
              <a:t>Patient satisfaction</a:t>
            </a:r>
          </a:p>
          <a:p>
            <a:r>
              <a:rPr lang="en-GB" dirty="0"/>
              <a:t>Ambulatory surgery</a:t>
            </a:r>
          </a:p>
          <a:p>
            <a:r>
              <a:rPr lang="en-GB" dirty="0"/>
              <a:t>Radiology</a:t>
            </a:r>
          </a:p>
          <a:p>
            <a:r>
              <a:rPr lang="en-GB" dirty="0"/>
              <a:t>Pathology</a:t>
            </a:r>
          </a:p>
          <a:p>
            <a:r>
              <a:rPr lang="en-GB" dirty="0"/>
              <a:t>Financial system</a:t>
            </a:r>
          </a:p>
          <a:p>
            <a:r>
              <a:rPr lang="en-GB" dirty="0"/>
              <a:t>HR system</a:t>
            </a:r>
          </a:p>
          <a:p>
            <a:r>
              <a:rPr lang="en-GB" dirty="0"/>
              <a:t>A claims database (which isn’t theirs to manage but which needs to be integrated)</a:t>
            </a:r>
          </a:p>
        </p:txBody>
      </p:sp>
    </p:spTree>
    <p:extLst>
      <p:ext uri="{BB962C8B-B14F-4D97-AF65-F5344CB8AC3E}">
        <p14:creationId xmlns:p14="http://schemas.microsoft.com/office/powerpoint/2010/main" val="404969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1"/>
            <a:ext cx="10018713" cy="825500"/>
          </a:xfrm>
        </p:spPr>
        <p:txBody>
          <a:bodyPr/>
          <a:lstStyle/>
          <a:p>
            <a:r>
              <a:rPr lang="en-GB" dirty="0"/>
              <a:t>Strengths</a:t>
            </a:r>
          </a:p>
        </p:txBody>
      </p:sp>
      <p:sp>
        <p:nvSpPr>
          <p:cNvPr id="3" name="Content Placeholder 2"/>
          <p:cNvSpPr>
            <a:spLocks noGrp="1"/>
          </p:cNvSpPr>
          <p:nvPr>
            <p:ph idx="1"/>
          </p:nvPr>
        </p:nvSpPr>
        <p:spPr/>
        <p:txBody>
          <a:bodyPr/>
          <a:lstStyle/>
          <a:p>
            <a:r>
              <a:rPr lang="en-GB" dirty="0"/>
              <a:t>The data can be accessed from various sites (offsite) from where you where born (only applies with people born in the UK) – this would be because if a patient or employee was to move home or anything from their  original hospital then the new destination of the local NHS etc force can access their details without the hassle of having to create a new report/file for them.</a:t>
            </a:r>
          </a:p>
          <a:p>
            <a:endParaRPr lang="en-GB" dirty="0"/>
          </a:p>
        </p:txBody>
      </p:sp>
    </p:spTree>
    <p:extLst>
      <p:ext uri="{BB962C8B-B14F-4D97-AF65-F5344CB8AC3E}">
        <p14:creationId xmlns:p14="http://schemas.microsoft.com/office/powerpoint/2010/main" val="3809743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0D32A-359B-41BB-9746-2CF3A21EEFFC}"/>
              </a:ext>
            </a:extLst>
          </p:cNvPr>
          <p:cNvSpPr>
            <a:spLocks noGrp="1"/>
          </p:cNvSpPr>
          <p:nvPr>
            <p:ph type="title"/>
          </p:nvPr>
        </p:nvSpPr>
        <p:spPr>
          <a:xfrm>
            <a:off x="2608032" y="444714"/>
            <a:ext cx="7296132" cy="620373"/>
          </a:xfrm>
        </p:spPr>
        <p:txBody>
          <a:bodyPr>
            <a:noAutofit/>
          </a:bodyPr>
          <a:lstStyle/>
          <a:p>
            <a:pPr algn="ctr"/>
            <a:r>
              <a:rPr lang="en-GB" b="1" dirty="0">
                <a:latin typeface="Calibri" panose="020F0502020204030204" pitchFamily="34" charset="0"/>
                <a:cs typeface="Calibri" panose="020F0502020204030204" pitchFamily="34" charset="0"/>
              </a:rPr>
              <a:t>Overview of the Police Database.</a:t>
            </a:r>
            <a:endParaRPr lang="en-GB"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417647F9-9CE3-4281-A11B-9EFC8614EA0F}"/>
              </a:ext>
            </a:extLst>
          </p:cNvPr>
          <p:cNvSpPr>
            <a:spLocks noGrp="1"/>
          </p:cNvSpPr>
          <p:nvPr>
            <p:ph sz="half" idx="1"/>
          </p:nvPr>
        </p:nvSpPr>
        <p:spPr>
          <a:xfrm>
            <a:off x="1484312" y="1306173"/>
            <a:ext cx="4895055" cy="4704202"/>
          </a:xfrm>
        </p:spPr>
        <p:txBody>
          <a:bodyPr>
            <a:noAutofit/>
          </a:bodyPr>
          <a:lstStyle/>
          <a:p>
            <a:pPr marL="0" indent="0">
              <a:buNone/>
            </a:pPr>
            <a:r>
              <a:rPr lang="en-GB" sz="1400" dirty="0">
                <a:latin typeface="Calibri" panose="020F0502020204030204" pitchFamily="34" charset="0"/>
                <a:cs typeface="Calibri" panose="020F0502020204030204" pitchFamily="34" charset="0"/>
              </a:rPr>
              <a:t>The databases within the police/Emergency service industries is compiled of the officers/staffs personal details, incident number and type. (see image aside).</a:t>
            </a:r>
          </a:p>
          <a:p>
            <a:pPr marL="0" indent="0">
              <a:buNone/>
            </a:pPr>
            <a:r>
              <a:rPr lang="en-GB" sz="1400" dirty="0">
                <a:latin typeface="Calibri" panose="020F0502020204030204" pitchFamily="34" charset="0"/>
                <a:cs typeface="Calibri" panose="020F0502020204030204" pitchFamily="34" charset="0"/>
              </a:rPr>
              <a:t>It holds a vast information about the offending person(s), staff members. This information will include staff ID &amp; addresses, what incident has occurred (RTA, Burglary).</a:t>
            </a:r>
          </a:p>
          <a:p>
            <a:pPr marL="0" indent="0">
              <a:buNone/>
            </a:pPr>
            <a:r>
              <a:rPr lang="en-GB" sz="1400" dirty="0">
                <a:latin typeface="Calibri" panose="020F0502020204030204" pitchFamily="34" charset="0"/>
                <a:cs typeface="Calibri" panose="020F0502020204030204" pitchFamily="34" charset="0"/>
              </a:rPr>
              <a:t>The PNC is a national database of information available to all police forces and law enforcement agencies throughout: </a:t>
            </a:r>
          </a:p>
          <a:p>
            <a:r>
              <a:rPr lang="en-GB" sz="1400" dirty="0">
                <a:latin typeface="Calibri" panose="020F0502020204030204" pitchFamily="34" charset="0"/>
                <a:cs typeface="Calibri" panose="020F0502020204030204" pitchFamily="34" charset="0"/>
              </a:rPr>
              <a:t>England </a:t>
            </a:r>
          </a:p>
          <a:p>
            <a:r>
              <a:rPr lang="en-GB" sz="1400" dirty="0">
                <a:latin typeface="Calibri" panose="020F0502020204030204" pitchFamily="34" charset="0"/>
                <a:cs typeface="Calibri" panose="020F0502020204030204" pitchFamily="34" charset="0"/>
              </a:rPr>
              <a:t>Scotland </a:t>
            </a:r>
          </a:p>
          <a:p>
            <a:r>
              <a:rPr lang="en-GB" sz="1400" dirty="0">
                <a:latin typeface="Calibri" panose="020F0502020204030204" pitchFamily="34" charset="0"/>
                <a:cs typeface="Calibri" panose="020F0502020204030204" pitchFamily="34" charset="0"/>
              </a:rPr>
              <a:t>Wales </a:t>
            </a:r>
          </a:p>
          <a:p>
            <a:r>
              <a:rPr lang="en-GB" sz="1400" dirty="0">
                <a:latin typeface="Calibri" panose="020F0502020204030204" pitchFamily="34" charset="0"/>
                <a:cs typeface="Calibri" panose="020F0502020204030204" pitchFamily="34" charset="0"/>
              </a:rPr>
              <a:t>Northern Ireland </a:t>
            </a:r>
          </a:p>
          <a:p>
            <a:r>
              <a:rPr lang="en-GB" sz="1400" dirty="0">
                <a:latin typeface="Calibri" panose="020F0502020204030204" pitchFamily="34" charset="0"/>
                <a:cs typeface="Calibri" panose="020F0502020204030204" pitchFamily="34" charset="0"/>
              </a:rPr>
              <a:t>the Isle of Man </a:t>
            </a:r>
          </a:p>
          <a:p>
            <a:r>
              <a:rPr lang="en-GB" sz="1400" dirty="0">
                <a:latin typeface="Calibri" panose="020F0502020204030204" pitchFamily="34" charset="0"/>
                <a:cs typeface="Calibri" panose="020F0502020204030204" pitchFamily="34" charset="0"/>
              </a:rPr>
              <a:t>the Channel Islands, and </a:t>
            </a:r>
          </a:p>
          <a:p>
            <a:r>
              <a:rPr lang="en-GB" sz="1400" dirty="0">
                <a:latin typeface="Calibri" panose="020F0502020204030204" pitchFamily="34" charset="0"/>
                <a:cs typeface="Calibri" panose="020F0502020204030204" pitchFamily="34" charset="0"/>
              </a:rPr>
              <a:t>the British Transport Police.</a:t>
            </a:r>
            <a:endParaRPr lang="en-GB" sz="1000" dirty="0">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t="9960"/>
          <a:stretch/>
        </p:blipFill>
        <p:spPr>
          <a:xfrm>
            <a:off x="6632154" y="3286024"/>
            <a:ext cx="5559846" cy="35719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4815" y="1165764"/>
            <a:ext cx="5563376" cy="2019582"/>
          </a:xfrm>
          <a:prstGeom prst="rect">
            <a:avLst/>
          </a:prstGeom>
        </p:spPr>
      </p:pic>
    </p:spTree>
    <p:extLst>
      <p:ext uri="{BB962C8B-B14F-4D97-AF65-F5344CB8AC3E}">
        <p14:creationId xmlns:p14="http://schemas.microsoft.com/office/powerpoint/2010/main" val="1740612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GB" dirty="0">
                <a:latin typeface="Calibri" panose="020F0502020204030204" pitchFamily="34" charset="0"/>
                <a:cs typeface="Calibri" panose="020F0502020204030204" pitchFamily="34" charset="0"/>
              </a:rPr>
              <a:t>What Would the Organisation Use the Database for?</a:t>
            </a:r>
          </a:p>
        </p:txBody>
      </p:sp>
      <p:sp>
        <p:nvSpPr>
          <p:cNvPr id="4" name="Content Placeholder 3"/>
          <p:cNvSpPr>
            <a:spLocks noGrp="1"/>
          </p:cNvSpPr>
          <p:nvPr>
            <p:ph sz="half" idx="1"/>
          </p:nvPr>
        </p:nvSpPr>
        <p:spPr>
          <a:xfrm>
            <a:off x="1189400" y="2438400"/>
            <a:ext cx="3368618" cy="3770982"/>
          </a:xfrm>
        </p:spPr>
        <p:txBody>
          <a:bodyPr>
            <a:noAutofit/>
          </a:bodyPr>
          <a:lstStyle/>
          <a:p>
            <a:pPr marL="0" indent="0">
              <a:buNone/>
            </a:pPr>
            <a:r>
              <a:rPr lang="en-GB" sz="1100" dirty="0">
                <a:latin typeface="Calibri" panose="020F0502020204030204" pitchFamily="34" charset="0"/>
                <a:cs typeface="Calibri" panose="020F0502020204030204" pitchFamily="34" charset="0"/>
              </a:rPr>
              <a:t>The following are some of the details held by PNC: </a:t>
            </a:r>
          </a:p>
          <a:p>
            <a:r>
              <a:rPr lang="en-GB" sz="1100" dirty="0">
                <a:latin typeface="Calibri" panose="020F0502020204030204" pitchFamily="34" charset="0"/>
                <a:cs typeface="Calibri" panose="020F0502020204030204" pitchFamily="34" charset="0"/>
              </a:rPr>
              <a:t>personal descriptions (not given by PNC bureau) </a:t>
            </a:r>
          </a:p>
          <a:p>
            <a:r>
              <a:rPr lang="en-GB" sz="1100" dirty="0">
                <a:latin typeface="Calibri" panose="020F0502020204030204" pitchFamily="34" charset="0"/>
                <a:cs typeface="Calibri" panose="020F0502020204030204" pitchFamily="34" charset="0"/>
              </a:rPr>
              <a:t>bail conditions (not given by PNC bureau) </a:t>
            </a:r>
          </a:p>
          <a:p>
            <a:r>
              <a:rPr lang="en-GB" sz="1100" dirty="0">
                <a:latin typeface="Calibri" panose="020F0502020204030204" pitchFamily="34" charset="0"/>
                <a:cs typeface="Calibri" panose="020F0502020204030204" pitchFamily="34" charset="0"/>
              </a:rPr>
              <a:t>convictions </a:t>
            </a:r>
          </a:p>
          <a:p>
            <a:r>
              <a:rPr lang="en-GB" sz="1100" dirty="0">
                <a:latin typeface="Calibri" panose="020F0502020204030204" pitchFamily="34" charset="0"/>
                <a:cs typeface="Calibri" panose="020F0502020204030204" pitchFamily="34" charset="0"/>
              </a:rPr>
              <a:t>custodial history </a:t>
            </a:r>
          </a:p>
          <a:p>
            <a:r>
              <a:rPr lang="en-GB" sz="1100" dirty="0">
                <a:latin typeface="Calibri" panose="020F0502020204030204" pitchFamily="34" charset="0"/>
                <a:cs typeface="Calibri" panose="020F0502020204030204" pitchFamily="34" charset="0"/>
              </a:rPr>
              <a:t>wanted or missing reports </a:t>
            </a:r>
          </a:p>
          <a:p>
            <a:r>
              <a:rPr lang="en-GB" sz="1100" dirty="0">
                <a:latin typeface="Calibri" panose="020F0502020204030204" pitchFamily="34" charset="0"/>
                <a:cs typeface="Calibri" panose="020F0502020204030204" pitchFamily="34" charset="0"/>
              </a:rPr>
              <a:t>warning markers </a:t>
            </a:r>
          </a:p>
          <a:p>
            <a:r>
              <a:rPr lang="en-GB" sz="1100" dirty="0">
                <a:latin typeface="Calibri" panose="020F0502020204030204" pitchFamily="34" charset="0"/>
                <a:cs typeface="Calibri" panose="020F0502020204030204" pitchFamily="34" charset="0"/>
              </a:rPr>
              <a:t>pending prosecutions </a:t>
            </a:r>
          </a:p>
          <a:p>
            <a:r>
              <a:rPr lang="en-GB" sz="1100" dirty="0">
                <a:latin typeface="Calibri" panose="020F0502020204030204" pitchFamily="34" charset="0"/>
                <a:cs typeface="Calibri" panose="020F0502020204030204" pitchFamily="34" charset="0"/>
              </a:rPr>
              <a:t>disqualified driver records </a:t>
            </a:r>
          </a:p>
          <a:p>
            <a:r>
              <a:rPr lang="en-GB" sz="1100" dirty="0">
                <a:latin typeface="Calibri" panose="020F0502020204030204" pitchFamily="34" charset="0"/>
                <a:cs typeface="Calibri" panose="020F0502020204030204" pitchFamily="34" charset="0"/>
              </a:rPr>
              <a:t>cautions </a:t>
            </a:r>
          </a:p>
          <a:p>
            <a:r>
              <a:rPr lang="en-GB" sz="1100" dirty="0">
                <a:latin typeface="Calibri" panose="020F0502020204030204" pitchFamily="34" charset="0"/>
                <a:cs typeface="Calibri" panose="020F0502020204030204" pitchFamily="34" charset="0"/>
              </a:rPr>
              <a:t>drink drive related offences </a:t>
            </a:r>
          </a:p>
          <a:p>
            <a:r>
              <a:rPr lang="en-GB" sz="1100" dirty="0">
                <a:latin typeface="Calibri" panose="020F0502020204030204" pitchFamily="34" charset="0"/>
                <a:cs typeface="Calibri" panose="020F0502020204030204" pitchFamily="34" charset="0"/>
              </a:rPr>
              <a:t>reprimands </a:t>
            </a:r>
          </a:p>
          <a:p>
            <a:r>
              <a:rPr lang="en-GB" sz="1100" dirty="0">
                <a:latin typeface="Calibri" panose="020F0502020204030204" pitchFamily="34" charset="0"/>
                <a:cs typeface="Calibri" panose="020F0502020204030204" pitchFamily="34" charset="0"/>
              </a:rPr>
              <a:t>formal warnings.</a:t>
            </a:r>
            <a:endParaRPr lang="en-GB" sz="1000" dirty="0">
              <a:latin typeface="Calibri" panose="020F0502020204030204" pitchFamily="34" charset="0"/>
              <a:cs typeface="Calibri" panose="020F0502020204030204" pitchFamily="34" charset="0"/>
            </a:endParaRPr>
          </a:p>
        </p:txBody>
      </p:sp>
      <p:sp>
        <p:nvSpPr>
          <p:cNvPr id="7" name="Content Placeholder 2"/>
          <p:cNvSpPr>
            <a:spLocks noGrp="1"/>
          </p:cNvSpPr>
          <p:nvPr>
            <p:ph sz="half" idx="2"/>
          </p:nvPr>
        </p:nvSpPr>
        <p:spPr>
          <a:xfrm>
            <a:off x="8916988" y="2438400"/>
            <a:ext cx="3275012" cy="3984625"/>
          </a:xfrm>
        </p:spPr>
        <p:txBody>
          <a:bodyPr>
            <a:normAutofit fontScale="70000" lnSpcReduction="20000"/>
          </a:bodyPr>
          <a:lstStyle/>
          <a:p>
            <a:pPr marL="0" indent="0">
              <a:buNone/>
            </a:pPr>
            <a:r>
              <a:rPr lang="en-GB" b="1" dirty="0">
                <a:latin typeface="Calibri" panose="020F0502020204030204" pitchFamily="34" charset="0"/>
                <a:cs typeface="Calibri" panose="020F0502020204030204" pitchFamily="34" charset="0"/>
              </a:rPr>
              <a:t>Computerised information on the PNC </a:t>
            </a:r>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The PNC holds details of people who are, or were, of interest to UK law enforcement agencies because they: </a:t>
            </a:r>
          </a:p>
          <a:p>
            <a:r>
              <a:rPr lang="en-GB" dirty="0">
                <a:latin typeface="Calibri" panose="020F0502020204030204" pitchFamily="34" charset="0"/>
                <a:cs typeface="Calibri" panose="020F0502020204030204" pitchFamily="34" charset="0"/>
              </a:rPr>
              <a:t>have convictions for criminal offences </a:t>
            </a:r>
          </a:p>
          <a:p>
            <a:r>
              <a:rPr lang="en-GB" dirty="0">
                <a:latin typeface="Calibri" panose="020F0502020204030204" pitchFamily="34" charset="0"/>
                <a:cs typeface="Calibri" panose="020F0502020204030204" pitchFamily="34" charset="0"/>
              </a:rPr>
              <a:t>are subject to the legal process, for example waiting to appear at court </a:t>
            </a:r>
          </a:p>
          <a:p>
            <a:r>
              <a:rPr lang="en-GB" dirty="0">
                <a:latin typeface="Calibri" panose="020F0502020204030204" pitchFamily="34" charset="0"/>
                <a:cs typeface="Calibri" panose="020F0502020204030204" pitchFamily="34" charset="0"/>
              </a:rPr>
              <a:t>are wanted </a:t>
            </a:r>
          </a:p>
          <a:p>
            <a:r>
              <a:rPr lang="en-GB" dirty="0">
                <a:latin typeface="Calibri" panose="020F0502020204030204" pitchFamily="34" charset="0"/>
                <a:cs typeface="Calibri" panose="020F0502020204030204" pitchFamily="34" charset="0"/>
              </a:rPr>
              <a:t>have certain court orders made against them </a:t>
            </a:r>
          </a:p>
          <a:p>
            <a:r>
              <a:rPr lang="en-GB" dirty="0">
                <a:latin typeface="Calibri" panose="020F0502020204030204" pitchFamily="34" charset="0"/>
                <a:cs typeface="Calibri" panose="020F0502020204030204" pitchFamily="34" charset="0"/>
              </a:rPr>
              <a:t>are missing or have been found </a:t>
            </a:r>
          </a:p>
          <a:p>
            <a:r>
              <a:rPr lang="en-GB" dirty="0">
                <a:latin typeface="Calibri" panose="020F0502020204030204" pitchFamily="34" charset="0"/>
                <a:cs typeface="Calibri" panose="020F0502020204030204" pitchFamily="34" charset="0"/>
              </a:rPr>
              <a:t>have absconded (escaped) from specified institutions </a:t>
            </a:r>
          </a:p>
          <a:p>
            <a:r>
              <a:rPr lang="en-GB" dirty="0">
                <a:latin typeface="Calibri" panose="020F0502020204030204" pitchFamily="34" charset="0"/>
                <a:cs typeface="Calibri" panose="020F0502020204030204" pitchFamily="34" charset="0"/>
              </a:rPr>
              <a:t>are disqualified from driving by a court </a:t>
            </a:r>
          </a:p>
          <a:p>
            <a:r>
              <a:rPr lang="en-GB" dirty="0">
                <a:latin typeface="Calibri" panose="020F0502020204030204" pitchFamily="34" charset="0"/>
                <a:cs typeface="Calibri" panose="020F0502020204030204" pitchFamily="34" charset="0"/>
              </a:rPr>
              <a:t>have a driver record held at the Driver and Vehicle Licensing Agency (DVLA) </a:t>
            </a:r>
          </a:p>
          <a:p>
            <a:r>
              <a:rPr lang="en-GB" dirty="0">
                <a:latin typeface="Calibri" panose="020F0502020204030204" pitchFamily="34" charset="0"/>
                <a:cs typeface="Calibri" panose="020F0502020204030204" pitchFamily="34" charset="0"/>
              </a:rPr>
              <a:t>hold a firearm certificate.</a:t>
            </a:r>
          </a:p>
        </p:txBody>
      </p:sp>
      <p:sp>
        <p:nvSpPr>
          <p:cNvPr id="8" name="Content Placeholder 4"/>
          <p:cNvSpPr>
            <a:spLocks noGrp="1"/>
          </p:cNvSpPr>
          <p:nvPr>
            <p:ph sz="half" idx="4294967295"/>
          </p:nvPr>
        </p:nvSpPr>
        <p:spPr>
          <a:xfrm>
            <a:off x="4850604" y="2464104"/>
            <a:ext cx="3286125" cy="3984625"/>
          </a:xfrm>
        </p:spPr>
        <p:txBody>
          <a:bodyPr>
            <a:normAutofit fontScale="47500" lnSpcReduction="20000"/>
          </a:bodyPr>
          <a:lstStyle/>
          <a:p>
            <a:pPr marL="0" indent="0">
              <a:buNone/>
            </a:pPr>
            <a:r>
              <a:rPr lang="en-GB" b="1" dirty="0">
                <a:latin typeface="Calibri" panose="020F0502020204030204" pitchFamily="34" charset="0"/>
                <a:cs typeface="Calibri" panose="020F0502020204030204" pitchFamily="34" charset="0"/>
              </a:rPr>
              <a:t>Vehicle information on the PNC </a:t>
            </a:r>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PNC also holds details of UK registered vehicles, these details are exactly the same as those held by the DVLA, and include: </a:t>
            </a:r>
          </a:p>
          <a:p>
            <a:pPr>
              <a:buFont typeface="Arial" panose="020B0604020202020204" pitchFamily="34" charset="0"/>
              <a:buChar char="•"/>
            </a:pPr>
            <a:r>
              <a:rPr lang="en-GB" dirty="0">
                <a:latin typeface="Calibri" panose="020F0502020204030204" pitchFamily="34" charset="0"/>
                <a:cs typeface="Calibri" panose="020F0502020204030204" pitchFamily="34" charset="0"/>
              </a:rPr>
              <a:t>vehicle details: </a:t>
            </a:r>
          </a:p>
          <a:p>
            <a:r>
              <a:rPr lang="en-GB" dirty="0">
                <a:latin typeface="Calibri" panose="020F0502020204030204" pitchFamily="34" charset="0"/>
                <a:cs typeface="Calibri" panose="020F0502020204030204" pitchFamily="34" charset="0"/>
              </a:rPr>
              <a:t>registration number </a:t>
            </a:r>
          </a:p>
          <a:p>
            <a:r>
              <a:rPr lang="en-GB" dirty="0">
                <a:latin typeface="Calibri" panose="020F0502020204030204" pitchFamily="34" charset="0"/>
                <a:cs typeface="Calibri" panose="020F0502020204030204" pitchFamily="34" charset="0"/>
              </a:rPr>
              <a:t>make </a:t>
            </a:r>
          </a:p>
          <a:p>
            <a:r>
              <a:rPr lang="en-GB" dirty="0">
                <a:latin typeface="Calibri" panose="020F0502020204030204" pitchFamily="34" charset="0"/>
                <a:cs typeface="Calibri" panose="020F0502020204030204" pitchFamily="34" charset="0"/>
              </a:rPr>
              <a:t>colour, and </a:t>
            </a:r>
          </a:p>
          <a:p>
            <a:r>
              <a:rPr lang="en-GB" dirty="0">
                <a:latin typeface="Calibri" panose="020F0502020204030204" pitchFamily="34" charset="0"/>
                <a:cs typeface="Calibri" panose="020F0502020204030204" pitchFamily="34" charset="0"/>
              </a:rPr>
              <a:t>modifications of vehicles as well as details of cherished transfers of registration plates </a:t>
            </a:r>
          </a:p>
          <a:p>
            <a:r>
              <a:rPr lang="en-GB" dirty="0">
                <a:latin typeface="Calibri" panose="020F0502020204030204" pitchFamily="34" charset="0"/>
                <a:cs typeface="Calibri" panose="020F0502020204030204" pitchFamily="34" charset="0"/>
              </a:rPr>
              <a:t>registered keeper details: </a:t>
            </a:r>
          </a:p>
          <a:p>
            <a:r>
              <a:rPr lang="en-GB" dirty="0">
                <a:latin typeface="Calibri" panose="020F0502020204030204" pitchFamily="34" charset="0"/>
                <a:cs typeface="Calibri" panose="020F0502020204030204" pitchFamily="34" charset="0"/>
              </a:rPr>
              <a:t>name </a:t>
            </a:r>
          </a:p>
          <a:p>
            <a:r>
              <a:rPr lang="en-GB" dirty="0">
                <a:latin typeface="Calibri" panose="020F0502020204030204" pitchFamily="34" charset="0"/>
                <a:cs typeface="Calibri" panose="020F0502020204030204" pitchFamily="34" charset="0"/>
              </a:rPr>
              <a:t>address, and</a:t>
            </a:r>
          </a:p>
          <a:p>
            <a:r>
              <a:rPr lang="en-GB" dirty="0">
                <a:latin typeface="Calibri" panose="020F0502020204030204" pitchFamily="34" charset="0"/>
                <a:cs typeface="Calibri" panose="020F0502020204030204" pitchFamily="34" charset="0"/>
              </a:rPr>
              <a:t>date since acquired </a:t>
            </a:r>
          </a:p>
          <a:p>
            <a:r>
              <a:rPr lang="en-GB" dirty="0">
                <a:latin typeface="Calibri" panose="020F0502020204030204" pitchFamily="34" charset="0"/>
                <a:cs typeface="Calibri" panose="020F0502020204030204" pitchFamily="34" charset="0"/>
              </a:rPr>
              <a:t>DVLA markers </a:t>
            </a:r>
          </a:p>
          <a:p>
            <a:r>
              <a:rPr lang="en-GB" dirty="0">
                <a:latin typeface="Calibri" panose="020F0502020204030204" pitchFamily="34" charset="0"/>
                <a:cs typeface="Calibri" panose="020F0502020204030204" pitchFamily="34" charset="0"/>
              </a:rPr>
              <a:t>police reports, and </a:t>
            </a:r>
          </a:p>
          <a:p>
            <a:r>
              <a:rPr lang="en-GB" dirty="0">
                <a:latin typeface="Calibri" panose="020F0502020204030204" pitchFamily="34" charset="0"/>
                <a:cs typeface="Calibri" panose="020F0502020204030204" pitchFamily="34" charset="0"/>
              </a:rPr>
              <a:t>vehicle insurance details </a:t>
            </a:r>
          </a:p>
        </p:txBody>
      </p:sp>
    </p:spTree>
    <p:extLst>
      <p:ext uri="{BB962C8B-B14F-4D97-AF65-F5344CB8AC3E}">
        <p14:creationId xmlns:p14="http://schemas.microsoft.com/office/powerpoint/2010/main" val="2291672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0774" y="410378"/>
            <a:ext cx="9025783" cy="1131983"/>
          </a:xfrm>
        </p:spPr>
        <p:txBody>
          <a:bodyPr>
            <a:noAutofit/>
          </a:bodyPr>
          <a:lstStyle/>
          <a:p>
            <a:pPr algn="ctr"/>
            <a:r>
              <a:rPr lang="en-GB" b="1" dirty="0">
                <a:latin typeface="Calibri" panose="020F0502020204030204" pitchFamily="34" charset="0"/>
                <a:cs typeface="Calibri" panose="020F0502020204030204" pitchFamily="34" charset="0"/>
              </a:rPr>
              <a:t>What are the Benefits to the Police Sector Database?</a:t>
            </a:r>
            <a:endParaRPr lang="en-GB" dirty="0"/>
          </a:p>
        </p:txBody>
      </p:sp>
      <p:sp>
        <p:nvSpPr>
          <p:cNvPr id="4" name="Content Placeholder 3"/>
          <p:cNvSpPr>
            <a:spLocks noGrp="1"/>
          </p:cNvSpPr>
          <p:nvPr>
            <p:ph idx="1"/>
          </p:nvPr>
        </p:nvSpPr>
        <p:spPr>
          <a:xfrm>
            <a:off x="1484310" y="2192357"/>
            <a:ext cx="10018713" cy="3598843"/>
          </a:xfrm>
        </p:spPr>
        <p:txBody>
          <a:bodyPr/>
          <a:lstStyle/>
          <a:p>
            <a:pPr algn="ctr"/>
            <a:r>
              <a:rPr lang="en-GB" dirty="0">
                <a:latin typeface="Calibri" panose="020F0502020204030204" pitchFamily="34" charset="0"/>
                <a:cs typeface="Calibri" panose="020F0502020204030204" pitchFamily="34" charset="0"/>
              </a:rPr>
              <a:t>Improves speed of service for booking criminals in.</a:t>
            </a:r>
          </a:p>
          <a:p>
            <a:pPr algn="ctr"/>
            <a:r>
              <a:rPr lang="en-GB" dirty="0">
                <a:latin typeface="Calibri" panose="020F0502020204030204" pitchFamily="34" charset="0"/>
                <a:cs typeface="Calibri" panose="020F0502020204030204" pitchFamily="34" charset="0"/>
              </a:rPr>
              <a:t>All the information for all employees, criminals is in one place/record.</a:t>
            </a:r>
          </a:p>
          <a:p>
            <a:pPr algn="ctr"/>
            <a:r>
              <a:rPr lang="en-GB" dirty="0">
                <a:latin typeface="Calibri" panose="020F0502020204030204" pitchFamily="34" charset="0"/>
                <a:cs typeface="Calibri" panose="020F0502020204030204" pitchFamily="34" charset="0"/>
              </a:rPr>
              <a:t>It will be easier to amend when a new criminal is brought in or a new employee starts.</a:t>
            </a:r>
          </a:p>
          <a:p>
            <a:pPr algn="ctr"/>
            <a:r>
              <a:rPr lang="en-GB" dirty="0">
                <a:latin typeface="Calibri" panose="020F0502020204030204" pitchFamily="34" charset="0"/>
                <a:cs typeface="Calibri" panose="020F0502020204030204" pitchFamily="34" charset="0"/>
              </a:rPr>
              <a:t>Can be a one-click system for more efficiency when looking at a criminal and employees files .</a:t>
            </a:r>
            <a:endParaRPr lang="en-GB" dirty="0"/>
          </a:p>
        </p:txBody>
      </p:sp>
    </p:spTree>
    <p:extLst>
      <p:ext uri="{BB962C8B-B14F-4D97-AF65-F5344CB8AC3E}">
        <p14:creationId xmlns:p14="http://schemas.microsoft.com/office/powerpoint/2010/main" val="3291868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84311" y="685800"/>
            <a:ext cx="10018713" cy="999781"/>
          </a:xfrm>
        </p:spPr>
        <p:txBody>
          <a:bodyPr>
            <a:noAutofit/>
          </a:bodyPr>
          <a:lstStyle/>
          <a:p>
            <a:pPr algn="ctr"/>
            <a:r>
              <a:rPr lang="en-GB" b="1" dirty="0">
                <a:latin typeface="Calibri" panose="020F0502020204030204" pitchFamily="34" charset="0"/>
                <a:cs typeface="Calibri" panose="020F0502020204030204" pitchFamily="34" charset="0"/>
              </a:rPr>
              <a:t>What are the Constraints of the Databases?</a:t>
            </a:r>
            <a:endParaRPr lang="en-GB" dirty="0">
              <a:latin typeface="Calibri" panose="020F0502020204030204" pitchFamily="34" charset="0"/>
              <a:cs typeface="Calibri" panose="020F0502020204030204" pitchFamily="34" charset="0"/>
            </a:endParaRPr>
          </a:p>
        </p:txBody>
      </p:sp>
      <p:sp>
        <p:nvSpPr>
          <p:cNvPr id="2" name="Content Placeholder 1"/>
          <p:cNvSpPr>
            <a:spLocks noGrp="1"/>
          </p:cNvSpPr>
          <p:nvPr>
            <p:ph idx="1"/>
          </p:nvPr>
        </p:nvSpPr>
        <p:spPr>
          <a:xfrm>
            <a:off x="1484310" y="1817783"/>
            <a:ext cx="10018713" cy="4671152"/>
          </a:xfrm>
        </p:spPr>
        <p:txBody>
          <a:bodyPr>
            <a:noAutofit/>
          </a:bodyPr>
          <a:lstStyle/>
          <a:p>
            <a:pPr marL="0" indent="0" algn="ctr">
              <a:buNone/>
            </a:pPr>
            <a:r>
              <a:rPr lang="en-GB" sz="2400" dirty="0">
                <a:latin typeface="Calibri" panose="020F0502020204030204" pitchFamily="34" charset="0"/>
                <a:cs typeface="Calibri" panose="020F0502020204030204" pitchFamily="34" charset="0"/>
              </a:rPr>
              <a:t>The constraints of using the database within the Policing Sector are as follows:</a:t>
            </a:r>
          </a:p>
          <a:p>
            <a:pPr marL="0" indent="0" algn="ctr">
              <a:buNone/>
            </a:pPr>
            <a:endParaRPr lang="en-GB" sz="2400" dirty="0">
              <a:latin typeface="Calibri" panose="020F0502020204030204" pitchFamily="34" charset="0"/>
              <a:cs typeface="Calibri" panose="020F0502020204030204" pitchFamily="34" charset="0"/>
            </a:endParaRPr>
          </a:p>
          <a:p>
            <a:pPr algn="ctr"/>
            <a:r>
              <a:rPr lang="en-GB" sz="2400" dirty="0">
                <a:latin typeface="Calibri" panose="020F0502020204030204" pitchFamily="34" charset="0"/>
                <a:cs typeface="Calibri" panose="020F0502020204030204" pitchFamily="34" charset="0"/>
              </a:rPr>
              <a:t>All the members of staff need to be trained to use it.</a:t>
            </a:r>
          </a:p>
          <a:p>
            <a:pPr algn="ctr"/>
            <a:r>
              <a:rPr lang="en-GB" sz="2400" dirty="0">
                <a:latin typeface="Calibri" panose="020F0502020204030204" pitchFamily="34" charset="0"/>
                <a:cs typeface="Calibri" panose="020F0502020204030204" pitchFamily="34" charset="0"/>
              </a:rPr>
              <a:t>If any new GDPR or new regulations are introduced the database will need to be amended/updated.</a:t>
            </a:r>
          </a:p>
          <a:p>
            <a:pPr algn="ctr"/>
            <a:r>
              <a:rPr lang="en-GB" sz="2400" dirty="0">
                <a:latin typeface="Calibri" panose="020F0502020204030204" pitchFamily="34" charset="0"/>
                <a:cs typeface="Calibri" panose="020F0502020204030204" pitchFamily="34" charset="0"/>
              </a:rPr>
              <a:t>Can be hacked from the outside world to gain peoples information/personal details.</a:t>
            </a:r>
          </a:p>
          <a:p>
            <a:pPr algn="ctr"/>
            <a:r>
              <a:rPr lang="en-GB" sz="2400" dirty="0">
                <a:latin typeface="Calibri" panose="020F0502020204030204" pitchFamily="34" charset="0"/>
                <a:cs typeface="Calibri" panose="020F0502020204030204" pitchFamily="34" charset="0"/>
              </a:rPr>
              <a:t>Can be hacked from the outside world to gain peoples information/personal details.</a:t>
            </a:r>
          </a:p>
          <a:p>
            <a:endParaRPr lang="en-GB" sz="1800" dirty="0"/>
          </a:p>
        </p:txBody>
      </p:sp>
    </p:spTree>
    <p:extLst>
      <p:ext uri="{BB962C8B-B14F-4D97-AF65-F5344CB8AC3E}">
        <p14:creationId xmlns:p14="http://schemas.microsoft.com/office/powerpoint/2010/main" val="1156208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1900" y="630717"/>
            <a:ext cx="2768200" cy="757410"/>
          </a:xfrm>
        </p:spPr>
        <p:txBody>
          <a:bodyPr/>
          <a:lstStyle/>
          <a:p>
            <a:r>
              <a:rPr lang="en-GB" dirty="0"/>
              <a:t>Strengths</a:t>
            </a:r>
          </a:p>
        </p:txBody>
      </p:sp>
      <p:sp>
        <p:nvSpPr>
          <p:cNvPr id="3" name="Content Placeholder 2"/>
          <p:cNvSpPr>
            <a:spLocks noGrp="1"/>
          </p:cNvSpPr>
          <p:nvPr>
            <p:ph idx="1"/>
          </p:nvPr>
        </p:nvSpPr>
        <p:spPr>
          <a:xfrm>
            <a:off x="1440243" y="1774566"/>
            <a:ext cx="10018713" cy="3124201"/>
          </a:xfrm>
        </p:spPr>
        <p:txBody>
          <a:bodyPr/>
          <a:lstStyle/>
          <a:p>
            <a:r>
              <a:rPr lang="en-GB" dirty="0"/>
              <a:t>The data can be accessed from various sites (offsite) to where the original booking in was administered – this would be because if a criminal or employee was to move home or anything from their  original police station then the new destination of the local police force can access their details without the hassle of having to create a new report/file for them.</a:t>
            </a:r>
          </a:p>
          <a:p>
            <a:endParaRPr lang="en-GB" dirty="0"/>
          </a:p>
          <a:p>
            <a:endParaRPr lang="en-GB" dirty="0"/>
          </a:p>
        </p:txBody>
      </p:sp>
      <p:sp>
        <p:nvSpPr>
          <p:cNvPr id="4" name="Rectangle 3"/>
          <p:cNvSpPr/>
          <p:nvPr/>
        </p:nvSpPr>
        <p:spPr>
          <a:xfrm>
            <a:off x="3048000" y="2967335"/>
            <a:ext cx="6096000" cy="369332"/>
          </a:xfrm>
          <a:prstGeom prst="rect">
            <a:avLst/>
          </a:prstGeom>
        </p:spPr>
        <p:txBody>
          <a:bodyPr>
            <a:spAutoFit/>
          </a:bodyPr>
          <a:lstStyle/>
          <a:p>
            <a:endParaRPr lang="en-GB" dirty="0"/>
          </a:p>
        </p:txBody>
      </p:sp>
    </p:spTree>
    <p:extLst>
      <p:ext uri="{BB962C8B-B14F-4D97-AF65-F5344CB8AC3E}">
        <p14:creationId xmlns:p14="http://schemas.microsoft.com/office/powerpoint/2010/main" val="3265353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GB" sz="6000" dirty="0"/>
              <a:t>Tools and Techniques of the Databases </a:t>
            </a:r>
          </a:p>
        </p:txBody>
      </p:sp>
    </p:spTree>
    <p:extLst>
      <p:ext uri="{BB962C8B-B14F-4D97-AF65-F5344CB8AC3E}">
        <p14:creationId xmlns:p14="http://schemas.microsoft.com/office/powerpoint/2010/main" val="236714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95327" y="539828"/>
            <a:ext cx="10018713" cy="5684704"/>
          </a:xfrm>
        </p:spPr>
        <p:txBody>
          <a:bodyPr>
            <a:normAutofit/>
          </a:bodyPr>
          <a:lstStyle/>
          <a:p>
            <a:pPr marL="0" indent="0" algn="ctr">
              <a:buNone/>
            </a:pPr>
            <a:r>
              <a:rPr lang="en-GB" b="1" dirty="0"/>
              <a:t>Table Structures</a:t>
            </a:r>
          </a:p>
          <a:p>
            <a:pPr marL="0" indent="0" algn="ctr">
              <a:buNone/>
            </a:pPr>
            <a:r>
              <a:rPr lang="en-GB" dirty="0"/>
              <a:t>A table stores all of the records for a particular category.</a:t>
            </a:r>
          </a:p>
          <a:p>
            <a:pPr marL="0" indent="0" algn="ctr">
              <a:buNone/>
            </a:pPr>
            <a:r>
              <a:rPr lang="en-GB" dirty="0"/>
              <a:t>The table structures within the NHS (Health) Sector are patient's medication</a:t>
            </a:r>
          </a:p>
          <a:p>
            <a:pPr marL="0" indent="0" algn="ctr">
              <a:buNone/>
            </a:pPr>
            <a:r>
              <a:rPr lang="en-GB" dirty="0"/>
              <a:t>The table structures within the Policing sector are I.D Numbers of the police officers</a:t>
            </a:r>
          </a:p>
          <a:p>
            <a:pPr marL="0" indent="0" algn="ctr">
              <a:buNone/>
            </a:pPr>
            <a:endParaRPr lang="en-GB" dirty="0"/>
          </a:p>
          <a:p>
            <a:pPr marL="0" indent="0" algn="ctr">
              <a:buNone/>
            </a:pPr>
            <a:r>
              <a:rPr lang="en-GB" dirty="0"/>
              <a:t> </a:t>
            </a:r>
            <a:r>
              <a:rPr lang="en-GB" b="1" dirty="0"/>
              <a:t>Field Characteristics</a:t>
            </a:r>
          </a:p>
          <a:p>
            <a:pPr marL="0" indent="0" algn="ctr">
              <a:buNone/>
            </a:pPr>
            <a:r>
              <a:rPr lang="en-GB" dirty="0"/>
              <a:t>One piece of data or information about a person or thing.</a:t>
            </a:r>
          </a:p>
          <a:p>
            <a:pPr marL="0" indent="0" algn="ctr">
              <a:buNone/>
            </a:pPr>
            <a:r>
              <a:rPr lang="en-GB" dirty="0"/>
              <a:t>The Field Characteristics within the NHS (Health) Sector are patient or employee address</a:t>
            </a:r>
          </a:p>
          <a:p>
            <a:pPr marL="0" indent="0" algn="ctr">
              <a:buNone/>
            </a:pPr>
            <a:r>
              <a:rPr lang="en-GB" dirty="0"/>
              <a:t>The Field Characteristics within the Policing sector are a field containing previous convictions </a:t>
            </a:r>
          </a:p>
        </p:txBody>
      </p:sp>
    </p:spTree>
    <p:extLst>
      <p:ext uri="{BB962C8B-B14F-4D97-AF65-F5344CB8AC3E}">
        <p14:creationId xmlns:p14="http://schemas.microsoft.com/office/powerpoint/2010/main" val="2936612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61428" y="0"/>
            <a:ext cx="10018713" cy="6857999"/>
          </a:xfrm>
        </p:spPr>
        <p:txBody>
          <a:bodyPr>
            <a:normAutofit/>
          </a:bodyPr>
          <a:lstStyle/>
          <a:p>
            <a:pPr marL="0" indent="0" algn="ctr">
              <a:buNone/>
            </a:pPr>
            <a:r>
              <a:rPr lang="en-GB" sz="1800" b="1" dirty="0"/>
              <a:t>Validation Rules</a:t>
            </a:r>
          </a:p>
          <a:p>
            <a:pPr marL="0" indent="0" algn="ctr">
              <a:buNone/>
            </a:pPr>
            <a:r>
              <a:rPr lang="en-GB" sz="1800" dirty="0"/>
              <a:t>Validation rules prevent bad data being saved in your table. Basically, they look like criteria in a query.</a:t>
            </a:r>
          </a:p>
          <a:p>
            <a:pPr marL="0" indent="0" algn="ctr">
              <a:buNone/>
            </a:pPr>
            <a:r>
              <a:rPr lang="en-GB" sz="1800" dirty="0"/>
              <a:t>The Validation Rules within the NHS (Health) Sector is a date entered in the wrong format for an admission of a patient</a:t>
            </a:r>
          </a:p>
          <a:p>
            <a:pPr marL="0" indent="0" algn="ctr">
              <a:buNone/>
            </a:pPr>
            <a:r>
              <a:rPr lang="en-GB" sz="1800" dirty="0"/>
              <a:t>The Validation Rules within the Policing sector are </a:t>
            </a:r>
          </a:p>
          <a:p>
            <a:pPr marL="0" indent="0" algn="ctr">
              <a:buNone/>
            </a:pPr>
            <a:endParaRPr lang="en-GB" sz="1800" dirty="0"/>
          </a:p>
          <a:p>
            <a:pPr marL="0" indent="0" algn="ctr">
              <a:buNone/>
            </a:pPr>
            <a:r>
              <a:rPr lang="en-GB" sz="1800" b="1" dirty="0"/>
              <a:t>Indexing</a:t>
            </a:r>
          </a:p>
          <a:p>
            <a:pPr marL="0" indent="0" algn="ctr" fontAlgn="base">
              <a:buNone/>
            </a:pPr>
            <a:r>
              <a:rPr lang="en-GB" sz="1800" dirty="0"/>
              <a:t>Indexing is a way to optimize performance of a database by minimizing the number of disk accesses required when a query is processed.</a:t>
            </a:r>
          </a:p>
          <a:p>
            <a:pPr marL="0" indent="0" algn="ctr" fontAlgn="base">
              <a:buNone/>
            </a:pPr>
            <a:r>
              <a:rPr lang="en-GB" sz="1800" dirty="0"/>
              <a:t>An index or database index is a data structure which is used to quickly locate and access the data in a database table.</a:t>
            </a:r>
          </a:p>
          <a:p>
            <a:pPr marL="0" indent="0" algn="ctr">
              <a:buNone/>
            </a:pPr>
            <a:endParaRPr lang="en-GB" sz="1800" b="1" dirty="0"/>
          </a:p>
          <a:p>
            <a:pPr marL="0" indent="0" algn="ctr">
              <a:buNone/>
            </a:pPr>
            <a:r>
              <a:rPr lang="en-GB" sz="1800" dirty="0"/>
              <a:t>The Indexing within the NHS (Health) Sector are being able to search for a medication by typing in a little of the required name instead of search through the whole of the database</a:t>
            </a:r>
          </a:p>
          <a:p>
            <a:pPr marL="0" indent="0" algn="ctr">
              <a:buNone/>
            </a:pPr>
            <a:r>
              <a:rPr lang="en-GB" sz="1800" dirty="0"/>
              <a:t>The Indexing within the Policing sector are looking up a criminals name</a:t>
            </a:r>
          </a:p>
        </p:txBody>
      </p:sp>
    </p:spTree>
    <p:extLst>
      <p:ext uri="{BB962C8B-B14F-4D97-AF65-F5344CB8AC3E}">
        <p14:creationId xmlns:p14="http://schemas.microsoft.com/office/powerpoint/2010/main" val="3522815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4310" y="385591"/>
            <a:ext cx="10018713" cy="6202496"/>
          </a:xfrm>
        </p:spPr>
        <p:txBody>
          <a:bodyPr>
            <a:normAutofit/>
          </a:bodyPr>
          <a:lstStyle/>
          <a:p>
            <a:pPr marL="0" indent="0" algn="ctr">
              <a:buNone/>
            </a:pPr>
            <a:r>
              <a:rPr lang="en-GB" b="1" dirty="0"/>
              <a:t>Records</a:t>
            </a:r>
          </a:p>
          <a:p>
            <a:pPr marL="0" indent="0" algn="ctr">
              <a:buNone/>
            </a:pPr>
            <a:r>
              <a:rPr lang="en-GB" dirty="0"/>
              <a:t>A record is all of the data or information about one person or one thing.</a:t>
            </a:r>
          </a:p>
          <a:p>
            <a:pPr marL="0" indent="0" algn="ctr">
              <a:buNone/>
            </a:pPr>
            <a:r>
              <a:rPr lang="en-GB" dirty="0"/>
              <a:t>The Records within the NHS (Health) Sector are employees' details</a:t>
            </a:r>
          </a:p>
          <a:p>
            <a:pPr marL="0" indent="0" algn="ctr">
              <a:buNone/>
            </a:pPr>
            <a:r>
              <a:rPr lang="en-GB" dirty="0"/>
              <a:t>The Records within the Policing sector are criminals' previous convictions</a:t>
            </a:r>
          </a:p>
          <a:p>
            <a:pPr marL="0" indent="0" algn="ctr">
              <a:buNone/>
            </a:pPr>
            <a:endParaRPr lang="en-GB" dirty="0"/>
          </a:p>
          <a:p>
            <a:pPr marL="0" indent="0" algn="ctr">
              <a:buNone/>
            </a:pPr>
            <a:r>
              <a:rPr lang="en-GB" b="1" dirty="0"/>
              <a:t>Relationships</a:t>
            </a:r>
            <a:endParaRPr lang="en-GB" dirty="0"/>
          </a:p>
          <a:p>
            <a:pPr marL="0" indent="0" algn="ctr">
              <a:buNone/>
            </a:pPr>
            <a:r>
              <a:rPr lang="en-GB" dirty="0"/>
              <a:t>A situation that exists between two relational database table</a:t>
            </a:r>
          </a:p>
          <a:p>
            <a:pPr marL="0" indent="0" algn="ctr">
              <a:buNone/>
            </a:pPr>
            <a:r>
              <a:rPr lang="en-GB" dirty="0"/>
              <a:t>The Relationships</a:t>
            </a:r>
            <a:r>
              <a:rPr lang="en-GB" b="1" dirty="0"/>
              <a:t> </a:t>
            </a:r>
            <a:r>
              <a:rPr lang="en-GB" dirty="0"/>
              <a:t>within the NHS (Health) Sector are </a:t>
            </a:r>
          </a:p>
          <a:p>
            <a:pPr marL="0" indent="0" algn="ctr">
              <a:buNone/>
            </a:pPr>
            <a:r>
              <a:rPr lang="en-GB" dirty="0"/>
              <a:t>The Relationships</a:t>
            </a:r>
            <a:r>
              <a:rPr lang="en-GB" b="1" dirty="0"/>
              <a:t> </a:t>
            </a:r>
            <a:r>
              <a:rPr lang="en-GB" dirty="0"/>
              <a:t>within the Policing sector are </a:t>
            </a:r>
          </a:p>
          <a:p>
            <a:endParaRPr lang="en-GB" dirty="0"/>
          </a:p>
        </p:txBody>
      </p:sp>
    </p:spTree>
    <p:extLst>
      <p:ext uri="{BB962C8B-B14F-4D97-AF65-F5344CB8AC3E}">
        <p14:creationId xmlns:p14="http://schemas.microsoft.com/office/powerpoint/2010/main" val="40667678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4310" y="286439"/>
            <a:ext cx="10018713" cy="5883007"/>
          </a:xfrm>
        </p:spPr>
        <p:txBody>
          <a:bodyPr>
            <a:normAutofit fontScale="92500" lnSpcReduction="10000"/>
          </a:bodyPr>
          <a:lstStyle/>
          <a:p>
            <a:pPr marL="0" indent="0" algn="ctr">
              <a:buNone/>
            </a:pPr>
            <a:r>
              <a:rPr lang="en-GB" b="1" dirty="0"/>
              <a:t>Forms</a:t>
            </a:r>
          </a:p>
          <a:p>
            <a:pPr marL="0" indent="0" algn="ctr">
              <a:buNone/>
            </a:pPr>
            <a:r>
              <a:rPr lang="en-GB" dirty="0"/>
              <a:t>a form is a window or screen that contains numerous fields, or spaces to enter data. </a:t>
            </a:r>
          </a:p>
          <a:p>
            <a:pPr marL="0" indent="0" algn="ctr">
              <a:buNone/>
            </a:pPr>
            <a:r>
              <a:rPr lang="en-GB" dirty="0"/>
              <a:t>The forms within the NHS (Health) Sector are when you would like to search for a patient or medication</a:t>
            </a:r>
          </a:p>
          <a:p>
            <a:pPr marL="0" indent="0" algn="ctr">
              <a:buNone/>
            </a:pPr>
            <a:r>
              <a:rPr lang="en-GB" dirty="0"/>
              <a:t>The forms within the Policing sector are  when you can search for a particular crime and how many occurrences it has happened.</a:t>
            </a:r>
          </a:p>
          <a:p>
            <a:pPr marL="0" indent="0" algn="ctr">
              <a:buNone/>
            </a:pPr>
            <a:endParaRPr lang="en-GB" dirty="0"/>
          </a:p>
          <a:p>
            <a:pPr marL="0" indent="0" algn="ctr">
              <a:buNone/>
            </a:pPr>
            <a:r>
              <a:rPr lang="en-GB" b="1" dirty="0"/>
              <a:t>Sorts</a:t>
            </a:r>
          </a:p>
          <a:p>
            <a:pPr marL="0" indent="0" algn="ctr">
              <a:buNone/>
            </a:pPr>
            <a:r>
              <a:rPr lang="en-GB" dirty="0"/>
              <a:t>Sorting in database is like arranging rows in order based on a column(s). It may be in alphabetic order ,or numeric order, or order by date also.</a:t>
            </a:r>
          </a:p>
          <a:p>
            <a:pPr marL="0" indent="0" algn="ctr">
              <a:buNone/>
            </a:pPr>
            <a:r>
              <a:rPr lang="en-GB" dirty="0"/>
              <a:t>The sorts within the NHS (Health) Sector are having doctors name sorted alphabetically ascending to descending.</a:t>
            </a:r>
          </a:p>
          <a:p>
            <a:pPr marL="0" indent="0" algn="ctr">
              <a:buNone/>
            </a:pPr>
            <a:r>
              <a:rPr lang="en-GB" dirty="0"/>
              <a:t>The sorts within the Policing sector are police officers I.D. Numbers being sorted by officer's name or in numerical order</a:t>
            </a:r>
          </a:p>
        </p:txBody>
      </p:sp>
    </p:spTree>
    <p:extLst>
      <p:ext uri="{BB962C8B-B14F-4D97-AF65-F5344CB8AC3E}">
        <p14:creationId xmlns:p14="http://schemas.microsoft.com/office/powerpoint/2010/main" val="1941790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4310" y="561861"/>
            <a:ext cx="10018713" cy="5229340"/>
          </a:xfrm>
        </p:spPr>
        <p:txBody>
          <a:bodyPr>
            <a:normAutofit/>
          </a:bodyPr>
          <a:lstStyle/>
          <a:p>
            <a:pPr marL="0" indent="0" algn="ctr">
              <a:buNone/>
            </a:pPr>
            <a:r>
              <a:rPr lang="en-GB" b="1" dirty="0"/>
              <a:t>Queries</a:t>
            </a:r>
          </a:p>
          <a:p>
            <a:pPr marL="0" indent="0" algn="ctr">
              <a:buNone/>
            </a:pPr>
            <a:r>
              <a:rPr lang="en-GB" dirty="0"/>
              <a:t>A query is a request for data or information from a database table or combination of tables. </a:t>
            </a:r>
          </a:p>
          <a:p>
            <a:pPr marL="0" indent="0" algn="ctr">
              <a:buNone/>
            </a:pPr>
            <a:r>
              <a:rPr lang="en-GB" dirty="0"/>
              <a:t>The queries within the NHS (Health) Sector are </a:t>
            </a:r>
          </a:p>
          <a:p>
            <a:pPr marL="0" indent="0" algn="ctr">
              <a:buNone/>
            </a:pPr>
            <a:r>
              <a:rPr lang="en-GB" dirty="0"/>
              <a:t>The queries within the Policing sector are </a:t>
            </a:r>
          </a:p>
        </p:txBody>
      </p:sp>
    </p:spTree>
    <p:extLst>
      <p:ext uri="{BB962C8B-B14F-4D97-AF65-F5344CB8AC3E}">
        <p14:creationId xmlns:p14="http://schemas.microsoft.com/office/powerpoint/2010/main" val="37863676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1175" y="498513"/>
            <a:ext cx="2889385" cy="801477"/>
          </a:xfrm>
        </p:spPr>
        <p:txBody>
          <a:bodyPr/>
          <a:lstStyle/>
          <a:p>
            <a:r>
              <a:rPr lang="en-GB" dirty="0"/>
              <a:t>Productivity</a:t>
            </a:r>
          </a:p>
        </p:txBody>
      </p:sp>
      <p:sp>
        <p:nvSpPr>
          <p:cNvPr id="3" name="Content Placeholder 2"/>
          <p:cNvSpPr>
            <a:spLocks noGrp="1"/>
          </p:cNvSpPr>
          <p:nvPr>
            <p:ph idx="1"/>
          </p:nvPr>
        </p:nvSpPr>
        <p:spPr>
          <a:xfrm>
            <a:off x="1616512" y="1156770"/>
            <a:ext cx="10018713" cy="5497418"/>
          </a:xfrm>
        </p:spPr>
        <p:txBody>
          <a:bodyPr>
            <a:normAutofit fontScale="70000" lnSpcReduction="20000"/>
          </a:bodyPr>
          <a:lstStyle/>
          <a:p>
            <a:pPr marL="0" indent="0">
              <a:buNone/>
            </a:pPr>
            <a:r>
              <a:rPr lang="en-GB" b="1" dirty="0"/>
              <a:t>NHS</a:t>
            </a:r>
          </a:p>
          <a:p>
            <a:pPr marL="0" indent="0" algn="ctr">
              <a:buNone/>
            </a:pPr>
            <a:r>
              <a:rPr lang="en-GB" dirty="0">
                <a:latin typeface="Calibri" panose="020F0502020204030204" pitchFamily="34" charset="0"/>
                <a:cs typeface="Calibri" panose="020F0502020204030204" pitchFamily="34" charset="0"/>
              </a:rPr>
              <a:t>The way the health sectors databases improve the productivity of the business/sector is by as follows:</a:t>
            </a:r>
          </a:p>
          <a:p>
            <a:pPr marL="0" indent="0" algn="ctr">
              <a:buNone/>
            </a:pPr>
            <a:endParaRPr lang="en-GB" dirty="0">
              <a:latin typeface="Calibri" panose="020F0502020204030204" pitchFamily="34" charset="0"/>
              <a:cs typeface="Calibri" panose="020F0502020204030204" pitchFamily="34" charset="0"/>
            </a:endParaRPr>
          </a:p>
          <a:p>
            <a:pPr algn="ctr"/>
            <a:r>
              <a:rPr lang="en-GB" dirty="0">
                <a:latin typeface="Calibri" panose="020F0502020204030204" pitchFamily="34" charset="0"/>
                <a:cs typeface="Calibri" panose="020F0502020204030204" pitchFamily="34" charset="0"/>
              </a:rPr>
              <a:t>Improves speed of service for the receptionist and doctors.</a:t>
            </a:r>
          </a:p>
          <a:p>
            <a:pPr algn="ctr"/>
            <a:r>
              <a:rPr lang="en-GB" dirty="0">
                <a:latin typeface="Calibri" panose="020F0502020204030204" pitchFamily="34" charset="0"/>
                <a:cs typeface="Calibri" panose="020F0502020204030204" pitchFamily="34" charset="0"/>
              </a:rPr>
              <a:t>All the information for each patient is in one place/record.</a:t>
            </a:r>
          </a:p>
          <a:p>
            <a:pPr algn="ctr"/>
            <a:r>
              <a:rPr lang="en-GB" dirty="0">
                <a:latin typeface="Calibri" panose="020F0502020204030204" pitchFamily="34" charset="0"/>
                <a:cs typeface="Calibri" panose="020F0502020204030204" pitchFamily="34" charset="0"/>
              </a:rPr>
              <a:t>It will be easier to amend or add new patients to the doctor's system.</a:t>
            </a:r>
          </a:p>
          <a:p>
            <a:pPr algn="ctr"/>
            <a:r>
              <a:rPr lang="en-GB" dirty="0">
                <a:latin typeface="Calibri" panose="020F0502020204030204" pitchFamily="34" charset="0"/>
                <a:cs typeface="Calibri" panose="020F0502020204030204" pitchFamily="34" charset="0"/>
              </a:rPr>
              <a:t>Can be a one-click system for more efficiency.</a:t>
            </a:r>
          </a:p>
          <a:p>
            <a:pPr marL="0" indent="0">
              <a:buNone/>
            </a:pPr>
            <a:endParaRPr lang="en-GB" dirty="0"/>
          </a:p>
          <a:p>
            <a:pPr marL="0" indent="0">
              <a:buNone/>
            </a:pPr>
            <a:r>
              <a:rPr lang="en-GB" b="1" dirty="0"/>
              <a:t>POLICE</a:t>
            </a:r>
          </a:p>
          <a:p>
            <a:pPr marL="0" indent="0" algn="ctr">
              <a:buNone/>
            </a:pPr>
            <a:r>
              <a:rPr lang="en-GB" dirty="0">
                <a:latin typeface="Calibri" panose="020F0502020204030204" pitchFamily="34" charset="0"/>
                <a:cs typeface="Calibri" panose="020F0502020204030204" pitchFamily="34" charset="0"/>
              </a:rPr>
              <a:t>The way the Policing Database sectors databases improve the productivity of the business/sector is by as follows:</a:t>
            </a:r>
          </a:p>
          <a:p>
            <a:pPr marL="0" indent="0" algn="ctr">
              <a:buNone/>
            </a:pPr>
            <a:endParaRPr lang="en-GB" dirty="0">
              <a:latin typeface="Calibri" panose="020F0502020204030204" pitchFamily="34" charset="0"/>
              <a:cs typeface="Calibri" panose="020F0502020204030204" pitchFamily="34" charset="0"/>
            </a:endParaRPr>
          </a:p>
          <a:p>
            <a:pPr algn="ctr"/>
            <a:r>
              <a:rPr lang="en-GB" dirty="0">
                <a:latin typeface="Calibri" panose="020F0502020204030204" pitchFamily="34" charset="0"/>
                <a:cs typeface="Calibri" panose="020F0502020204030204" pitchFamily="34" charset="0"/>
              </a:rPr>
              <a:t>Improves speed of service for booking criminals in.</a:t>
            </a:r>
          </a:p>
          <a:p>
            <a:pPr algn="ctr"/>
            <a:r>
              <a:rPr lang="en-GB" dirty="0">
                <a:latin typeface="Calibri" panose="020F0502020204030204" pitchFamily="34" charset="0"/>
                <a:cs typeface="Calibri" panose="020F0502020204030204" pitchFamily="34" charset="0"/>
              </a:rPr>
              <a:t>All the information for all employees, criminals is in one place/record.</a:t>
            </a:r>
          </a:p>
          <a:p>
            <a:pPr algn="ctr"/>
            <a:r>
              <a:rPr lang="en-GB" dirty="0">
                <a:latin typeface="Calibri" panose="020F0502020204030204" pitchFamily="34" charset="0"/>
                <a:cs typeface="Calibri" panose="020F0502020204030204" pitchFamily="34" charset="0"/>
              </a:rPr>
              <a:t>It will be easier to amend when a new criminal is brought in or a new employee starts.</a:t>
            </a:r>
          </a:p>
          <a:p>
            <a:pPr algn="ctr"/>
            <a:r>
              <a:rPr lang="en-GB" dirty="0">
                <a:latin typeface="Calibri" panose="020F0502020204030204" pitchFamily="34" charset="0"/>
                <a:cs typeface="Calibri" panose="020F0502020204030204" pitchFamily="34" charset="0"/>
              </a:rPr>
              <a:t>Can be a one-click system for more efficiency when looking at a criminal and employees files .</a:t>
            </a:r>
            <a:endParaRPr lang="en-GB" dirty="0"/>
          </a:p>
          <a:p>
            <a:endParaRPr lang="en-GB" dirty="0"/>
          </a:p>
        </p:txBody>
      </p:sp>
    </p:spTree>
    <p:extLst>
      <p:ext uri="{BB962C8B-B14F-4D97-AF65-F5344CB8AC3E}">
        <p14:creationId xmlns:p14="http://schemas.microsoft.com/office/powerpoint/2010/main" val="963757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AB5FFD32-E0A8-4E83-80B3-20612105D9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6953E32-00D6-4FFB-AD6B-B2091BB3289C}">
  <ds:schemaRefs>
    <ds:schemaRef ds:uri="http://schemas.microsoft.com/sharepoint/v3/contenttype/forms"/>
  </ds:schemaRefs>
</ds:datastoreItem>
</file>

<file path=customXml/itemProps3.xml><?xml version="1.0" encoding="utf-8"?>
<ds:datastoreItem xmlns:ds="http://schemas.openxmlformats.org/officeDocument/2006/customXml" ds:itemID="{5ACC4F44-154A-4E67-B129-1B5389E9F993}">
  <ds:schemaRefs>
    <ds:schemaRef ds:uri="http://schemas.microsoft.com/office/2006/metadata/properties"/>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16c05727-aa75-4e4a-9b5f-8a80a1165891"/>
    <ds:schemaRef ds:uri="http://purl.org/dc/elements/1.1/"/>
    <ds:schemaRef ds:uri="71af3243-3dd4-4a8d-8c0d-dd76da1f02a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Parallax</Template>
  <TotalTime>0</TotalTime>
  <Words>1398</Words>
  <Application>Microsoft Office PowerPoint</Application>
  <PresentationFormat>Widescreen</PresentationFormat>
  <Paragraphs>159</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Corbel</vt:lpstr>
      <vt:lpstr>Parallax</vt:lpstr>
      <vt:lpstr>Task 1: Unit 10 – Database Development</vt:lpstr>
      <vt:lpstr>Overview of the Health Sector Database.</vt:lpstr>
      <vt:lpstr>What are the benefits to the Health Sector for the Database?</vt:lpstr>
      <vt:lpstr>What are the Constraints of the Databases?</vt:lpstr>
      <vt:lpstr>What Would the Organisation Use the Database for?</vt:lpstr>
      <vt:lpstr>Strengths</vt:lpstr>
      <vt:lpstr>Overview of the Police Database.</vt:lpstr>
      <vt:lpstr>What Would the Organisation Use the Database for?</vt:lpstr>
      <vt:lpstr>What are the Benefits to the Police Sector Database?</vt:lpstr>
      <vt:lpstr>What are the Constraints of the Databases?</vt:lpstr>
      <vt:lpstr>Strengths</vt:lpstr>
      <vt:lpstr>Tools and Techniques of the Databases </vt:lpstr>
      <vt:lpstr>PowerPoint Presentation</vt:lpstr>
      <vt:lpstr>PowerPoint Presentation</vt:lpstr>
      <vt:lpstr>PowerPoint Presentation</vt:lpstr>
      <vt:lpstr>PowerPoint Presentation</vt:lpstr>
      <vt:lpstr>PowerPoint Presentation</vt:lpstr>
      <vt:lpstr>Productivity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2019-02-26T21:12:29Z</dcterms:created>
  <dcterms:modified xsi:type="dcterms:W3CDTF">2019-05-02T21:07:47Z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