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Lora" pitchFamily="2" charset="0"/>
      <p:regular r:id="rId15"/>
      <p:bold r:id="rId16"/>
      <p:italic r:id="rId17"/>
      <p:boldItalic r:id="rId18"/>
    </p:embeddedFont>
    <p:embeddedFont>
      <p:font typeface="Source Sans 3" panose="020B0604020202020204" charset="0"/>
      <p:regular r:id="rId19"/>
    </p:embeddedFont>
    <p:embeddedFont>
      <p:font typeface="Source Sans 3 Bold" panose="020B0604020202020204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C38F0-51A2-4538-915E-7D26974EF94F}" type="datetimeFigureOut"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A7CC1-8C05-471F-86B2-E57D252C06F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9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2833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543322"/>
            <a:ext cx="6223638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Assignment 1 Development Workshop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5269971" y="1530846"/>
            <a:ext cx="6223638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Strengthening Your Brand and Marketing Plan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5269971" y="1978521"/>
            <a:ext cx="6833223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Unit: Esports Branding &amp; Marketing · Assignment 1 Progression Lesson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269971" y="2380853"/>
            <a:ext cx="6223638" cy="876002"/>
          </a:xfrm>
          <a:prstGeom prst="roundRect">
            <a:avLst>
              <a:gd name="adj" fmla="val 2709"/>
            </a:avLst>
          </a:prstGeom>
          <a:solidFill>
            <a:srgbClr val="444752"/>
          </a:solidFill>
          <a:ln/>
        </p:spPr>
      </p:sp>
      <p:sp>
        <p:nvSpPr>
          <p:cNvPr id="7" name="Text 4"/>
          <p:cNvSpPr/>
          <p:nvPr/>
        </p:nvSpPr>
        <p:spPr>
          <a:xfrm>
            <a:off x="5428122" y="2539008"/>
            <a:ext cx="590733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🎯</a:t>
            </a: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Improve Work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428122" y="2857599"/>
            <a:ext cx="590733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Progress towards M1 standard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269971" y="3400127"/>
            <a:ext cx="6223638" cy="876002"/>
          </a:xfrm>
          <a:prstGeom prst="roundRect">
            <a:avLst>
              <a:gd name="adj" fmla="val 2709"/>
            </a:avLst>
          </a:prstGeom>
          <a:solidFill>
            <a:srgbClr val="444752"/>
          </a:solidFill>
          <a:ln/>
        </p:spPr>
      </p:sp>
      <p:sp>
        <p:nvSpPr>
          <p:cNvPr id="10" name="Text 7"/>
          <p:cNvSpPr/>
          <p:nvPr/>
        </p:nvSpPr>
        <p:spPr>
          <a:xfrm>
            <a:off x="5428122" y="3558282"/>
            <a:ext cx="590733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🎨</a:t>
            </a: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Refine Branding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5428122" y="3876873"/>
            <a:ext cx="590733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Strengthen your brand decisions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269971" y="4419402"/>
            <a:ext cx="6223638" cy="876002"/>
          </a:xfrm>
          <a:prstGeom prst="roundRect">
            <a:avLst>
              <a:gd name="adj" fmla="val 2709"/>
            </a:avLst>
          </a:prstGeom>
          <a:solidFill>
            <a:srgbClr val="444752"/>
          </a:solidFill>
          <a:ln/>
        </p:spPr>
      </p:sp>
      <p:sp>
        <p:nvSpPr>
          <p:cNvPr id="13" name="Text 10"/>
          <p:cNvSpPr/>
          <p:nvPr/>
        </p:nvSpPr>
        <p:spPr>
          <a:xfrm>
            <a:off x="5428122" y="4577556"/>
            <a:ext cx="590733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📊</a:t>
            </a: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Justify Marketing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5428122" y="4896148"/>
            <a:ext cx="590733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Evidence-backed reasoning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269971" y="5438676"/>
            <a:ext cx="6223638" cy="876002"/>
          </a:xfrm>
          <a:prstGeom prst="roundRect">
            <a:avLst>
              <a:gd name="adj" fmla="val 2709"/>
            </a:avLst>
          </a:prstGeom>
          <a:solidFill>
            <a:srgbClr val="444752"/>
          </a:solidFill>
          <a:ln/>
        </p:spPr>
      </p:sp>
      <p:sp>
        <p:nvSpPr>
          <p:cNvPr id="16" name="Text 13"/>
          <p:cNvSpPr/>
          <p:nvPr/>
        </p:nvSpPr>
        <p:spPr>
          <a:xfrm>
            <a:off x="5428122" y="5596830"/>
            <a:ext cx="590733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Complete Sections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5428122" y="5915422"/>
            <a:ext cx="590733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Finish remaining work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13755"/>
            <a:ext cx="10795524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Brand Review Challenge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98086" y="1036141"/>
            <a:ext cx="10795524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Starter Activity — 10 Minutes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98086" y="1483816"/>
            <a:ext cx="10795524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Take a moment to reflect on your esports brand. Answer the five questions below honestly — this will help you spot gaps before you dive into improving your assignment.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98086" y="2127250"/>
            <a:ext cx="355889" cy="35589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6" name="Text 4"/>
          <p:cNvSpPr/>
          <p:nvPr/>
        </p:nvSpPr>
        <p:spPr>
          <a:xfrm>
            <a:off x="764362" y="2165598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197243" y="2181622"/>
            <a:ext cx="1029636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is your esports brand called?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197243" y="2500213"/>
            <a:ext cx="1029636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the name memorable, relevant, and easy to pronounce?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98086" y="3027958"/>
            <a:ext cx="355889" cy="35589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10" name="Text 8"/>
          <p:cNvSpPr/>
          <p:nvPr/>
        </p:nvSpPr>
        <p:spPr>
          <a:xfrm>
            <a:off x="764362" y="3066306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197243" y="3082330"/>
            <a:ext cx="1029636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Who is your target audience?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197243" y="3400921"/>
            <a:ext cx="1029636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Can you describe them in specific detail — age, platform, interests?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98086" y="3928666"/>
            <a:ext cx="355889" cy="35589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14" name="Text 12"/>
          <p:cNvSpPr/>
          <p:nvPr/>
        </p:nvSpPr>
        <p:spPr>
          <a:xfrm>
            <a:off x="764362" y="3967014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1197243" y="3983038"/>
            <a:ext cx="1029636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makes your brand different?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197243" y="4301629"/>
            <a:ext cx="1029636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What does your brand offer that competitors do not?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98086" y="4829373"/>
            <a:ext cx="355889" cy="35589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18" name="Text 16"/>
          <p:cNvSpPr/>
          <p:nvPr/>
        </p:nvSpPr>
        <p:spPr>
          <a:xfrm>
            <a:off x="764362" y="4867721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1197243" y="4883745"/>
            <a:ext cx="1029636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colours and logo style have you chosen?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1197243" y="5202337"/>
            <a:ext cx="1029636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 they communicate your brand values clearly?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98086" y="5730081"/>
            <a:ext cx="355889" cy="35589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22" name="Text 20"/>
          <p:cNvSpPr/>
          <p:nvPr/>
        </p:nvSpPr>
        <p:spPr>
          <a:xfrm>
            <a:off x="764362" y="5768429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1197243" y="5784453"/>
            <a:ext cx="10296367" cy="232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would someone choose your brand over competitors?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1197243" y="6103045"/>
            <a:ext cx="10296367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Could a stranger understand your brand in 30 seconds?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495201"/>
            <a:ext cx="10795524" cy="497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Moving Beyond Description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98086" y="1057970"/>
            <a:ext cx="10795524" cy="2486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M1 Requires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98086" y="1552277"/>
            <a:ext cx="10795524" cy="532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Pass-level work </a:t>
            </a:r>
            <a:r>
              <a:rPr lang="en-US" sz="130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describes</a:t>
            </a: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your brand. Merit-level work </a:t>
            </a:r>
            <a:r>
              <a:rPr lang="en-US" sz="130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justifies</a:t>
            </a: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every decision with business reasoning linked to your audience. The difference is not how much you write — it is how deeply you think.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2453184"/>
            <a:ext cx="5191491" cy="202515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2398" y="2641302"/>
            <a:ext cx="4739065" cy="2486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Pass Level (P1)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962398" y="3053655"/>
            <a:ext cx="4739065" cy="1236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Describe your brand</a:t>
            </a:r>
            <a:endParaRPr lang="en-US" sz="1300" dirty="0"/>
          </a:p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Explain your logo</a:t>
            </a:r>
            <a:endParaRPr lang="en-US" sz="1300" dirty="0"/>
          </a:p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Identify your target audience</a:t>
            </a:r>
            <a:endParaRPr lang="en-US" sz="1300" dirty="0"/>
          </a:p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Explain marketing methods chosen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186730" y="2268934"/>
            <a:ext cx="5434968" cy="2717105"/>
          </a:xfrm>
          <a:prstGeom prst="roundRect">
            <a:avLst>
              <a:gd name="adj" fmla="val 933"/>
            </a:avLst>
          </a:prstGeom>
          <a:solidFill>
            <a:srgbClr val="F98AC7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5794" y="2453184"/>
            <a:ext cx="5096839" cy="234860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620106" y="2641302"/>
            <a:ext cx="4644413" cy="2486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Merit Level (M1)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6620106" y="3053655"/>
            <a:ext cx="4644413" cy="1560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Justify every branding choice</a:t>
            </a:r>
            <a:endParaRPr lang="en-US" sz="1300" dirty="0"/>
          </a:p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Explain </a:t>
            </a:r>
            <a:r>
              <a:rPr lang="en-US" sz="13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why</a:t>
            </a:r>
            <a:r>
              <a:rPr lang="en-US" sz="13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decisions were made</a:t>
            </a:r>
            <a:endParaRPr lang="en-US" sz="1300" dirty="0"/>
          </a:p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Explain </a:t>
            </a:r>
            <a:r>
              <a:rPr lang="en-US" sz="13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why</a:t>
            </a:r>
            <a:r>
              <a:rPr lang="en-US" sz="13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alternatives were rejected</a:t>
            </a:r>
            <a:endParaRPr lang="en-US" sz="1300" dirty="0"/>
          </a:p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Link decisions to audience needs</a:t>
            </a:r>
            <a:endParaRPr lang="en-US" sz="1300" dirty="0"/>
          </a:p>
          <a:p>
            <a:pPr marL="264160" indent="-264160" algn="l">
              <a:lnSpc>
                <a:spcPct val="131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Demonstrate clear business reasoning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951682" y="5354538"/>
            <a:ext cx="10541927" cy="8240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❌</a:t>
            </a: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3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Weak:</a:t>
            </a: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"I used blue because it looks nice."</a:t>
            </a:r>
            <a:endParaRPr lang="en-US" sz="130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3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Strong:</a:t>
            </a: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"I selected blue because research shows it creates trust and professionalism, which directly appeals to competitive esports players seeking credible brands."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98086" y="5170289"/>
            <a:ext cx="19050" cy="1192510"/>
          </a:xfrm>
          <a:prstGeom prst="roundRect">
            <a:avLst>
              <a:gd name="adj" fmla="val 49999"/>
            </a:avLst>
          </a:prstGeom>
          <a:solidFill>
            <a:srgbClr val="F98AC7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547092"/>
            <a:ext cx="6223638" cy="360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Evaluate Your Brand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269971" y="942380"/>
            <a:ext cx="6223638" cy="180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Brand Evaluation Check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269971" y="1252141"/>
            <a:ext cx="6223638" cy="334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Use the questions below as a self-audit. Identify any weaknesses and make improvements before submitting. Honest evaluation now will strengthen your M1 justifications significantly.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9971" y="1683544"/>
            <a:ext cx="306777" cy="3067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69971" y="2098179"/>
            <a:ext cx="6223638" cy="180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Brand Name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5269971" y="2330252"/>
            <a:ext cx="6223638" cy="561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it memorable and distinctive?</a:t>
            </a:r>
            <a:endParaRPr lang="en-US" sz="950" dirty="0"/>
          </a:p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it relevant to esports culture?</a:t>
            </a:r>
            <a:endParaRPr lang="en-US" sz="950" dirty="0"/>
          </a:p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it easy to pronounce and spell?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9971" y="3064669"/>
            <a:ext cx="306777" cy="3067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69971" y="3479304"/>
            <a:ext cx="6223638" cy="180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Logo Design</a:t>
            </a:r>
            <a:endParaRPr lang="en-US" sz="1100" dirty="0"/>
          </a:p>
        </p:txBody>
      </p:sp>
      <p:sp>
        <p:nvSpPr>
          <p:cNvPr id="11" name="Text 6"/>
          <p:cNvSpPr/>
          <p:nvPr/>
        </p:nvSpPr>
        <p:spPr>
          <a:xfrm>
            <a:off x="5269971" y="3711377"/>
            <a:ext cx="6223638" cy="561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it unique and original?</a:t>
            </a:r>
            <a:endParaRPr lang="en-US" sz="950" dirty="0"/>
          </a:p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it instantly recognisable?</a:t>
            </a:r>
            <a:endParaRPr lang="en-US" sz="950" dirty="0"/>
          </a:p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Does it scale well for social media?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9971" y="4445794"/>
            <a:ext cx="306777" cy="30678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269971" y="4860429"/>
            <a:ext cx="6223638" cy="180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Colour Scheme</a:t>
            </a:r>
            <a:endParaRPr lang="en-US" sz="1100" dirty="0"/>
          </a:p>
        </p:txBody>
      </p:sp>
      <p:sp>
        <p:nvSpPr>
          <p:cNvPr id="14" name="Text 8"/>
          <p:cNvSpPr/>
          <p:nvPr/>
        </p:nvSpPr>
        <p:spPr>
          <a:xfrm>
            <a:off x="5269971" y="5092502"/>
            <a:ext cx="6223638" cy="561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Does it attract your target audience?</a:t>
            </a:r>
            <a:endParaRPr lang="en-US" sz="950" dirty="0"/>
          </a:p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Does it communicate your brand values?</a:t>
            </a:r>
            <a:endParaRPr lang="en-US" sz="950" dirty="0"/>
          </a:p>
          <a:p>
            <a:pPr marL="193040" indent="-193040" algn="l">
              <a:lnSpc>
                <a:spcPct val="114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it consistent across all materials?</a:t>
            </a:r>
            <a:endParaRPr lang="en-US" sz="950" dirty="0"/>
          </a:p>
        </p:txBody>
      </p:sp>
      <p:sp>
        <p:nvSpPr>
          <p:cNvPr id="15" name="Shape 9"/>
          <p:cNvSpPr/>
          <p:nvPr/>
        </p:nvSpPr>
        <p:spPr>
          <a:xfrm>
            <a:off x="5269971" y="5751413"/>
            <a:ext cx="6223638" cy="559495"/>
          </a:xfrm>
          <a:prstGeom prst="roundRect">
            <a:avLst>
              <a:gd name="adj" fmla="val 3290"/>
            </a:avLst>
          </a:prstGeom>
          <a:solidFill>
            <a:srgbClr val="790645"/>
          </a:solidFill>
          <a:ln/>
        </p:spPr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2603" y="5875238"/>
            <a:ext cx="153388" cy="12263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668622" y="5868293"/>
            <a:ext cx="5702356" cy="334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 every weakness you identify, write a sentence in your assignment explaining what you will improve and why — this itself demonstrates analytical thinking.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87573"/>
            <a:ext cx="10795524" cy="473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Know Your Audience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98086" y="1120180"/>
            <a:ext cx="10795524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Strengthening Audience Analysis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98086" y="1579265"/>
            <a:ext cx="10795524" cy="494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 M1, a vague audience description is not enough. You need to demonstrate detailed, researched knowledge of exactly who you are targeting — their demographics, habits, and digital behaviour.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98086" y="2389088"/>
            <a:ext cx="5201512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Demographics to Include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036" y="2773462"/>
            <a:ext cx="2527138" cy="116512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97014" y="2792512"/>
            <a:ext cx="2309159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Age &amp; Gender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97014" y="3177480"/>
            <a:ext cx="2309159" cy="742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Be specific — not just "teenagers" but a precise age range with context.</a:t>
            </a:r>
            <a:endParaRPr lang="en-US" sz="12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2460" y="2773462"/>
            <a:ext cx="2527138" cy="116512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590438" y="2792512"/>
            <a:ext cx="2309159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Location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3590438" y="3177480"/>
            <a:ext cx="2309159" cy="742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Where does your audience live? Does this affect platform choice or timing?</a:t>
            </a:r>
            <a:endParaRPr lang="en-US" sz="12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036" y="4197152"/>
            <a:ext cx="5220562" cy="67042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97014" y="4216202"/>
            <a:ext cx="5002583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Income Level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897014" y="4601170"/>
            <a:ext cx="5002583" cy="247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This influences what products or sponsorships resonate with them.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6298447" y="2389088"/>
            <a:ext cx="5201512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Interests &amp; Habits</a:t>
            </a:r>
            <a:endParaRPr lang="en-US" sz="14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79398" y="2773462"/>
            <a:ext cx="2527138" cy="91777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497376" y="2792512"/>
            <a:ext cx="2309159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Games Played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6497376" y="3177480"/>
            <a:ext cx="2309159" cy="494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Which titles does your audience compete in or watch?</a:t>
            </a:r>
            <a:endParaRPr lang="en-US" sz="12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72822" y="2773462"/>
            <a:ext cx="2527138" cy="917773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9190800" y="2792512"/>
            <a:ext cx="2309159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Social Platforms</a:t>
            </a:r>
            <a:endParaRPr lang="en-US" sz="1450" dirty="0"/>
          </a:p>
        </p:txBody>
      </p:sp>
      <p:sp>
        <p:nvSpPr>
          <p:cNvPr id="21" name="Text 14"/>
          <p:cNvSpPr/>
          <p:nvPr/>
        </p:nvSpPr>
        <p:spPr>
          <a:xfrm>
            <a:off x="9190800" y="3177480"/>
            <a:ext cx="2309159" cy="494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Twitch, TikTok, Discord, Instagram — where are they most active?</a:t>
            </a:r>
            <a:endParaRPr lang="en-US" sz="125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9398" y="3949799"/>
            <a:ext cx="5220562" cy="917773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497376" y="3968849"/>
            <a:ext cx="5002583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Esports Engagement</a:t>
            </a:r>
            <a:endParaRPr lang="en-US" sz="1450" dirty="0"/>
          </a:p>
        </p:txBody>
      </p:sp>
      <p:sp>
        <p:nvSpPr>
          <p:cNvPr id="24" name="Text 16"/>
          <p:cNvSpPr/>
          <p:nvPr/>
        </p:nvSpPr>
        <p:spPr>
          <a:xfrm>
            <a:off x="6497376" y="4353818"/>
            <a:ext cx="5002583" cy="494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 they watch professional events? Stream themselves? Participate in tournaments?</a:t>
            </a:r>
            <a:endParaRPr lang="en-US" sz="1250" dirty="0"/>
          </a:p>
        </p:txBody>
      </p:sp>
      <p:sp>
        <p:nvSpPr>
          <p:cNvPr id="25" name="Text 17"/>
          <p:cNvSpPr/>
          <p:nvPr/>
        </p:nvSpPr>
        <p:spPr>
          <a:xfrm>
            <a:off x="939380" y="5348883"/>
            <a:ext cx="10554230" cy="754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❌</a:t>
            </a: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2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Weak:</a:t>
            </a: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"Gamers aged 16–25"</a:t>
            </a:r>
            <a:endParaRPr lang="en-US" sz="1250" dirty="0"/>
          </a:p>
          <a:p>
            <a:pPr marL="0" indent="0" algn="l">
              <a:lnSpc>
                <a:spcPct val="128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2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Strong:</a:t>
            </a: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"Competitive FPS players aged 16–25 who actively use Twitch, Discord and TikTok, and regularly watch professional esports events such as the Valorant Champions Tour."</a:t>
            </a:r>
            <a:endParaRPr lang="en-US" sz="1250" dirty="0"/>
          </a:p>
        </p:txBody>
      </p:sp>
      <p:sp>
        <p:nvSpPr>
          <p:cNvPr id="26" name="Shape 18"/>
          <p:cNvSpPr/>
          <p:nvPr/>
        </p:nvSpPr>
        <p:spPr>
          <a:xfrm>
            <a:off x="698086" y="5182096"/>
            <a:ext cx="19050" cy="1088330"/>
          </a:xfrm>
          <a:prstGeom prst="roundRect">
            <a:avLst>
              <a:gd name="adj" fmla="val 49999"/>
            </a:avLst>
          </a:prstGeom>
          <a:solidFill>
            <a:srgbClr val="F98AC7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583505"/>
            <a:ext cx="6223638" cy="40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Will Your Marketing Work?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698086" y="1036836"/>
            <a:ext cx="6223638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Marketing Justification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98086" y="1407517"/>
            <a:ext cx="6223638" cy="599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 every marketing method you include in your assignment, you must answer four key questions. Simply naming a platform is a Pass response — justifying your choice with evidence-backed reasoning is what earns M1.</a:t>
            </a:r>
            <a:endParaRPr lang="en-US" sz="10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86" y="2131913"/>
            <a:ext cx="695407" cy="83452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04317" y="2270919"/>
            <a:ext cx="5417407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this platform?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1504317" y="2541885"/>
            <a:ext cx="5417407" cy="19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What features make it suitable for your brand and content type?</a:t>
            </a: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086" y="2966442"/>
            <a:ext cx="695407" cy="83452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04317" y="3105448"/>
            <a:ext cx="5417407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this audience?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1504317" y="3376414"/>
            <a:ext cx="5417407" cy="19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How does this platform reach your specific target demographic?</a:t>
            </a:r>
            <a:endParaRPr lang="en-US" sz="10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086" y="3800971"/>
            <a:ext cx="695407" cy="83452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504317" y="3939977"/>
            <a:ext cx="5417407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this timing?</a:t>
            </a:r>
            <a:endParaRPr lang="en-US" sz="1250" dirty="0"/>
          </a:p>
        </p:txBody>
      </p:sp>
      <p:sp>
        <p:nvSpPr>
          <p:cNvPr id="14" name="Text 8"/>
          <p:cNvSpPr/>
          <p:nvPr/>
        </p:nvSpPr>
        <p:spPr>
          <a:xfrm>
            <a:off x="1504317" y="4210943"/>
            <a:ext cx="5417407" cy="19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When is your audience most active and receptive to content?</a:t>
            </a:r>
            <a:endParaRPr lang="en-US" sz="10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086" y="4635500"/>
            <a:ext cx="695407" cy="83452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504317" y="4774505"/>
            <a:ext cx="5417407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is it effective?</a:t>
            </a:r>
            <a:endParaRPr lang="en-US" sz="1250" dirty="0"/>
          </a:p>
        </p:txBody>
      </p:sp>
      <p:sp>
        <p:nvSpPr>
          <p:cNvPr id="17" name="Text 10"/>
          <p:cNvSpPr/>
          <p:nvPr/>
        </p:nvSpPr>
        <p:spPr>
          <a:xfrm>
            <a:off x="1504317" y="5045472"/>
            <a:ext cx="5417407" cy="1999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What evidence or reasoning supports this method's success?</a:t>
            </a:r>
            <a:endParaRPr lang="en-US" sz="1050" dirty="0"/>
          </a:p>
        </p:txBody>
      </p:sp>
      <p:sp>
        <p:nvSpPr>
          <p:cNvPr id="18" name="Shape 11"/>
          <p:cNvSpPr/>
          <p:nvPr/>
        </p:nvSpPr>
        <p:spPr>
          <a:xfrm>
            <a:off x="698086" y="5594648"/>
            <a:ext cx="6223638" cy="679847"/>
          </a:xfrm>
          <a:prstGeom prst="roundRect">
            <a:avLst>
              <a:gd name="adj" fmla="val 3069"/>
            </a:avLst>
          </a:prstGeom>
          <a:solidFill>
            <a:srgbClr val="790645"/>
          </a:solidFill>
          <a:ln/>
        </p:spPr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088" y="5751909"/>
            <a:ext cx="173827" cy="139005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149917" y="5740202"/>
            <a:ext cx="5632805" cy="3998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Instagram Example:</a:t>
            </a:r>
            <a:r>
              <a:rPr lang="en-US" sz="10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Visual platform → Popular with 16–25 demographic → Supports branded content and Reels → Ideal for short esports highlight promotion and brand awareness campaigns.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642739"/>
            <a:ext cx="10795524" cy="489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M1 Improvement Workshop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98086" y="1195388"/>
            <a:ext cx="10795524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Independent Assignment Improvement Task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98086" y="1677888"/>
            <a:ext cx="10795524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Use this dedicated work time to revisit your Assignment 1 and apply the M1 criteria. Your target is to add at least </a:t>
            </a:r>
            <a:r>
              <a:rPr lang="en-US" sz="13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three detailed justifications</a:t>
            </a: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each one explaining a decision, the reasoning behind it, and how it serves your audience.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2376091"/>
            <a:ext cx="3492809" cy="197028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44679" y="2500809"/>
            <a:ext cx="199623" cy="2495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83422" y="3041452"/>
            <a:ext cx="3122138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Brand Justification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83422" y="3381177"/>
            <a:ext cx="3122138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Explain every branding choice — name, logo, colours, and values — with clear reasoning linked to your target audience.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9443" y="2376091"/>
            <a:ext cx="3492809" cy="197028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96036" y="2500809"/>
            <a:ext cx="199623" cy="2495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4534779" y="3041452"/>
            <a:ext cx="3122138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Audience Analysis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4534779" y="3381177"/>
            <a:ext cx="3122138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Expand your audience profile with demographics, interests, gaming habits, and preferred platforms. Use specific details.</a:t>
            </a:r>
            <a:endParaRPr lang="en-US" sz="13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0800" y="2376091"/>
            <a:ext cx="3492809" cy="197028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647393" y="2500809"/>
            <a:ext cx="199623" cy="2495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8186136" y="3041452"/>
            <a:ext cx="3122138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Marketing Rationale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8186136" y="3381177"/>
            <a:ext cx="3122138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 each marketing method, justify why it suits your brand and audience. Reference platform features and audience data.</a:t>
            </a:r>
            <a:endParaRPr lang="en-US" sz="1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4504928"/>
            <a:ext cx="5318488" cy="171033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257469" y="4629646"/>
            <a:ext cx="199623" cy="2495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3"/>
          <p:cNvSpPr/>
          <p:nvPr/>
        </p:nvSpPr>
        <p:spPr>
          <a:xfrm>
            <a:off x="883422" y="5170289"/>
            <a:ext cx="4947816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Competitor Research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83422" y="5510014"/>
            <a:ext cx="4947816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Compare your brand to at least two competitors. Explain what makes your brand different and why that matters.</a:t>
            </a:r>
            <a:endParaRPr lang="en-US" sz="13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5121" y="4504928"/>
            <a:ext cx="5318488" cy="1710333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8734504" y="4629646"/>
            <a:ext cx="199623" cy="2495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6360457" y="5170289"/>
            <a:ext cx="4947816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Evidence &amp; Screenshots</a:t>
            </a:r>
            <a:endParaRPr lang="en-US" sz="1500" dirty="0"/>
          </a:p>
        </p:txBody>
      </p:sp>
      <p:sp>
        <p:nvSpPr>
          <p:cNvPr id="24" name="Text 17"/>
          <p:cNvSpPr/>
          <p:nvPr/>
        </p:nvSpPr>
        <p:spPr>
          <a:xfrm>
            <a:off x="6360457" y="5510014"/>
            <a:ext cx="4947816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Include screenshots, references, and sources to support your decisions. Evidence turns description into analysis.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33995"/>
            <a:ext cx="10795524" cy="481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Common Issues Found Last Lesson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98086" y="1076623"/>
            <a:ext cx="10795524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Teacher Feedback — How to Fix Them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98086" y="1547316"/>
            <a:ext cx="11405108" cy="253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These are the five most common weaknesses spotted in student work so far. Review each one carefully and check whether any apply to your own assignment.</a:t>
            </a:r>
            <a:endParaRPr lang="en-US" sz="12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1973362"/>
            <a:ext cx="3496183" cy="16990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56941" y="2156023"/>
            <a:ext cx="3054670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🔴</a:t>
            </a: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Describing, Not Analysing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56941" y="2488605"/>
            <a:ext cx="3054670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Saying what you did is not enough — you must explain </a:t>
            </a:r>
            <a:r>
              <a:rPr lang="en-US" sz="12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why</a:t>
            </a: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you did it and what impact it has on your brand or audience.</a:t>
            </a:r>
            <a:endParaRPr lang="en-US" sz="12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7657" y="1973362"/>
            <a:ext cx="3496282" cy="169902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06512" y="2156023"/>
            <a:ext cx="3054770" cy="481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🔴</a:t>
            </a: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No Explanation for Branding Choices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4606512" y="2729210"/>
            <a:ext cx="3054770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Every design decision — colour, font, logo style — needs a justification rooted in branding principles or audience research.</a:t>
            </a:r>
            <a:endParaRPr lang="en-US" sz="12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7327" y="1973362"/>
            <a:ext cx="3496282" cy="169902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56183" y="2156023"/>
            <a:ext cx="3054770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🔴</a:t>
            </a: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Weak Audience Research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8256183" y="2488605"/>
            <a:ext cx="3054770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Generic descriptions like "young gamers" are insufficient. Your audience section needs specific, researched detail to meet M1.</a:t>
            </a:r>
            <a:endParaRPr lang="en-US" sz="12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3825776"/>
            <a:ext cx="3496183" cy="169902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56941" y="4008438"/>
            <a:ext cx="3054670" cy="481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🔴</a:t>
            </a: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Insufficient Competitor Comparison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956941" y="4581624"/>
            <a:ext cx="3054670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Simply naming competitors is not analysis. Compare their branding, audience, and strategy against your own choices.</a:t>
            </a:r>
            <a:endParaRPr lang="en-US" sz="12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7657" y="3825776"/>
            <a:ext cx="3496282" cy="169902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606512" y="4008438"/>
            <a:ext cx="3054770" cy="481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🔴</a:t>
            </a: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Limited Evidence or Screenshots</a:t>
            </a:r>
            <a:endParaRPr lang="en-US" sz="1500" dirty="0"/>
          </a:p>
        </p:txBody>
      </p:sp>
      <p:sp>
        <p:nvSpPr>
          <p:cNvPr id="19" name="Text 12"/>
          <p:cNvSpPr/>
          <p:nvPr/>
        </p:nvSpPr>
        <p:spPr>
          <a:xfrm>
            <a:off x="4606512" y="4581624"/>
            <a:ext cx="3054770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Claims without evidence are descriptive at best. Include screenshots, references, and sourced data throughout your work.</a:t>
            </a:r>
            <a:endParaRPr lang="en-US" sz="1250" dirty="0"/>
          </a:p>
        </p:txBody>
      </p:sp>
      <p:sp>
        <p:nvSpPr>
          <p:cNvPr id="20" name="Shape 13"/>
          <p:cNvSpPr/>
          <p:nvPr/>
        </p:nvSpPr>
        <p:spPr>
          <a:xfrm>
            <a:off x="698086" y="5697339"/>
            <a:ext cx="10795524" cy="626666"/>
          </a:xfrm>
          <a:prstGeom prst="roundRect">
            <a:avLst>
              <a:gd name="adj" fmla="val 3917"/>
            </a:avLst>
          </a:prstGeom>
          <a:solidFill>
            <a:srgbClr val="790645"/>
          </a:solidFill>
          <a:ln/>
        </p:spPr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693" y="5913537"/>
            <a:ext cx="204485" cy="163612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229786" y="5891609"/>
            <a:ext cx="10709801" cy="253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single most powerful question you can ask yourself throughout your assignment: </a:t>
            </a:r>
            <a:r>
              <a:rPr lang="en-US" sz="12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"Why did I make this decision?"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479921"/>
            <a:ext cx="10795524" cy="505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Before Submitting Today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98086" y="1052810"/>
            <a:ext cx="10795524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Progress Checkpoint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98086" y="1559123"/>
            <a:ext cx="10795524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Work through this checklist before you submit. You should be able to answer </a:t>
            </a: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YES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to every statement. If you cannot, use the remaining lesson time to address those gaps.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98086" y="2294830"/>
            <a:ext cx="5313230" cy="1249362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6" name="Text 4"/>
          <p:cNvSpPr/>
          <p:nvPr/>
        </p:nvSpPr>
        <p:spPr>
          <a:xfrm>
            <a:off x="869829" y="2466578"/>
            <a:ext cx="4969743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Clear Brand Identity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69829" y="2826941"/>
            <a:ext cx="4969743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Your brand has a distinct name, logo, colour scheme, and set of values that work together cohesively.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180380" y="2294830"/>
            <a:ext cx="5313230" cy="1249362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9" name="Text 7"/>
          <p:cNvSpPr/>
          <p:nvPr/>
        </p:nvSpPr>
        <p:spPr>
          <a:xfrm>
            <a:off x="6352123" y="2466578"/>
            <a:ext cx="4969743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Justified Design Decisions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352123" y="2826941"/>
            <a:ext cx="4969743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Every design choice is explained with reasoning that connects back to your audience or brand strategy.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98086" y="3713262"/>
            <a:ext cx="5313230" cy="1249362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12" name="Text 10"/>
          <p:cNvSpPr/>
          <p:nvPr/>
        </p:nvSpPr>
        <p:spPr>
          <a:xfrm>
            <a:off x="869829" y="3885009"/>
            <a:ext cx="4969743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Detailed Target Audience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69829" y="4245372"/>
            <a:ext cx="4969743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Your audience profile includes age, location, interests, gaming habits, and preferred social platforms.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180380" y="3713262"/>
            <a:ext cx="5313230" cy="1249362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15" name="Text 13"/>
          <p:cNvSpPr/>
          <p:nvPr/>
        </p:nvSpPr>
        <p:spPr>
          <a:xfrm>
            <a:off x="6352123" y="3885009"/>
            <a:ext cx="4969743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Justified Marketing Methods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352123" y="4245372"/>
            <a:ext cx="4969743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Each platform or method is chosen with a clear rationale — not simply listed.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8086" y="5131693"/>
            <a:ext cx="5313230" cy="1249362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18" name="Text 16"/>
          <p:cNvSpPr/>
          <p:nvPr/>
        </p:nvSpPr>
        <p:spPr>
          <a:xfrm>
            <a:off x="869829" y="5303441"/>
            <a:ext cx="4969743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Competitor Research Included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869829" y="5663803"/>
            <a:ext cx="4969743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You have compared your brand to competitors and explained how yours is positioned differently.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180380" y="5131693"/>
            <a:ext cx="5313230" cy="1249362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21" name="Text 19"/>
          <p:cNvSpPr/>
          <p:nvPr/>
        </p:nvSpPr>
        <p:spPr>
          <a:xfrm>
            <a:off x="6352123" y="5303441"/>
            <a:ext cx="4969743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Evidence &amp; Screenshots Added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352123" y="5663803"/>
            <a:ext cx="4969743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Supporting evidence is embedded throughout, demonstrating research and analysis rather than opinion.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982067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Assignment 1 Help &amp; Tasks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98086" y="1565077"/>
            <a:ext cx="1079552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Stay-On-Board Reference — Keep Working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98086" y="2083495"/>
            <a:ext cx="1079552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Use this slide as your ongoing guide. For every section of your assignment, make sure you are addressing all the tasks below — and always apply the M1 framework to every decision you document.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98086" y="3034605"/>
            <a:ext cx="2505112" cy="2644874"/>
          </a:xfrm>
          <a:prstGeom prst="roundRect">
            <a:avLst>
              <a:gd name="adj" fmla="val 1045"/>
            </a:avLst>
          </a:prstGeom>
          <a:solidFill>
            <a:srgbClr val="444752"/>
          </a:solidFill>
          <a:ln/>
        </p:spPr>
      </p:sp>
      <p:sp>
        <p:nvSpPr>
          <p:cNvPr id="6" name="Text 4"/>
          <p:cNvSpPr/>
          <p:nvPr/>
        </p:nvSpPr>
        <p:spPr>
          <a:xfrm>
            <a:off x="872607" y="3209131"/>
            <a:ext cx="2156069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🎨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Branding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72607" y="3646686"/>
            <a:ext cx="2156069" cy="1858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Brand name with justification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Logo design and reasoning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Colour scheme explained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Brand values articulated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377719" y="3034605"/>
            <a:ext cx="2505211" cy="2644874"/>
          </a:xfrm>
          <a:prstGeom prst="roundRect">
            <a:avLst>
              <a:gd name="adj" fmla="val 1045"/>
            </a:avLst>
          </a:prstGeom>
          <a:solidFill>
            <a:srgbClr val="444752"/>
          </a:solidFill>
          <a:ln/>
        </p:spPr>
      </p:sp>
      <p:sp>
        <p:nvSpPr>
          <p:cNvPr id="9" name="Text 7"/>
          <p:cNvSpPr/>
          <p:nvPr/>
        </p:nvSpPr>
        <p:spPr>
          <a:xfrm>
            <a:off x="3552240" y="3209131"/>
            <a:ext cx="2156168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👥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Audience Analysis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52240" y="3646686"/>
            <a:ext cx="2156168" cy="1579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Age range and gender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Interests and lifestyle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Gaming habits and titles played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Platforms used regularly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189408" y="2838252"/>
            <a:ext cx="5436258" cy="3037582"/>
          </a:xfrm>
          <a:prstGeom prst="roundRect">
            <a:avLst>
              <a:gd name="adj" fmla="val 862"/>
            </a:avLst>
          </a:prstGeom>
          <a:solidFill>
            <a:srgbClr val="F98AC7"/>
          </a:solidFill>
          <a:ln/>
        </p:spPr>
      </p:sp>
      <p:sp>
        <p:nvSpPr>
          <p:cNvPr id="12" name="Shape 10"/>
          <p:cNvSpPr/>
          <p:nvPr/>
        </p:nvSpPr>
        <p:spPr>
          <a:xfrm>
            <a:off x="6363930" y="3034605"/>
            <a:ext cx="2456297" cy="2583855"/>
          </a:xfrm>
          <a:prstGeom prst="roundRect">
            <a:avLst>
              <a:gd name="adj" fmla="val 1066"/>
            </a:avLst>
          </a:prstGeom>
          <a:solidFill>
            <a:srgbClr val="444752"/>
          </a:solidFill>
          <a:ln/>
        </p:spPr>
      </p:sp>
      <p:sp>
        <p:nvSpPr>
          <p:cNvPr id="13" name="Text 11"/>
          <p:cNvSpPr/>
          <p:nvPr/>
        </p:nvSpPr>
        <p:spPr>
          <a:xfrm>
            <a:off x="6538451" y="3209131"/>
            <a:ext cx="2107254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📣</a:t>
            </a:r>
            <a:r>
              <a:rPr lang="en-US" sz="16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Marketing Plan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38451" y="3646686"/>
            <a:ext cx="2107254" cy="1797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Social media channels chosen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Content strategy outlined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Promotional methods justified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994748" y="3034605"/>
            <a:ext cx="2456396" cy="2583855"/>
          </a:xfrm>
          <a:prstGeom prst="roundRect">
            <a:avLst>
              <a:gd name="adj" fmla="val 1066"/>
            </a:avLst>
          </a:prstGeom>
          <a:solidFill>
            <a:srgbClr val="444752"/>
          </a:solidFill>
          <a:ln/>
        </p:spPr>
      </p:sp>
      <p:sp>
        <p:nvSpPr>
          <p:cNvPr id="16" name="Text 14"/>
          <p:cNvSpPr/>
          <p:nvPr/>
        </p:nvSpPr>
        <p:spPr>
          <a:xfrm>
            <a:off x="9169270" y="3209131"/>
            <a:ext cx="2107354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⬆️</a:t>
            </a:r>
            <a:r>
              <a:rPr lang="en-US" sz="1600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M1 Framework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69270" y="3646686"/>
            <a:ext cx="2107354" cy="1238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WHAT</a:t>
            </a: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did you choose?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WHY</a:t>
            </a: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did you choose it?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HOW</a:t>
            </a: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does it help your audience?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499467"/>
            <a:ext cx="10795524" cy="441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Need Help? Here's What to Do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98086" y="992088"/>
            <a:ext cx="10795524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Support &amp; Success Criteria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98086" y="1405930"/>
            <a:ext cx="299931" cy="1874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01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98086" y="1641673"/>
            <a:ext cx="5333271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6" name="Text 4"/>
          <p:cNvSpPr/>
          <p:nvPr/>
        </p:nvSpPr>
        <p:spPr>
          <a:xfrm>
            <a:off x="698086" y="1754684"/>
            <a:ext cx="5333271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Ask the Teacher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98086" y="2052538"/>
            <a:ext cx="5333271" cy="4462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 not sit with a question unanswered — raise your hand or approach the desk for direct support.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160239" y="1405930"/>
            <a:ext cx="299931" cy="1874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02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60239" y="1641673"/>
            <a:ext cx="5333370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0" name="Text 8"/>
          <p:cNvSpPr/>
          <p:nvPr/>
        </p:nvSpPr>
        <p:spPr>
          <a:xfrm>
            <a:off x="6160239" y="1754684"/>
            <a:ext cx="5333370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Use the Checklist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60239" y="2052538"/>
            <a:ext cx="5333370" cy="4462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Compare your work against the progress checkpoint on the previous slide and identify exactly what is missing.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98086" y="2740124"/>
            <a:ext cx="299931" cy="1874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03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98086" y="2960886"/>
            <a:ext cx="5333271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4" name="Text 12"/>
          <p:cNvSpPr/>
          <p:nvPr/>
        </p:nvSpPr>
        <p:spPr>
          <a:xfrm>
            <a:off x="698086" y="3088878"/>
            <a:ext cx="5333271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Add Justification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98086" y="3386733"/>
            <a:ext cx="5333271" cy="4462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Go back through your assignment and add more reasoning and evidence wherever you have simply described rather than analysed.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160239" y="2740124"/>
            <a:ext cx="299931" cy="1874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04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60239" y="2960886"/>
            <a:ext cx="5333370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8" name="Text 16"/>
          <p:cNvSpPr/>
          <p:nvPr/>
        </p:nvSpPr>
        <p:spPr>
          <a:xfrm>
            <a:off x="6160239" y="3088878"/>
            <a:ext cx="5333370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Explain, Don't Describe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160239" y="3386733"/>
            <a:ext cx="5333370" cy="4462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 every statement you make, ask yourself — </a:t>
            </a:r>
            <a:r>
              <a:rPr lang="en-US" sz="115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have I explained why?</a:t>
            </a: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If not, add that reasoning now.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98086" y="4060428"/>
            <a:ext cx="10795524" cy="1580257"/>
          </a:xfrm>
          <a:prstGeom prst="roundRect">
            <a:avLst>
              <a:gd name="adj" fmla="val 1424"/>
            </a:avLst>
          </a:prstGeom>
          <a:solidFill>
            <a:srgbClr val="444752"/>
          </a:solidFill>
          <a:ln/>
        </p:spPr>
      </p:sp>
      <p:sp>
        <p:nvSpPr>
          <p:cNvPr id="21" name="Shape 19"/>
          <p:cNvSpPr/>
          <p:nvPr/>
        </p:nvSpPr>
        <p:spPr>
          <a:xfrm>
            <a:off x="698086" y="4060428"/>
            <a:ext cx="5397762" cy="526752"/>
          </a:xfrm>
          <a:custGeom>
            <a:avLst/>
            <a:gdLst/>
            <a:ahLst/>
            <a:cxnLst/>
            <a:rect l="l" t="t" r="r" b="b"/>
            <a:pathLst>
              <a:path w="5397762" h="526752">
                <a:moveTo>
                  <a:pt x="18750" y="0"/>
                </a:moveTo>
                <a:lnTo>
                  <a:pt x="5397762" y="0"/>
                </a:lnTo>
                <a:lnTo>
                  <a:pt x="5397762" y="526752"/>
                </a:lnTo>
                <a:lnTo>
                  <a:pt x="0" y="526752"/>
                </a:lnTo>
                <a:lnTo>
                  <a:pt x="0" y="18750"/>
                </a:lnTo>
                <a:arcTo wR="18750" hR="18750" stAng="10800000" swAng="5400000"/>
                <a:close/>
              </a:path>
            </a:pathLst>
          </a:custGeom>
          <a:solidFill>
            <a:srgbClr val="444752"/>
          </a:solidFill>
          <a:ln/>
        </p:spPr>
      </p:sp>
      <p:sp>
        <p:nvSpPr>
          <p:cNvPr id="22" name="Text 20"/>
          <p:cNvSpPr/>
          <p:nvPr/>
        </p:nvSpPr>
        <p:spPr>
          <a:xfrm>
            <a:off x="848001" y="4240312"/>
            <a:ext cx="5097930" cy="226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Clear Brand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095848" y="4060428"/>
            <a:ext cx="5397762" cy="526752"/>
          </a:xfrm>
          <a:custGeom>
            <a:avLst/>
            <a:gdLst/>
            <a:ahLst/>
            <a:cxnLst/>
            <a:rect l="l" t="t" r="r" b="b"/>
            <a:pathLst>
              <a:path w="5397762" h="526752">
                <a:moveTo>
                  <a:pt x="0" y="0"/>
                </a:moveTo>
                <a:lnTo>
                  <a:pt x="5379012" y="0"/>
                </a:lnTo>
                <a:arcTo wR="18750" hR="18750" stAng="16200000" swAng="5400000"/>
                <a:lnTo>
                  <a:pt x="5397762" y="526752"/>
                </a:lnTo>
                <a:lnTo>
                  <a:pt x="0" y="526752"/>
                </a:lnTo>
                <a:lnTo>
                  <a:pt x="0" y="0"/>
                </a:lnTo>
                <a:close/>
              </a:path>
            </a:pathLst>
          </a:custGeom>
          <a:solidFill>
            <a:srgbClr val="444752"/>
          </a:solidFill>
          <a:ln/>
        </p:spPr>
      </p:sp>
      <p:sp>
        <p:nvSpPr>
          <p:cNvPr id="24" name="Shape 22"/>
          <p:cNvSpPr/>
          <p:nvPr/>
        </p:nvSpPr>
        <p:spPr>
          <a:xfrm>
            <a:off x="6095848" y="4060428"/>
            <a:ext cx="19050" cy="526752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25" name="Text 23"/>
          <p:cNvSpPr/>
          <p:nvPr/>
        </p:nvSpPr>
        <p:spPr>
          <a:xfrm>
            <a:off x="6245763" y="4240312"/>
            <a:ext cx="5097930" cy="226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Detailed Audience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98086" y="4587180"/>
            <a:ext cx="5397762" cy="526752"/>
          </a:xfrm>
          <a:prstGeom prst="rect">
            <a:avLst/>
          </a:prstGeom>
          <a:solidFill>
            <a:srgbClr val="444752"/>
          </a:solidFill>
          <a:ln/>
        </p:spPr>
      </p:sp>
      <p:sp>
        <p:nvSpPr>
          <p:cNvPr id="27" name="Shape 25"/>
          <p:cNvSpPr/>
          <p:nvPr/>
        </p:nvSpPr>
        <p:spPr>
          <a:xfrm>
            <a:off x="698086" y="4587180"/>
            <a:ext cx="5397762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28" name="Text 26"/>
          <p:cNvSpPr/>
          <p:nvPr/>
        </p:nvSpPr>
        <p:spPr>
          <a:xfrm>
            <a:off x="848001" y="4767064"/>
            <a:ext cx="5097930" cy="226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Justified Decisions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095848" y="4587180"/>
            <a:ext cx="5397762" cy="526752"/>
          </a:xfrm>
          <a:prstGeom prst="rect">
            <a:avLst/>
          </a:prstGeom>
          <a:solidFill>
            <a:srgbClr val="444752"/>
          </a:solidFill>
          <a:ln/>
        </p:spPr>
      </p:sp>
      <p:sp>
        <p:nvSpPr>
          <p:cNvPr id="30" name="Shape 28"/>
          <p:cNvSpPr/>
          <p:nvPr/>
        </p:nvSpPr>
        <p:spPr>
          <a:xfrm>
            <a:off x="6095848" y="4587180"/>
            <a:ext cx="19050" cy="526752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31" name="Shape 29"/>
          <p:cNvSpPr/>
          <p:nvPr/>
        </p:nvSpPr>
        <p:spPr>
          <a:xfrm>
            <a:off x="6095848" y="4587180"/>
            <a:ext cx="5397762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32" name="Text 30"/>
          <p:cNvSpPr/>
          <p:nvPr/>
        </p:nvSpPr>
        <p:spPr>
          <a:xfrm>
            <a:off x="6245763" y="4767064"/>
            <a:ext cx="5097930" cy="226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Marketing Analysis</a:t>
            </a:r>
            <a:endParaRPr lang="en-US" sz="1350" dirty="0"/>
          </a:p>
        </p:txBody>
      </p:sp>
      <p:sp>
        <p:nvSpPr>
          <p:cNvPr id="33" name="Shape 31"/>
          <p:cNvSpPr/>
          <p:nvPr/>
        </p:nvSpPr>
        <p:spPr>
          <a:xfrm>
            <a:off x="698086" y="5113933"/>
            <a:ext cx="5397762" cy="526752"/>
          </a:xfrm>
          <a:custGeom>
            <a:avLst/>
            <a:gdLst/>
            <a:ahLst/>
            <a:cxnLst/>
            <a:rect l="l" t="t" r="r" b="b"/>
            <a:pathLst>
              <a:path w="5397762" h="526752">
                <a:moveTo>
                  <a:pt x="0" y="0"/>
                </a:moveTo>
                <a:lnTo>
                  <a:pt x="5397762" y="0"/>
                </a:lnTo>
                <a:lnTo>
                  <a:pt x="5397762" y="526752"/>
                </a:lnTo>
                <a:lnTo>
                  <a:pt x="18750" y="526752"/>
                </a:lnTo>
                <a:arcTo wR="18750" hR="18750" stAng="5400000" swAng="5400000"/>
                <a:lnTo>
                  <a:pt x="0" y="0"/>
                </a:lnTo>
                <a:close/>
              </a:path>
            </a:pathLst>
          </a:custGeom>
          <a:solidFill>
            <a:srgbClr val="444752"/>
          </a:solidFill>
          <a:ln/>
        </p:spPr>
      </p:sp>
      <p:sp>
        <p:nvSpPr>
          <p:cNvPr id="34" name="Shape 32"/>
          <p:cNvSpPr/>
          <p:nvPr/>
        </p:nvSpPr>
        <p:spPr>
          <a:xfrm>
            <a:off x="698086" y="5113933"/>
            <a:ext cx="5397762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35" name="Text 33"/>
          <p:cNvSpPr/>
          <p:nvPr/>
        </p:nvSpPr>
        <p:spPr>
          <a:xfrm>
            <a:off x="848001" y="5293816"/>
            <a:ext cx="5097930" cy="226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Evidence Included</a:t>
            </a:r>
            <a:endParaRPr lang="en-US" sz="1350" dirty="0"/>
          </a:p>
        </p:txBody>
      </p:sp>
      <p:sp>
        <p:nvSpPr>
          <p:cNvPr id="36" name="Shape 34"/>
          <p:cNvSpPr/>
          <p:nvPr/>
        </p:nvSpPr>
        <p:spPr>
          <a:xfrm>
            <a:off x="6095848" y="5113933"/>
            <a:ext cx="5397762" cy="526752"/>
          </a:xfrm>
          <a:custGeom>
            <a:avLst/>
            <a:gdLst/>
            <a:ahLst/>
            <a:cxnLst/>
            <a:rect l="l" t="t" r="r" b="b"/>
            <a:pathLst>
              <a:path w="5397762" h="526752">
                <a:moveTo>
                  <a:pt x="0" y="0"/>
                </a:moveTo>
                <a:lnTo>
                  <a:pt x="5397762" y="0"/>
                </a:lnTo>
                <a:lnTo>
                  <a:pt x="5397762" y="508002"/>
                </a:lnTo>
                <a:arcTo wR="18750" hR="18750" stAng="0" swAng="5400000"/>
                <a:lnTo>
                  <a:pt x="0" y="526752"/>
                </a:lnTo>
                <a:lnTo>
                  <a:pt x="0" y="0"/>
                </a:lnTo>
                <a:close/>
              </a:path>
            </a:pathLst>
          </a:custGeom>
          <a:solidFill>
            <a:srgbClr val="444752"/>
          </a:solidFill>
          <a:ln/>
        </p:spPr>
      </p:sp>
      <p:sp>
        <p:nvSpPr>
          <p:cNvPr id="37" name="Shape 35"/>
          <p:cNvSpPr/>
          <p:nvPr/>
        </p:nvSpPr>
        <p:spPr>
          <a:xfrm>
            <a:off x="6095848" y="5113933"/>
            <a:ext cx="19050" cy="526752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38" name="Shape 36"/>
          <p:cNvSpPr/>
          <p:nvPr/>
        </p:nvSpPr>
        <p:spPr>
          <a:xfrm>
            <a:off x="6095848" y="5113933"/>
            <a:ext cx="5397762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39" name="Text 37"/>
          <p:cNvSpPr/>
          <p:nvPr/>
        </p:nvSpPr>
        <p:spPr>
          <a:xfrm>
            <a:off x="6245763" y="5293816"/>
            <a:ext cx="5097930" cy="226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Progress Towards M1</a:t>
            </a:r>
            <a:endParaRPr lang="en-US" sz="1350" dirty="0"/>
          </a:p>
        </p:txBody>
      </p:sp>
      <p:sp>
        <p:nvSpPr>
          <p:cNvPr id="40" name="Shape 38"/>
          <p:cNvSpPr/>
          <p:nvPr/>
        </p:nvSpPr>
        <p:spPr>
          <a:xfrm>
            <a:off x="698086" y="5785644"/>
            <a:ext cx="10795524" cy="542826"/>
          </a:xfrm>
          <a:prstGeom prst="roundRect">
            <a:avLst>
              <a:gd name="adj" fmla="val 4145"/>
            </a:avLst>
          </a:prstGeom>
          <a:solidFill>
            <a:srgbClr val="790645"/>
          </a:solidFill>
          <a:ln/>
        </p:spPr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01" y="5973068"/>
            <a:ext cx="187420" cy="149920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1185337" y="5981898"/>
            <a:ext cx="10767942" cy="223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Continue working on Assignment 1 until the end of the lesson.</a:t>
            </a:r>
            <a:r>
              <a:rPr lang="en-US" sz="11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Every minute counts — use the time wisely to push your work from Pass to Merit.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512366"/>
            <a:ext cx="6223638" cy="708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From Pass to Merit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98086" y="1482527"/>
            <a:ext cx="6223638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gap between Pass and Merit is not about working harder — it is about thinking deeper. Every design choice you make should have a reason. Every reason should be written down. Every piece of writing should be backed by evidence.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98086" y="2516485"/>
            <a:ext cx="3024509" cy="1966913"/>
          </a:xfrm>
          <a:prstGeom prst="roundRect">
            <a:avLst>
              <a:gd name="adj" fmla="val 1331"/>
            </a:avLst>
          </a:prstGeom>
          <a:solidFill>
            <a:srgbClr val="444752"/>
          </a:solidFill>
          <a:ln/>
        </p:spPr>
      </p:sp>
      <p:sp>
        <p:nvSpPr>
          <p:cNvPr id="6" name="Shape 3"/>
          <p:cNvSpPr/>
          <p:nvPr/>
        </p:nvSpPr>
        <p:spPr>
          <a:xfrm>
            <a:off x="872607" y="2691011"/>
            <a:ext cx="523564" cy="523577"/>
          </a:xfrm>
          <a:prstGeom prst="ellipse">
            <a:avLst/>
          </a:prstGeom>
          <a:solidFill>
            <a:srgbClr val="6EB9FC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570" y="2834977"/>
            <a:ext cx="235539" cy="2355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72607" y="3389114"/>
            <a:ext cx="267546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Think Critically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872607" y="3750469"/>
            <a:ext cx="2675466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Question every decision you have made in your assignment.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3897116" y="2516485"/>
            <a:ext cx="3024608" cy="1966913"/>
          </a:xfrm>
          <a:prstGeom prst="roundRect">
            <a:avLst>
              <a:gd name="adj" fmla="val 1331"/>
            </a:avLst>
          </a:prstGeom>
          <a:solidFill>
            <a:srgbClr val="444752"/>
          </a:solidFill>
          <a:ln/>
        </p:spPr>
      </p:sp>
      <p:sp>
        <p:nvSpPr>
          <p:cNvPr id="11" name="Shape 7"/>
          <p:cNvSpPr/>
          <p:nvPr/>
        </p:nvSpPr>
        <p:spPr>
          <a:xfrm>
            <a:off x="4071637" y="2691011"/>
            <a:ext cx="523564" cy="523577"/>
          </a:xfrm>
          <a:prstGeom prst="ellipse">
            <a:avLst/>
          </a:prstGeom>
          <a:solidFill>
            <a:srgbClr val="6EB9FC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5600" y="2834977"/>
            <a:ext cx="235539" cy="23554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071637" y="3389114"/>
            <a:ext cx="267556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Justify Everything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4071637" y="3750469"/>
            <a:ext cx="2675565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 choice should be unexplained — link all decisions to your audience.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98086" y="4657923"/>
            <a:ext cx="6223638" cy="1687711"/>
          </a:xfrm>
          <a:prstGeom prst="roundRect">
            <a:avLst>
              <a:gd name="adj" fmla="val 1551"/>
            </a:avLst>
          </a:prstGeom>
          <a:solidFill>
            <a:srgbClr val="444752"/>
          </a:solidFill>
          <a:ln/>
        </p:spPr>
      </p:sp>
      <p:sp>
        <p:nvSpPr>
          <p:cNvPr id="16" name="Shape 11"/>
          <p:cNvSpPr/>
          <p:nvPr/>
        </p:nvSpPr>
        <p:spPr>
          <a:xfrm>
            <a:off x="872607" y="4832449"/>
            <a:ext cx="523564" cy="523577"/>
          </a:xfrm>
          <a:prstGeom prst="ellipse">
            <a:avLst/>
          </a:prstGeom>
          <a:solidFill>
            <a:srgbClr val="6EB9FC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570" y="4976416"/>
            <a:ext cx="235539" cy="23554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72607" y="5530552"/>
            <a:ext cx="587459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Aim for M1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872607" y="5891907"/>
            <a:ext cx="5874595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You have the knowledge — now demonstrate it with confidence and depth.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2</cp:revision>
  <dcterms:created xsi:type="dcterms:W3CDTF">2026-09-27T20:59:22Z</dcterms:created>
  <dcterms:modified xsi:type="dcterms:W3CDTF">2026-10-08T13:16:51Z</dcterms:modified>
</cp:coreProperties>
</file>