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1695" cy="6858000"/>
  <p:notesSz cx="6858000" cy="12191695"/>
  <p:embeddedFontLst>
    <p:embeddedFont>
      <p:font typeface="Lora"/>
      <p:regular r:id="rId201314"/>
    </p:embeddedFont>
    <p:embeddedFont>
      <p:font typeface="Lora Bold"/>
      <p:regular r:id="rId201315"/>
    </p:embeddedFont>
    <p:embeddedFont>
      <p:font typeface="Source Sans 3"/>
      <p:regular r:id="rId201316"/>
    </p:embeddedFont>
    <p:embeddedFont>
      <p:font typeface="Source Sans 3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 Id="rId201317" Target="fonts/201317.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1.png"/><Relationship Id="rId4" Type="http://schemas.openxmlformats.org/officeDocument/2006/relationships/image" Target="../media/image-7-2.sv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5283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571886" cy="6858000"/>
          </a:xfrm>
          <a:prstGeom prst="rect">
            <a:avLst/>
          </a:prstGeom>
        </p:spPr>
      </p:pic>
      <p:sp>
        <p:nvSpPr>
          <p:cNvPr id="3" name="Text 0"/>
          <p:cNvSpPr/>
          <p:nvPr/>
        </p:nvSpPr>
        <p:spPr>
          <a:xfrm>
            <a:off x="5269971" y="2135287"/>
            <a:ext cx="6223638" cy="1026517"/>
          </a:xfrm>
          <a:prstGeom prst="rect">
            <a:avLst/>
          </a:prstGeom>
          <a:noFill/>
          <a:ln/>
        </p:spPr>
        <p:txBody>
          <a:bodyPr wrap="square" lIns="0" tIns="0" rIns="0" bIns="0" rtlCol="0" anchor="t">
            <a:normAutofit/>
          </a:bodyPr>
          <a:lstStyle/>
          <a:p>
            <a:pPr algn="l" indent="0" marL="0">
              <a:lnSpc>
                <a:spcPct val="104000"/>
              </a:lnSpc>
              <a:buNone/>
            </a:pPr>
            <a:r>
              <a:rPr lang="en-US" sz="3200" dirty="0">
                <a:solidFill>
                  <a:srgbClr val="F98AC7"/>
                </a:solidFill>
                <a:latin typeface="Lora" pitchFamily="34" charset="0"/>
                <a:ea typeface="Lora" pitchFamily="34" charset="-122"/>
                <a:cs typeface="Lora" pitchFamily="34" charset="-120"/>
              </a:rPr>
              <a:t>Assignment 1 — M1 Completion Workshop</a:t>
            </a:r>
            <a:endParaRPr lang="en-US" sz="3200" dirty="0"/>
          </a:p>
        </p:txBody>
      </p:sp>
      <p:sp>
        <p:nvSpPr>
          <p:cNvPr id="4" name="Shape 1"/>
          <p:cNvSpPr/>
          <p:nvPr/>
        </p:nvSpPr>
        <p:spPr>
          <a:xfrm>
            <a:off x="5269971" y="3423543"/>
            <a:ext cx="2162617" cy="265113"/>
          </a:xfrm>
          <a:prstGeom prst="roundRect">
            <a:avLst>
              <a:gd name="adj" fmla="val 7901"/>
            </a:avLst>
          </a:prstGeom>
          <a:solidFill>
            <a:srgbClr val="49042A"/>
          </a:solidFill>
          <a:ln/>
        </p:spPr>
      </p:sp>
      <p:sp>
        <p:nvSpPr>
          <p:cNvPr id="5" name="Text 2"/>
          <p:cNvSpPr/>
          <p:nvPr/>
        </p:nvSpPr>
        <p:spPr>
          <a:xfrm>
            <a:off x="5374644" y="3475831"/>
            <a:ext cx="2562855" cy="160536"/>
          </a:xfrm>
          <a:prstGeom prst="rect">
            <a:avLst/>
          </a:prstGeom>
          <a:noFill/>
          <a:ln/>
        </p:spPr>
        <p:txBody>
          <a:bodyPr wrap="none" lIns="0" tIns="0" rIns="0" bIns="0" rtlCol="0" anchor="t"/>
          <a:lstStyle/>
          <a:p>
            <a:pPr algn="l" indent="0" marL="0">
              <a:lnSpc>
                <a:spcPct val="96000"/>
              </a:lnSpc>
              <a:buNone/>
            </a:pPr>
            <a:r>
              <a:rPr lang="en-US" sz="1050" dirty="0">
                <a:solidFill>
                  <a:srgbClr val="D6E5EF"/>
                </a:solidFill>
                <a:latin typeface="Source Sans 3" pitchFamily="34" charset="0"/>
                <a:ea typeface="Source Sans 3" pitchFamily="34" charset="-122"/>
                <a:cs typeface="Source Sans 3" pitchFamily="34" charset="-120"/>
              </a:rPr>
              <a:t>UNIT 13: WEBSITE DEVELOPMENT</a:t>
            </a:r>
            <a:endParaRPr lang="en-US" sz="1050" dirty="0"/>
          </a:p>
        </p:txBody>
      </p:sp>
      <p:sp>
        <p:nvSpPr>
          <p:cNvPr id="6" name="Text 3"/>
          <p:cNvSpPr/>
          <p:nvPr/>
        </p:nvSpPr>
        <p:spPr>
          <a:xfrm>
            <a:off x="5269971" y="3885009"/>
            <a:ext cx="6223638" cy="837605"/>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A focused 2-hour workshop to improve and complete your M1 evidence independently. By the end of this lesson, you should have a </a:t>
            </a:r>
            <a:pPr algn="l" indent="0" marL="0">
              <a:lnSpc>
                <a:spcPct val="133000"/>
              </a:lnSpc>
              <a:buNone/>
            </a:pPr>
            <a:r>
              <a:rPr lang="en-US" sz="1350" b="1" dirty="0">
                <a:solidFill>
                  <a:srgbClr val="D6E5EF"/>
                </a:solidFill>
                <a:latin typeface="Source Sans 3 Bold" pitchFamily="34" charset="0"/>
                <a:ea typeface="Source Sans 3 Bold" pitchFamily="34" charset="-122"/>
                <a:cs typeface="Source Sans 3 Bold" pitchFamily="34" charset="-120"/>
              </a:rPr>
              <a:t>nearly completed M1 section</a:t>
            </a:r>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a:t>
            </a:r>
            <a:endParaRPr lang="en-US" sz="13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252833"/>
        </a:solidFill>
      </p:bgPr>
    </p:bg>
    <p:spTree>
      <p:nvGrpSpPr>
        <p:cNvPr id="1" name=""/>
        <p:cNvGrpSpPr/>
        <p:nvPr/>
      </p:nvGrpSpPr>
      <p:grpSpPr>
        <a:xfrm>
          <a:off x="0" y="0"/>
          <a:ext cx="0" cy="0"/>
          <a:chOff x="0" y="0"/>
          <a:chExt cx="0" cy="0"/>
        </a:xfrm>
      </p:grpSpPr>
      <p:sp>
        <p:nvSpPr>
          <p:cNvPr id="2" name="Text 0"/>
          <p:cNvSpPr/>
          <p:nvPr/>
        </p:nvSpPr>
        <p:spPr>
          <a:xfrm>
            <a:off x="698086" y="1783259"/>
            <a:ext cx="10795524" cy="513259"/>
          </a:xfrm>
          <a:prstGeom prst="rect">
            <a:avLst/>
          </a:prstGeom>
          <a:noFill/>
          <a:ln/>
        </p:spPr>
        <p:txBody>
          <a:bodyPr wrap="none" lIns="0" tIns="0" rIns="0" bIns="0" rtlCol="0" anchor="t"/>
          <a:lstStyle/>
          <a:p>
            <a:pPr algn="l" indent="0" marL="0">
              <a:lnSpc>
                <a:spcPct val="104000"/>
              </a:lnSpc>
              <a:buNone/>
            </a:pPr>
            <a:r>
              <a:rPr lang="en-US" sz="3200" dirty="0">
                <a:solidFill>
                  <a:srgbClr val="F98AC7"/>
                </a:solidFill>
                <a:latin typeface="Lora" pitchFamily="34" charset="0"/>
                <a:ea typeface="Lora" pitchFamily="34" charset="-122"/>
                <a:cs typeface="Lora" pitchFamily="34" charset="-120"/>
              </a:rPr>
              <a:t>Today's Focus</a:t>
            </a:r>
            <a:endParaRPr lang="en-US" sz="3200" dirty="0"/>
          </a:p>
        </p:txBody>
      </p:sp>
      <p:sp>
        <p:nvSpPr>
          <p:cNvPr id="3" name="Shape 1"/>
          <p:cNvSpPr/>
          <p:nvPr/>
        </p:nvSpPr>
        <p:spPr>
          <a:xfrm>
            <a:off x="572379" y="2558256"/>
            <a:ext cx="5436258" cy="2516485"/>
          </a:xfrm>
          <a:prstGeom prst="roundRect">
            <a:avLst>
              <a:gd name="adj" fmla="val 1040"/>
            </a:avLst>
          </a:prstGeom>
          <a:solidFill>
            <a:srgbClr val="F98AC7"/>
          </a:solidFill>
          <a:ln/>
        </p:spPr>
      </p:sp>
      <p:sp>
        <p:nvSpPr>
          <p:cNvPr id="4" name="Text 2"/>
          <p:cNvSpPr/>
          <p:nvPr/>
        </p:nvSpPr>
        <p:spPr>
          <a:xfrm>
            <a:off x="746900" y="2732782"/>
            <a:ext cx="5087215" cy="256679"/>
          </a:xfrm>
          <a:prstGeom prst="rect">
            <a:avLst/>
          </a:prstGeom>
          <a:noFill/>
          <a:ln/>
        </p:spPr>
        <p:txBody>
          <a:bodyPr wrap="none" lIns="0" tIns="0" rIns="0" bIns="0" rtlCol="0" anchor="t"/>
          <a:lstStyle/>
          <a:p>
            <a:pPr algn="l" indent="0" marL="0">
              <a:lnSpc>
                <a:spcPct val="104000"/>
              </a:lnSpc>
              <a:buNone/>
            </a:pPr>
            <a:r>
              <a:rPr lang="en-US" sz="1600" dirty="0">
                <a:solidFill>
                  <a:srgbClr val="000000"/>
                </a:solidFill>
                <a:latin typeface="Lora" pitchFamily="34" charset="0"/>
                <a:ea typeface="Lora" pitchFamily="34" charset="-122"/>
                <a:cs typeface="Lora" pitchFamily="34" charset="-120"/>
              </a:rPr>
              <a:t>You Have Already…</a:t>
            </a:r>
            <a:endParaRPr lang="en-US" sz="1600" dirty="0"/>
          </a:p>
        </p:txBody>
      </p:sp>
      <p:sp>
        <p:nvSpPr>
          <p:cNvPr id="5" name="Text 3"/>
          <p:cNvSpPr/>
          <p:nvPr/>
        </p:nvSpPr>
        <p:spPr>
          <a:xfrm>
            <a:off x="746900" y="3163987"/>
            <a:ext cx="5087215" cy="1640086"/>
          </a:xfrm>
          <a:prstGeom prst="rect">
            <a:avLst/>
          </a:prstGeom>
          <a:noFill/>
          <a:ln/>
        </p:spPr>
        <p:txBody>
          <a:bodyPr wrap="square" lIns="0" tIns="0" rIns="0" bIns="0" rtlCol="0" anchor="t">
            <a:normAutofit/>
          </a:bodyPr>
          <a:lstStyle/>
          <a:p>
            <a:pPr algn="l" marL="274320" indent="-274320">
              <a:lnSpc>
                <a:spcPct val="133000"/>
              </a:lnSpc>
              <a:buSzPct val="100000"/>
              <a:buChar char="•"/>
            </a:pPr>
            <a:r>
              <a:rPr lang="en-US" sz="1350" dirty="0">
                <a:solidFill>
                  <a:srgbClr val="000000"/>
                </a:solidFill>
                <a:latin typeface="Source Sans 3" pitchFamily="34" charset="0"/>
                <a:ea typeface="Source Sans 3" pitchFamily="34" charset="-122"/>
                <a:cs typeface="Source Sans 3" pitchFamily="34" charset="-120"/>
              </a:rPr>
              <a:t>Identified features on two websites</a:t>
            </a:r>
            <a:endParaRPr lang="en-US" sz="1350" dirty="0"/>
          </a:p>
          <a:p>
            <a:pPr algn="l" marL="274320" indent="-274320">
              <a:lnSpc>
                <a:spcPct val="133000"/>
              </a:lnSpc>
              <a:buSzPct val="100000"/>
              <a:buChar char="•"/>
            </a:pPr>
            <a:r>
              <a:rPr lang="en-US" sz="1350" dirty="0">
                <a:solidFill>
                  <a:srgbClr val="000000"/>
                </a:solidFill>
                <a:latin typeface="Source Sans 3" pitchFamily="34" charset="0"/>
                <a:ea typeface="Source Sans 3" pitchFamily="34" charset="-122"/>
                <a:cs typeface="Source Sans 3" pitchFamily="34" charset="-120"/>
              </a:rPr>
              <a:t>Looked at presentation</a:t>
            </a:r>
            <a:endParaRPr lang="en-US" sz="1350" dirty="0"/>
          </a:p>
          <a:p>
            <a:pPr algn="l" marL="274320" indent="-274320">
              <a:lnSpc>
                <a:spcPct val="133000"/>
              </a:lnSpc>
              <a:buSzPct val="100000"/>
              <a:buChar char="•"/>
            </a:pPr>
            <a:r>
              <a:rPr lang="en-US" sz="1350" dirty="0">
                <a:solidFill>
                  <a:srgbClr val="000000"/>
                </a:solidFill>
                <a:latin typeface="Source Sans 3" pitchFamily="34" charset="0"/>
                <a:ea typeface="Source Sans 3" pitchFamily="34" charset="-122"/>
                <a:cs typeface="Source Sans 3" pitchFamily="34" charset="-120"/>
              </a:rPr>
              <a:t>Looked at usability</a:t>
            </a:r>
            <a:endParaRPr lang="en-US" sz="1350" dirty="0"/>
          </a:p>
          <a:p>
            <a:pPr algn="l" marL="274320" indent="-274320">
              <a:lnSpc>
                <a:spcPct val="133000"/>
              </a:lnSpc>
              <a:buSzPct val="100000"/>
              <a:buChar char="•"/>
            </a:pPr>
            <a:r>
              <a:rPr lang="en-US" sz="1350" dirty="0">
                <a:solidFill>
                  <a:srgbClr val="000000"/>
                </a:solidFill>
                <a:latin typeface="Source Sans 3" pitchFamily="34" charset="0"/>
                <a:ea typeface="Source Sans 3" pitchFamily="34" charset="-122"/>
                <a:cs typeface="Source Sans 3" pitchFamily="34" charset="-120"/>
              </a:rPr>
              <a:t>Looked at accessibility</a:t>
            </a:r>
            <a:endParaRPr lang="en-US" sz="1350" dirty="0"/>
          </a:p>
          <a:p>
            <a:pPr algn="l" marL="274320" indent="-274320">
              <a:lnSpc>
                <a:spcPct val="133000"/>
              </a:lnSpc>
              <a:buSzPct val="100000"/>
              <a:buChar char="•"/>
            </a:pPr>
            <a:r>
              <a:rPr lang="en-US" sz="1350" dirty="0">
                <a:solidFill>
                  <a:srgbClr val="000000"/>
                </a:solidFill>
                <a:latin typeface="Source Sans 3" pitchFamily="34" charset="0"/>
                <a:ea typeface="Source Sans 3" pitchFamily="34" charset="-122"/>
                <a:cs typeface="Source Sans 3" pitchFamily="34" charset="-120"/>
              </a:rPr>
              <a:t>Looked at performance</a:t>
            </a:r>
            <a:endParaRPr lang="en-US" sz="1350" dirty="0"/>
          </a:p>
        </p:txBody>
      </p:sp>
      <p:sp>
        <p:nvSpPr>
          <p:cNvPr id="6" name="Text 4"/>
          <p:cNvSpPr/>
          <p:nvPr/>
        </p:nvSpPr>
        <p:spPr>
          <a:xfrm>
            <a:off x="6315115" y="2732782"/>
            <a:ext cx="5184844" cy="256679"/>
          </a:xfrm>
          <a:prstGeom prst="rect">
            <a:avLst/>
          </a:prstGeom>
          <a:noFill/>
          <a:ln/>
        </p:spPr>
        <p:txBody>
          <a:bodyPr wrap="none" lIns="0" tIns="0" rIns="0" bIns="0" rtlCol="0" anchor="t"/>
          <a:lstStyle/>
          <a:p>
            <a:pPr algn="l" indent="0" marL="0">
              <a:lnSpc>
                <a:spcPct val="104000"/>
              </a:lnSpc>
              <a:buNone/>
            </a:pPr>
            <a:r>
              <a:rPr lang="en-US" sz="1600" dirty="0">
                <a:solidFill>
                  <a:srgbClr val="F98AC7"/>
                </a:solidFill>
                <a:latin typeface="Lora" pitchFamily="34" charset="0"/>
                <a:ea typeface="Lora" pitchFamily="34" charset="-122"/>
                <a:cs typeface="Lora" pitchFamily="34" charset="-120"/>
              </a:rPr>
              <a:t>Today's Goal</a:t>
            </a:r>
            <a:endParaRPr lang="en-US" sz="1600" dirty="0"/>
          </a:p>
        </p:txBody>
      </p:sp>
      <p:sp>
        <p:nvSpPr>
          <p:cNvPr id="7" name="Text 5"/>
          <p:cNvSpPr/>
          <p:nvPr/>
        </p:nvSpPr>
        <p:spPr>
          <a:xfrm>
            <a:off x="6315115" y="3163987"/>
            <a:ext cx="5184844" cy="558403"/>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Turn your existing work into </a:t>
            </a:r>
            <a:pPr algn="l" indent="0" marL="0">
              <a:lnSpc>
                <a:spcPct val="133000"/>
              </a:lnSpc>
              <a:buNone/>
            </a:pPr>
            <a:r>
              <a:rPr lang="en-US" sz="1350" b="1" dirty="0">
                <a:solidFill>
                  <a:srgbClr val="D6E5EF"/>
                </a:solidFill>
                <a:latin typeface="Source Sans 3 Bold" pitchFamily="34" charset="0"/>
                <a:ea typeface="Source Sans 3 Bold" pitchFamily="34" charset="-122"/>
                <a:cs typeface="Source Sans 3 Bold" pitchFamily="34" charset="-120"/>
              </a:rPr>
              <a:t>stronger M1 evidence</a:t>
            </a:r>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 Use this session to develop, expand, and complete each section of your review.</a:t>
            </a:r>
            <a:endParaRPr lang="en-US" sz="1350" dirty="0"/>
          </a:p>
        </p:txBody>
      </p:sp>
      <p:sp>
        <p:nvSpPr>
          <p:cNvPr id="8" name="Shape 6"/>
          <p:cNvSpPr/>
          <p:nvPr/>
        </p:nvSpPr>
        <p:spPr>
          <a:xfrm>
            <a:off x="6315115" y="3918744"/>
            <a:ext cx="5184844" cy="959644"/>
          </a:xfrm>
          <a:prstGeom prst="roundRect">
            <a:avLst>
              <a:gd name="adj" fmla="val 2728"/>
            </a:avLst>
          </a:prstGeom>
          <a:solidFill>
            <a:srgbClr val="790645"/>
          </a:solidFill>
          <a:ln/>
        </p:spPr>
      </p:sp>
      <p:pic>
        <p:nvPicPr>
          <p:cNvPr id="9" name="Image 0" descr="preencoded.png">    </p:cNvPr>
          <p:cNvPicPr>
            <a:picLocks noChangeAspect="1"/>
          </p:cNvPicPr>
          <p:nvPr/>
        </p:nvPicPr>
        <p:blipFill>
          <a:blip r:embed="rId1"/>
          <a:stretch>
            <a:fillRect/>
          </a:stretch>
        </p:blipFill>
        <p:spPr>
          <a:xfrm>
            <a:off x="6489637" y="4174530"/>
            <a:ext cx="218177" cy="174526"/>
          </a:xfrm>
          <a:prstGeom prst="rect">
            <a:avLst/>
          </a:prstGeom>
        </p:spPr>
      </p:pic>
      <p:sp>
        <p:nvSpPr>
          <p:cNvPr id="10" name="Text 7"/>
          <p:cNvSpPr/>
          <p:nvPr/>
        </p:nvSpPr>
        <p:spPr>
          <a:xfrm>
            <a:off x="6882335" y="4119364"/>
            <a:ext cx="4443103" cy="558403"/>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FFFFFF"/>
                </a:solidFill>
                <a:latin typeface="Source Sans 3" pitchFamily="34" charset="0"/>
                <a:ea typeface="Source Sans 3" pitchFamily="34" charset="-122"/>
                <a:cs typeface="Source Sans 3" pitchFamily="34" charset="-120"/>
              </a:rPr>
              <a:t>By the end of the lesson, your M1 section should be nearly complete.</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52833"/>
        </a:solidFill>
      </p:bgPr>
    </p:bg>
    <p:spTree>
      <p:nvGrpSpPr>
        <p:cNvPr id="1" name=""/>
        <p:cNvGrpSpPr/>
        <p:nvPr/>
      </p:nvGrpSpPr>
      <p:grpSpPr>
        <a:xfrm>
          <a:off x="0" y="0"/>
          <a:ext cx="0" cy="0"/>
          <a:chOff x="0" y="0"/>
          <a:chExt cx="0" cy="0"/>
        </a:xfrm>
      </p:grpSpPr>
      <p:sp>
        <p:nvSpPr>
          <p:cNvPr id="2" name="Text 0"/>
          <p:cNvSpPr/>
          <p:nvPr/>
        </p:nvSpPr>
        <p:spPr>
          <a:xfrm>
            <a:off x="698086" y="1605459"/>
            <a:ext cx="10795524" cy="513259"/>
          </a:xfrm>
          <a:prstGeom prst="rect">
            <a:avLst/>
          </a:prstGeom>
          <a:noFill/>
          <a:ln/>
        </p:spPr>
        <p:txBody>
          <a:bodyPr wrap="none" lIns="0" tIns="0" rIns="0" bIns="0" rtlCol="0" anchor="t"/>
          <a:lstStyle/>
          <a:p>
            <a:pPr algn="l" indent="0" marL="0">
              <a:lnSpc>
                <a:spcPct val="104000"/>
              </a:lnSpc>
              <a:buNone/>
            </a:pPr>
            <a:r>
              <a:rPr lang="en-US" sz="3200" dirty="0">
                <a:solidFill>
                  <a:srgbClr val="F98AC7"/>
                </a:solidFill>
                <a:latin typeface="Lora" pitchFamily="34" charset="0"/>
                <a:ea typeface="Lora" pitchFamily="34" charset="-122"/>
                <a:cs typeface="Lora" pitchFamily="34" charset="-120"/>
              </a:rPr>
              <a:t>Starter — Check Your Progress</a:t>
            </a:r>
            <a:endParaRPr lang="en-US" sz="3200" dirty="0"/>
          </a:p>
        </p:txBody>
      </p:sp>
      <p:sp>
        <p:nvSpPr>
          <p:cNvPr id="3" name="Text 1"/>
          <p:cNvSpPr/>
          <p:nvPr/>
        </p:nvSpPr>
        <p:spPr>
          <a:xfrm>
            <a:off x="698086" y="2467769"/>
            <a:ext cx="10795524" cy="558403"/>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Open your Assignment 1 work from last lesson. Rate each section using the traffic light system below, then identify which area needs the most work today.</a:t>
            </a:r>
            <a:endParaRPr lang="en-US" sz="1350" dirty="0"/>
          </a:p>
        </p:txBody>
      </p:sp>
      <p:sp>
        <p:nvSpPr>
          <p:cNvPr id="4" name="Shape 2"/>
          <p:cNvSpPr/>
          <p:nvPr/>
        </p:nvSpPr>
        <p:spPr>
          <a:xfrm>
            <a:off x="698086" y="3222526"/>
            <a:ext cx="3482094" cy="1275159"/>
          </a:xfrm>
          <a:prstGeom prst="roundRect">
            <a:avLst>
              <a:gd name="adj" fmla="val 2053"/>
            </a:avLst>
          </a:prstGeom>
          <a:solidFill>
            <a:srgbClr val="444752"/>
          </a:solidFill>
          <a:ln/>
        </p:spPr>
      </p:sp>
      <p:sp>
        <p:nvSpPr>
          <p:cNvPr id="5" name="Text 3"/>
          <p:cNvSpPr/>
          <p:nvPr/>
        </p:nvSpPr>
        <p:spPr>
          <a:xfrm>
            <a:off x="872607" y="3397052"/>
            <a:ext cx="3133051" cy="263029"/>
          </a:xfrm>
          <a:prstGeom prst="rect">
            <a:avLst/>
          </a:prstGeom>
          <a:noFill/>
          <a:ln/>
        </p:spPr>
        <p:txBody>
          <a:bodyPr wrap="none" lIns="0" tIns="0" rIns="0" bIns="0" rtlCol="0" anchor="t"/>
          <a:lstStyle/>
          <a:p>
            <a:pPr algn="l" indent="0" marL="0">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600" dirty="0">
                <a:solidFill>
                  <a:srgbClr val="D6E5EF"/>
                </a:solidFill>
                <a:latin typeface="Lora" pitchFamily="34" charset="0"/>
                <a:ea typeface="Lora" pitchFamily="34" charset="-122"/>
                <a:cs typeface="Lora" pitchFamily="34" charset="-120"/>
              </a:rPr>
              <a:t> Complete</a:t>
            </a:r>
            <a:endParaRPr lang="en-US" sz="1600" dirty="0"/>
          </a:p>
        </p:txBody>
      </p:sp>
      <p:sp>
        <p:nvSpPr>
          <p:cNvPr id="6" name="Text 4"/>
          <p:cNvSpPr/>
          <p:nvPr/>
        </p:nvSpPr>
        <p:spPr>
          <a:xfrm>
            <a:off x="872607" y="3764756"/>
            <a:ext cx="3133051" cy="279202"/>
          </a:xfrm>
          <a:prstGeom prst="rect">
            <a:avLst/>
          </a:prstGeom>
          <a:noFill/>
          <a:ln/>
        </p:spPr>
        <p:txBody>
          <a:bodyPr wrap="none" lIns="0" tIns="0" rIns="0" bIns="0" rtlCol="0" anchor="t"/>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This section is finished and well evidenced.</a:t>
            </a:r>
            <a:endParaRPr lang="en-US" sz="1350" dirty="0"/>
          </a:p>
        </p:txBody>
      </p:sp>
      <p:sp>
        <p:nvSpPr>
          <p:cNvPr id="7" name="Shape 5"/>
          <p:cNvSpPr/>
          <p:nvPr/>
        </p:nvSpPr>
        <p:spPr>
          <a:xfrm>
            <a:off x="4354701" y="3222526"/>
            <a:ext cx="3482193" cy="1275159"/>
          </a:xfrm>
          <a:prstGeom prst="roundRect">
            <a:avLst>
              <a:gd name="adj" fmla="val 2053"/>
            </a:avLst>
          </a:prstGeom>
          <a:solidFill>
            <a:srgbClr val="444752"/>
          </a:solidFill>
          <a:ln/>
        </p:spPr>
      </p:sp>
      <p:sp>
        <p:nvSpPr>
          <p:cNvPr id="8" name="Text 6"/>
          <p:cNvSpPr/>
          <p:nvPr/>
        </p:nvSpPr>
        <p:spPr>
          <a:xfrm>
            <a:off x="4529223" y="3397052"/>
            <a:ext cx="3133151" cy="263029"/>
          </a:xfrm>
          <a:prstGeom prst="rect">
            <a:avLst/>
          </a:prstGeom>
          <a:noFill/>
          <a:ln/>
        </p:spPr>
        <p:txBody>
          <a:bodyPr wrap="none" lIns="0" tIns="0" rIns="0" bIns="0" rtlCol="0" anchor="t"/>
          <a:lstStyle/>
          <a:p>
            <a:pPr algn="l" indent="0" marL="0">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600" dirty="0">
                <a:solidFill>
                  <a:srgbClr val="D6E5EF"/>
                </a:solidFill>
                <a:latin typeface="Lora" pitchFamily="34" charset="0"/>
                <a:ea typeface="Lora" pitchFamily="34" charset="-122"/>
                <a:cs typeface="Lora" pitchFamily="34" charset="-120"/>
              </a:rPr>
              <a:t> Needs Improvement</a:t>
            </a:r>
            <a:endParaRPr lang="en-US" sz="1600" dirty="0"/>
          </a:p>
        </p:txBody>
      </p:sp>
      <p:sp>
        <p:nvSpPr>
          <p:cNvPr id="9" name="Text 7"/>
          <p:cNvSpPr/>
          <p:nvPr/>
        </p:nvSpPr>
        <p:spPr>
          <a:xfrm>
            <a:off x="4529223" y="3764756"/>
            <a:ext cx="3133151" cy="558403"/>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Started but requires more detail or evidence.</a:t>
            </a:r>
            <a:endParaRPr lang="en-US" sz="1350" dirty="0"/>
          </a:p>
        </p:txBody>
      </p:sp>
      <p:sp>
        <p:nvSpPr>
          <p:cNvPr id="10" name="Shape 8"/>
          <p:cNvSpPr/>
          <p:nvPr/>
        </p:nvSpPr>
        <p:spPr>
          <a:xfrm>
            <a:off x="8011416" y="3222526"/>
            <a:ext cx="3482193" cy="1275159"/>
          </a:xfrm>
          <a:prstGeom prst="roundRect">
            <a:avLst>
              <a:gd name="adj" fmla="val 2053"/>
            </a:avLst>
          </a:prstGeom>
          <a:solidFill>
            <a:srgbClr val="444752"/>
          </a:solidFill>
          <a:ln/>
        </p:spPr>
      </p:sp>
      <p:sp>
        <p:nvSpPr>
          <p:cNvPr id="11" name="Text 9"/>
          <p:cNvSpPr/>
          <p:nvPr/>
        </p:nvSpPr>
        <p:spPr>
          <a:xfrm>
            <a:off x="8185937" y="3397052"/>
            <a:ext cx="3133151" cy="263029"/>
          </a:xfrm>
          <a:prstGeom prst="rect">
            <a:avLst/>
          </a:prstGeom>
          <a:noFill/>
          <a:ln/>
        </p:spPr>
        <p:txBody>
          <a:bodyPr wrap="none" lIns="0" tIns="0" rIns="0" bIns="0" rtlCol="0" anchor="t"/>
          <a:lstStyle/>
          <a:p>
            <a:pPr algn="l" indent="0" marL="0">
              <a:lnSpc>
                <a:spcPct val="104000"/>
              </a:lnSpc>
              <a:buNone/>
            </a:pPr>
            <a:r>
              <a:rPr lang="en-US" sz="160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1600" dirty="0">
                <a:solidFill>
                  <a:srgbClr val="D6E5EF"/>
                </a:solidFill>
                <a:latin typeface="Lora" pitchFamily="34" charset="0"/>
                <a:ea typeface="Lora" pitchFamily="34" charset="-122"/>
                <a:cs typeface="Lora" pitchFamily="34" charset="-120"/>
              </a:rPr>
              <a:t> Not Completed</a:t>
            </a:r>
            <a:endParaRPr lang="en-US" sz="1600" dirty="0"/>
          </a:p>
        </p:txBody>
      </p:sp>
      <p:sp>
        <p:nvSpPr>
          <p:cNvPr id="12" name="Text 10"/>
          <p:cNvSpPr/>
          <p:nvPr/>
        </p:nvSpPr>
        <p:spPr>
          <a:xfrm>
            <a:off x="8185937" y="3764756"/>
            <a:ext cx="3133151" cy="279202"/>
          </a:xfrm>
          <a:prstGeom prst="rect">
            <a:avLst/>
          </a:prstGeom>
          <a:noFill/>
          <a:ln/>
        </p:spPr>
        <p:txBody>
          <a:bodyPr wrap="none" lIns="0" tIns="0" rIns="0" bIns="0" rtlCol="0" anchor="t"/>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This section still needs to be written.</a:t>
            </a:r>
            <a:endParaRPr lang="en-US" sz="1350" dirty="0"/>
          </a:p>
        </p:txBody>
      </p:sp>
      <p:sp>
        <p:nvSpPr>
          <p:cNvPr id="13" name="Text 11"/>
          <p:cNvSpPr/>
          <p:nvPr/>
        </p:nvSpPr>
        <p:spPr>
          <a:xfrm>
            <a:off x="698086" y="4694039"/>
            <a:ext cx="10795524" cy="558403"/>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Check: </a:t>
            </a:r>
            <a:pPr algn="l" indent="0" marL="0">
              <a:lnSpc>
                <a:spcPct val="133000"/>
              </a:lnSpc>
              <a:buNone/>
            </a:pPr>
            <a:r>
              <a:rPr lang="en-US" sz="1350" b="1" dirty="0">
                <a:solidFill>
                  <a:srgbClr val="D6E5EF"/>
                </a:solidFill>
                <a:latin typeface="Source Sans 3 Bold" pitchFamily="34" charset="0"/>
                <a:ea typeface="Source Sans 3 Bold" pitchFamily="34" charset="-122"/>
                <a:cs typeface="Source Sans 3 Bold" pitchFamily="34" charset="-120"/>
              </a:rPr>
              <a:t>Presentation · Usability · Accessibility · Performance</a:t>
            </a:r>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 — for both Website 1 and Website 2. Include screenshots and a comparison between the two sites.</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252833"/>
        </a:solidFill>
      </p:bgPr>
    </p:bg>
    <p:spTree>
      <p:nvGrpSpPr>
        <p:cNvPr id="1" name=""/>
        <p:cNvGrpSpPr/>
        <p:nvPr/>
      </p:nvGrpSpPr>
      <p:grpSpPr>
        <a:xfrm>
          <a:off x="0" y="0"/>
          <a:ext cx="0" cy="0"/>
          <a:chOff x="0" y="0"/>
          <a:chExt cx="0" cy="0"/>
        </a:xfrm>
      </p:grpSpPr>
      <p:sp>
        <p:nvSpPr>
          <p:cNvPr id="2" name="Text 0"/>
          <p:cNvSpPr/>
          <p:nvPr/>
        </p:nvSpPr>
        <p:spPr>
          <a:xfrm>
            <a:off x="698086" y="484485"/>
            <a:ext cx="10795524" cy="473273"/>
          </a:xfrm>
          <a:prstGeom prst="rect">
            <a:avLst/>
          </a:prstGeom>
          <a:noFill/>
          <a:ln/>
        </p:spPr>
        <p:txBody>
          <a:bodyPr wrap="none" lIns="0" tIns="0" rIns="0" bIns="0" rtlCol="0" anchor="t"/>
          <a:lstStyle/>
          <a:p>
            <a:pPr algn="l" indent="0" marL="0">
              <a:lnSpc>
                <a:spcPct val="104000"/>
              </a:lnSpc>
              <a:buNone/>
            </a:pPr>
            <a:r>
              <a:rPr lang="en-US" sz="2950" dirty="0">
                <a:solidFill>
                  <a:srgbClr val="F98AC7"/>
                </a:solidFill>
                <a:latin typeface="Lora" pitchFamily="34" charset="0"/>
                <a:ea typeface="Lora" pitchFamily="34" charset="-122"/>
                <a:cs typeface="Lora" pitchFamily="34" charset="-120"/>
              </a:rPr>
              <a:t>Description Is NOT Enough</a:t>
            </a:r>
            <a:endParaRPr lang="en-US" sz="2950" dirty="0"/>
          </a:p>
        </p:txBody>
      </p:sp>
      <p:sp>
        <p:nvSpPr>
          <p:cNvPr id="3" name="Text 1"/>
          <p:cNvSpPr/>
          <p:nvPr/>
        </p:nvSpPr>
        <p:spPr>
          <a:xfrm>
            <a:off x="698086" y="1328539"/>
            <a:ext cx="5201512" cy="236637"/>
          </a:xfrm>
          <a:prstGeom prst="rect">
            <a:avLst/>
          </a:prstGeom>
          <a:noFill/>
          <a:ln/>
        </p:spPr>
        <p:txBody>
          <a:bodyPr wrap="none" lIns="0" tIns="0" rIns="0" bIns="0" rtlCol="0" anchor="t"/>
          <a:lstStyle/>
          <a:p>
            <a:pPr algn="l" indent="0" marL="0">
              <a:lnSpc>
                <a:spcPct val="104000"/>
              </a:lnSpc>
              <a:buNone/>
            </a:pPr>
            <a:r>
              <a:rPr lang="en-US" sz="1450" dirty="0">
                <a:solidFill>
                  <a:srgbClr val="F98AC7"/>
                </a:solidFill>
                <a:latin typeface="Lora" pitchFamily="34" charset="0"/>
                <a:ea typeface="Lora" pitchFamily="34" charset="-122"/>
                <a:cs typeface="Lora" pitchFamily="34" charset="-120"/>
              </a:rPr>
              <a:t>Too Descriptive </a:t>
            </a:r>
            <a:pPr algn="l" indent="0" marL="0">
              <a:lnSpc>
                <a:spcPct val="104000"/>
              </a:lnSpc>
              <a:buNone/>
            </a:pPr>
            <a:r>
              <a:rPr lang="en-US" sz="1450" dirty="0">
                <a:solidFill>
                  <a:srgbClr val="000000"/>
                </a:solidFill>
                <a:latin typeface="Noto Color Emoji" pitchFamily="34" charset="0"/>
                <a:ea typeface="Noto Color Emoji" pitchFamily="34" charset="-122"/>
                <a:cs typeface="Noto Color Emoji" pitchFamily="34" charset="-120"/>
              </a:rPr>
              <a:t>❌</a:t>
            </a:r>
            <a:endParaRPr lang="en-US" sz="1450" dirty="0"/>
          </a:p>
        </p:txBody>
      </p:sp>
      <p:sp>
        <p:nvSpPr>
          <p:cNvPr id="4" name="Text 2"/>
          <p:cNvSpPr/>
          <p:nvPr/>
        </p:nvSpPr>
        <p:spPr>
          <a:xfrm>
            <a:off x="939380" y="1865412"/>
            <a:ext cx="5569803" cy="247352"/>
          </a:xfrm>
          <a:prstGeom prst="rect">
            <a:avLst/>
          </a:prstGeom>
          <a:noFill/>
          <a:ln/>
        </p:spPr>
        <p:txBody>
          <a:bodyPr wrap="none" lIns="0" tIns="0" rIns="0" bIns="0" rtlCol="0" anchor="t"/>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The website has a navigation bar at the top of the page.</a:t>
            </a:r>
            <a:endParaRPr lang="en-US" sz="1250" dirty="0"/>
          </a:p>
        </p:txBody>
      </p:sp>
      <p:sp>
        <p:nvSpPr>
          <p:cNvPr id="5" name="Shape 3"/>
          <p:cNvSpPr/>
          <p:nvPr/>
        </p:nvSpPr>
        <p:spPr>
          <a:xfrm>
            <a:off x="698086" y="1731963"/>
            <a:ext cx="19050" cy="514251"/>
          </a:xfrm>
          <a:prstGeom prst="roundRect">
            <a:avLst>
              <a:gd name="adj" fmla="val 49999"/>
            </a:avLst>
          </a:prstGeom>
          <a:solidFill>
            <a:srgbClr val="F98AC7"/>
          </a:solidFill>
          <a:ln/>
        </p:spPr>
      </p:sp>
      <p:sp>
        <p:nvSpPr>
          <p:cNvPr id="6" name="Text 4"/>
          <p:cNvSpPr/>
          <p:nvPr/>
        </p:nvSpPr>
        <p:spPr>
          <a:xfrm>
            <a:off x="698086" y="2413000"/>
            <a:ext cx="5811097" cy="247352"/>
          </a:xfrm>
          <a:prstGeom prst="rect">
            <a:avLst/>
          </a:prstGeom>
          <a:noFill/>
          <a:ln/>
        </p:spPr>
        <p:txBody>
          <a:bodyPr wrap="none" lIns="0" tIns="0" rIns="0" bIns="0" rtlCol="0" anchor="t"/>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This only tells us </a:t>
            </a:r>
            <a:pPr algn="l" indent="0" marL="0">
              <a:lnSpc>
                <a:spcPct val="128000"/>
              </a:lnSpc>
              <a:buNone/>
            </a:pPr>
            <a:r>
              <a:rPr lang="en-US" sz="1250" i="1" dirty="0">
                <a:solidFill>
                  <a:srgbClr val="D6E5EF"/>
                </a:solidFill>
                <a:latin typeface="Source Sans 3" pitchFamily="34" charset="0"/>
                <a:ea typeface="Source Sans 3" pitchFamily="34" charset="-122"/>
                <a:cs typeface="Source Sans 3" pitchFamily="34" charset="-120"/>
              </a:rPr>
              <a:t>what</a:t>
            </a:r>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 is there — it does not explain how or why it matters.</a:t>
            </a:r>
            <a:endParaRPr lang="en-US" sz="1250" dirty="0"/>
          </a:p>
        </p:txBody>
      </p:sp>
      <p:sp>
        <p:nvSpPr>
          <p:cNvPr id="7" name="Text 5"/>
          <p:cNvSpPr/>
          <p:nvPr/>
        </p:nvSpPr>
        <p:spPr>
          <a:xfrm>
            <a:off x="6298447" y="1328539"/>
            <a:ext cx="5201512" cy="236637"/>
          </a:xfrm>
          <a:prstGeom prst="rect">
            <a:avLst/>
          </a:prstGeom>
          <a:noFill/>
          <a:ln/>
        </p:spPr>
        <p:txBody>
          <a:bodyPr wrap="none" lIns="0" tIns="0" rIns="0" bIns="0" rtlCol="0" anchor="t"/>
          <a:lstStyle/>
          <a:p>
            <a:pPr algn="l" indent="0" marL="0">
              <a:lnSpc>
                <a:spcPct val="104000"/>
              </a:lnSpc>
              <a:buNone/>
            </a:pPr>
            <a:r>
              <a:rPr lang="en-US" sz="1450" dirty="0">
                <a:solidFill>
                  <a:srgbClr val="F98AC7"/>
                </a:solidFill>
                <a:latin typeface="Lora" pitchFamily="34" charset="0"/>
                <a:ea typeface="Lora" pitchFamily="34" charset="-122"/>
                <a:cs typeface="Lora" pitchFamily="34" charset="-120"/>
              </a:rPr>
              <a:t>Stronger Review </a:t>
            </a:r>
            <a:pPr algn="l" indent="0" marL="0">
              <a:lnSpc>
                <a:spcPct val="104000"/>
              </a:lnSpc>
              <a:buNone/>
            </a:pPr>
            <a:r>
              <a:rPr lang="en-US" sz="1450" dirty="0">
                <a:solidFill>
                  <a:srgbClr val="000000"/>
                </a:solidFill>
                <a:latin typeface="Noto Color Emoji" pitchFamily="34" charset="0"/>
                <a:ea typeface="Noto Color Emoji" pitchFamily="34" charset="-122"/>
                <a:cs typeface="Noto Color Emoji" pitchFamily="34" charset="-120"/>
              </a:rPr>
              <a:t>✅</a:t>
            </a:r>
            <a:endParaRPr lang="en-US" sz="1450" dirty="0"/>
          </a:p>
        </p:txBody>
      </p:sp>
      <p:sp>
        <p:nvSpPr>
          <p:cNvPr id="8" name="Text 6"/>
          <p:cNvSpPr/>
          <p:nvPr/>
        </p:nvSpPr>
        <p:spPr>
          <a:xfrm>
            <a:off x="6539741" y="1865412"/>
            <a:ext cx="4960218" cy="989409"/>
          </a:xfrm>
          <a:prstGeom prst="rect">
            <a:avLst/>
          </a:prstGeom>
          <a:noFill/>
          <a:ln/>
        </p:spPr>
        <p:txBody>
          <a:bodyPr wrap="square" lIns="0" tIns="0" rIns="0" bIns="0" rtlCol="0" anchor="t">
            <a:normAutofit/>
          </a:bodyPr>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The website uses a navigation bar at the top of the page. This improves usability because important sections can be accessed quickly without users having to search through multiple pages, making navigation more efficient.</a:t>
            </a:r>
            <a:endParaRPr lang="en-US" sz="1250" dirty="0"/>
          </a:p>
        </p:txBody>
      </p:sp>
      <p:sp>
        <p:nvSpPr>
          <p:cNvPr id="9" name="Shape 7"/>
          <p:cNvSpPr/>
          <p:nvPr/>
        </p:nvSpPr>
        <p:spPr>
          <a:xfrm>
            <a:off x="6298447" y="1731963"/>
            <a:ext cx="19050" cy="1256308"/>
          </a:xfrm>
          <a:prstGeom prst="roundRect">
            <a:avLst>
              <a:gd name="adj" fmla="val 49999"/>
            </a:avLst>
          </a:prstGeom>
          <a:solidFill>
            <a:srgbClr val="F98AC7"/>
          </a:solidFill>
          <a:ln/>
        </p:spPr>
      </p:sp>
      <p:pic>
        <p:nvPicPr>
          <p:cNvPr id="10" name="Image 0" descr="preencoded.png">    </p:cNvPr>
          <p:cNvPicPr>
            <a:picLocks noChangeAspect="1"/>
          </p:cNvPicPr>
          <p:nvPr/>
        </p:nvPicPr>
        <p:blipFill>
          <a:blip r:embed="rId1"/>
          <a:stretch>
            <a:fillRect/>
          </a:stretch>
        </p:blipFill>
        <p:spPr>
          <a:xfrm>
            <a:off x="698086" y="3321844"/>
            <a:ext cx="5397762" cy="643632"/>
          </a:xfrm>
          <a:prstGeom prst="rect">
            <a:avLst/>
          </a:prstGeom>
        </p:spPr>
      </p:pic>
      <p:sp>
        <p:nvSpPr>
          <p:cNvPr id="11" name="Text 8"/>
          <p:cNvSpPr/>
          <p:nvPr/>
        </p:nvSpPr>
        <p:spPr>
          <a:xfrm>
            <a:off x="858915" y="4113808"/>
            <a:ext cx="5076103" cy="236637"/>
          </a:xfrm>
          <a:prstGeom prst="rect">
            <a:avLst/>
          </a:prstGeom>
          <a:noFill/>
          <a:ln/>
        </p:spPr>
        <p:txBody>
          <a:bodyPr wrap="none" lIns="0" tIns="0" rIns="0" bIns="0" rtlCol="0" anchor="t"/>
          <a:lstStyle/>
          <a:p>
            <a:pPr algn="l" indent="0" marL="0">
              <a:lnSpc>
                <a:spcPct val="104000"/>
              </a:lnSpc>
              <a:buNone/>
            </a:pPr>
            <a:r>
              <a:rPr lang="en-US" sz="1450" dirty="0">
                <a:solidFill>
                  <a:srgbClr val="D6E5EF"/>
                </a:solidFill>
                <a:latin typeface="Lora" pitchFamily="34" charset="0"/>
                <a:ea typeface="Lora" pitchFamily="34" charset="-122"/>
                <a:cs typeface="Lora" pitchFamily="34" charset="-120"/>
              </a:rPr>
              <a:t>WHAT</a:t>
            </a:r>
            <a:endParaRPr lang="en-US" sz="1450" dirty="0"/>
          </a:p>
        </p:txBody>
      </p:sp>
      <p:sp>
        <p:nvSpPr>
          <p:cNvPr id="12" name="Text 9"/>
          <p:cNvSpPr/>
          <p:nvPr/>
        </p:nvSpPr>
        <p:spPr>
          <a:xfrm>
            <a:off x="858915" y="4439444"/>
            <a:ext cx="5076103" cy="247352"/>
          </a:xfrm>
          <a:prstGeom prst="rect">
            <a:avLst/>
          </a:prstGeom>
          <a:noFill/>
          <a:ln/>
        </p:spPr>
        <p:txBody>
          <a:bodyPr wrap="none" lIns="0" tIns="0" rIns="0" bIns="0" rtlCol="0" anchor="t"/>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Identify the feature</a:t>
            </a:r>
            <a:endParaRPr lang="en-US" sz="1250" dirty="0"/>
          </a:p>
        </p:txBody>
      </p:sp>
      <p:pic>
        <p:nvPicPr>
          <p:cNvPr id="13" name="Image 1" descr="preencoded.png">    </p:cNvPr>
          <p:cNvPicPr>
            <a:picLocks noChangeAspect="1"/>
          </p:cNvPicPr>
          <p:nvPr/>
        </p:nvPicPr>
        <p:blipFill>
          <a:blip r:embed="rId2"/>
          <a:stretch>
            <a:fillRect/>
          </a:stretch>
        </p:blipFill>
        <p:spPr>
          <a:xfrm>
            <a:off x="6095848" y="3321844"/>
            <a:ext cx="5397762" cy="643632"/>
          </a:xfrm>
          <a:prstGeom prst="rect">
            <a:avLst/>
          </a:prstGeom>
        </p:spPr>
      </p:pic>
      <p:sp>
        <p:nvSpPr>
          <p:cNvPr id="14" name="Text 10"/>
          <p:cNvSpPr/>
          <p:nvPr/>
        </p:nvSpPr>
        <p:spPr>
          <a:xfrm>
            <a:off x="6256677" y="4113808"/>
            <a:ext cx="5076103" cy="236637"/>
          </a:xfrm>
          <a:prstGeom prst="rect">
            <a:avLst/>
          </a:prstGeom>
          <a:noFill/>
          <a:ln/>
        </p:spPr>
        <p:txBody>
          <a:bodyPr wrap="none" lIns="0" tIns="0" rIns="0" bIns="0" rtlCol="0" anchor="t"/>
          <a:lstStyle/>
          <a:p>
            <a:pPr algn="l" indent="0" marL="0">
              <a:lnSpc>
                <a:spcPct val="104000"/>
              </a:lnSpc>
              <a:buNone/>
            </a:pPr>
            <a:r>
              <a:rPr lang="en-US" sz="1450" dirty="0">
                <a:solidFill>
                  <a:srgbClr val="D6E5EF"/>
                </a:solidFill>
                <a:latin typeface="Lora" pitchFamily="34" charset="0"/>
                <a:ea typeface="Lora" pitchFamily="34" charset="-122"/>
                <a:cs typeface="Lora" pitchFamily="34" charset="-120"/>
              </a:rPr>
              <a:t>HOW</a:t>
            </a:r>
            <a:endParaRPr lang="en-US" sz="1450" dirty="0"/>
          </a:p>
        </p:txBody>
      </p:sp>
      <p:sp>
        <p:nvSpPr>
          <p:cNvPr id="15" name="Text 11"/>
          <p:cNvSpPr/>
          <p:nvPr/>
        </p:nvSpPr>
        <p:spPr>
          <a:xfrm>
            <a:off x="6256677" y="4439444"/>
            <a:ext cx="5076103" cy="247352"/>
          </a:xfrm>
          <a:prstGeom prst="rect">
            <a:avLst/>
          </a:prstGeom>
          <a:noFill/>
          <a:ln/>
        </p:spPr>
        <p:txBody>
          <a:bodyPr wrap="none" lIns="0" tIns="0" rIns="0" bIns="0" rtlCol="0" anchor="t"/>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Explain how it works</a:t>
            </a:r>
            <a:endParaRPr lang="en-US" sz="1250" dirty="0"/>
          </a:p>
        </p:txBody>
      </p:sp>
      <p:pic>
        <p:nvPicPr>
          <p:cNvPr id="16" name="Image 2" descr="preencoded.png">    </p:cNvPr>
          <p:cNvPicPr>
            <a:picLocks noChangeAspect="1"/>
          </p:cNvPicPr>
          <p:nvPr/>
        </p:nvPicPr>
        <p:blipFill>
          <a:blip r:embed="rId3"/>
          <a:stretch>
            <a:fillRect/>
          </a:stretch>
        </p:blipFill>
        <p:spPr>
          <a:xfrm>
            <a:off x="698086" y="4847630"/>
            <a:ext cx="5397762" cy="643632"/>
          </a:xfrm>
          <a:prstGeom prst="rect">
            <a:avLst/>
          </a:prstGeom>
        </p:spPr>
      </p:pic>
      <p:sp>
        <p:nvSpPr>
          <p:cNvPr id="17" name="Text 12"/>
          <p:cNvSpPr/>
          <p:nvPr/>
        </p:nvSpPr>
        <p:spPr>
          <a:xfrm>
            <a:off x="858915" y="5639594"/>
            <a:ext cx="5076103" cy="236637"/>
          </a:xfrm>
          <a:prstGeom prst="rect">
            <a:avLst/>
          </a:prstGeom>
          <a:noFill/>
          <a:ln/>
        </p:spPr>
        <p:txBody>
          <a:bodyPr wrap="none" lIns="0" tIns="0" rIns="0" bIns="0" rtlCol="0" anchor="t"/>
          <a:lstStyle/>
          <a:p>
            <a:pPr algn="l" indent="0" marL="0">
              <a:lnSpc>
                <a:spcPct val="104000"/>
              </a:lnSpc>
              <a:buNone/>
            </a:pPr>
            <a:r>
              <a:rPr lang="en-US" sz="1450" dirty="0">
                <a:solidFill>
                  <a:srgbClr val="D6E5EF"/>
                </a:solidFill>
                <a:latin typeface="Lora" pitchFamily="34" charset="0"/>
                <a:ea typeface="Lora" pitchFamily="34" charset="-122"/>
                <a:cs typeface="Lora" pitchFamily="34" charset="-120"/>
              </a:rPr>
              <a:t>WHY</a:t>
            </a:r>
            <a:endParaRPr lang="en-US" sz="1450" dirty="0"/>
          </a:p>
        </p:txBody>
      </p:sp>
      <p:sp>
        <p:nvSpPr>
          <p:cNvPr id="18" name="Text 13"/>
          <p:cNvSpPr/>
          <p:nvPr/>
        </p:nvSpPr>
        <p:spPr>
          <a:xfrm>
            <a:off x="858915" y="5965230"/>
            <a:ext cx="5076103" cy="247352"/>
          </a:xfrm>
          <a:prstGeom prst="rect">
            <a:avLst/>
          </a:prstGeom>
          <a:noFill/>
          <a:ln/>
        </p:spPr>
        <p:txBody>
          <a:bodyPr wrap="none" lIns="0" tIns="0" rIns="0" bIns="0" rtlCol="0" anchor="t"/>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Justify its purpose</a:t>
            </a:r>
            <a:endParaRPr lang="en-US" sz="1250" dirty="0"/>
          </a:p>
        </p:txBody>
      </p:sp>
      <p:pic>
        <p:nvPicPr>
          <p:cNvPr id="19" name="Image 3" descr="preencoded.png">    </p:cNvPr>
          <p:cNvPicPr>
            <a:picLocks noChangeAspect="1"/>
          </p:cNvPicPr>
          <p:nvPr/>
        </p:nvPicPr>
        <p:blipFill>
          <a:blip r:embed="rId4"/>
          <a:stretch>
            <a:fillRect/>
          </a:stretch>
        </p:blipFill>
        <p:spPr>
          <a:xfrm>
            <a:off x="6095848" y="4847630"/>
            <a:ext cx="5397762" cy="643632"/>
          </a:xfrm>
          <a:prstGeom prst="rect">
            <a:avLst/>
          </a:prstGeom>
        </p:spPr>
      </p:pic>
      <p:sp>
        <p:nvSpPr>
          <p:cNvPr id="20" name="Text 14"/>
          <p:cNvSpPr/>
          <p:nvPr/>
        </p:nvSpPr>
        <p:spPr>
          <a:xfrm>
            <a:off x="6256677" y="5639594"/>
            <a:ext cx="5076103" cy="236637"/>
          </a:xfrm>
          <a:prstGeom prst="rect">
            <a:avLst/>
          </a:prstGeom>
          <a:noFill/>
          <a:ln/>
        </p:spPr>
        <p:txBody>
          <a:bodyPr wrap="none" lIns="0" tIns="0" rIns="0" bIns="0" rtlCol="0" anchor="t"/>
          <a:lstStyle/>
          <a:p>
            <a:pPr algn="l" indent="0" marL="0">
              <a:lnSpc>
                <a:spcPct val="104000"/>
              </a:lnSpc>
              <a:buNone/>
            </a:pPr>
            <a:r>
              <a:rPr lang="en-US" sz="1450" dirty="0">
                <a:solidFill>
                  <a:srgbClr val="D6E5EF"/>
                </a:solidFill>
                <a:latin typeface="Lora" pitchFamily="34" charset="0"/>
                <a:ea typeface="Lora" pitchFamily="34" charset="-122"/>
                <a:cs typeface="Lora" pitchFamily="34" charset="-120"/>
              </a:rPr>
              <a:t>IMPACT</a:t>
            </a:r>
            <a:endParaRPr lang="en-US" sz="1450" dirty="0"/>
          </a:p>
        </p:txBody>
      </p:sp>
      <p:sp>
        <p:nvSpPr>
          <p:cNvPr id="21" name="Text 15"/>
          <p:cNvSpPr/>
          <p:nvPr/>
        </p:nvSpPr>
        <p:spPr>
          <a:xfrm>
            <a:off x="6256677" y="5965230"/>
            <a:ext cx="5076103" cy="247352"/>
          </a:xfrm>
          <a:prstGeom prst="rect">
            <a:avLst/>
          </a:prstGeom>
          <a:noFill/>
          <a:ln/>
        </p:spPr>
        <p:txBody>
          <a:bodyPr wrap="none" lIns="0" tIns="0" rIns="0" bIns="0" rtlCol="0" anchor="t"/>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Effect on the user</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5283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571886" cy="6858000"/>
          </a:xfrm>
          <a:prstGeom prst="rect">
            <a:avLst/>
          </a:prstGeom>
        </p:spPr>
      </p:pic>
      <p:sp>
        <p:nvSpPr>
          <p:cNvPr id="3" name="Text 0"/>
          <p:cNvSpPr/>
          <p:nvPr/>
        </p:nvSpPr>
        <p:spPr>
          <a:xfrm>
            <a:off x="5269971" y="990699"/>
            <a:ext cx="6223638" cy="513259"/>
          </a:xfrm>
          <a:prstGeom prst="rect">
            <a:avLst/>
          </a:prstGeom>
          <a:noFill/>
          <a:ln/>
        </p:spPr>
        <p:txBody>
          <a:bodyPr wrap="none" lIns="0" tIns="0" rIns="0" bIns="0" rtlCol="0" anchor="t"/>
          <a:lstStyle/>
          <a:p>
            <a:pPr algn="l" indent="0" marL="0">
              <a:lnSpc>
                <a:spcPct val="104000"/>
              </a:lnSpc>
              <a:buNone/>
            </a:pPr>
            <a:r>
              <a:rPr lang="en-US" sz="3200" dirty="0">
                <a:solidFill>
                  <a:srgbClr val="F98AC7"/>
                </a:solidFill>
                <a:latin typeface="Lora" pitchFamily="34" charset="0"/>
                <a:ea typeface="Lora" pitchFamily="34" charset="-122"/>
                <a:cs typeface="Lora" pitchFamily="34" charset="-120"/>
              </a:rPr>
              <a:t>Explain the Impact on the User</a:t>
            </a:r>
            <a:endParaRPr lang="en-US" sz="3200" dirty="0"/>
          </a:p>
        </p:txBody>
      </p:sp>
      <p:sp>
        <p:nvSpPr>
          <p:cNvPr id="4" name="Text 1"/>
          <p:cNvSpPr/>
          <p:nvPr/>
        </p:nvSpPr>
        <p:spPr>
          <a:xfrm>
            <a:off x="5269971" y="1765697"/>
            <a:ext cx="6833223" cy="279202"/>
          </a:xfrm>
          <a:prstGeom prst="rect">
            <a:avLst/>
          </a:prstGeom>
          <a:noFill/>
          <a:ln/>
        </p:spPr>
        <p:txBody>
          <a:bodyPr wrap="none" lIns="0" tIns="0" rIns="0" bIns="0" rtlCol="0" anchor="t"/>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For every feature you discuss, think about the user. Ask yourself these questions:</a:t>
            </a:r>
            <a:endParaRPr lang="en-US" sz="1350" dirty="0"/>
          </a:p>
        </p:txBody>
      </p:sp>
      <p:sp>
        <p:nvSpPr>
          <p:cNvPr id="5" name="Shape 2"/>
          <p:cNvSpPr/>
          <p:nvPr/>
        </p:nvSpPr>
        <p:spPr>
          <a:xfrm>
            <a:off x="5269971" y="2241252"/>
            <a:ext cx="1958132" cy="2144514"/>
          </a:xfrm>
          <a:prstGeom prst="roundRect">
            <a:avLst>
              <a:gd name="adj" fmla="val 1337"/>
            </a:avLst>
          </a:prstGeom>
          <a:solidFill>
            <a:srgbClr val="252833"/>
          </a:solidFill>
          <a:ln w="19050">
            <a:solidFill>
              <a:srgbClr val="5D606B"/>
            </a:solidFill>
            <a:prstDash val="solid"/>
          </a:ln>
        </p:spPr>
      </p:sp>
      <p:sp>
        <p:nvSpPr>
          <p:cNvPr id="6" name="Text 3"/>
          <p:cNvSpPr/>
          <p:nvPr/>
        </p:nvSpPr>
        <p:spPr>
          <a:xfrm>
            <a:off x="5463542" y="2434828"/>
            <a:ext cx="1570990" cy="256679"/>
          </a:xfrm>
          <a:prstGeom prst="rect">
            <a:avLst/>
          </a:prstGeom>
          <a:noFill/>
          <a:ln/>
        </p:spPr>
        <p:txBody>
          <a:bodyPr wrap="none" lIns="0" tIns="0" rIns="0" bIns="0" rtlCol="0" anchor="t"/>
          <a:lstStyle/>
          <a:p>
            <a:pPr algn="l" indent="0" marL="0">
              <a:lnSpc>
                <a:spcPct val="104000"/>
              </a:lnSpc>
              <a:buNone/>
            </a:pPr>
            <a:r>
              <a:rPr lang="en-US" sz="1600" dirty="0">
                <a:solidFill>
                  <a:srgbClr val="D6E5EF"/>
                </a:solidFill>
                <a:latin typeface="Lora" pitchFamily="34" charset="0"/>
                <a:ea typeface="Lora" pitchFamily="34" charset="-122"/>
                <a:cs typeface="Lora" pitchFamily="34" charset="-120"/>
              </a:rPr>
              <a:t>Presentation</a:t>
            </a:r>
            <a:endParaRPr lang="en-US" sz="1600" dirty="0"/>
          </a:p>
        </p:txBody>
      </p:sp>
      <p:sp>
        <p:nvSpPr>
          <p:cNvPr id="7" name="Text 4"/>
          <p:cNvSpPr/>
          <p:nvPr/>
        </p:nvSpPr>
        <p:spPr>
          <a:xfrm>
            <a:off x="5463542" y="2796183"/>
            <a:ext cx="1570990" cy="1396008"/>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Does it look professional? Is information visually clear? Does it support the brand?</a:t>
            </a:r>
            <a:endParaRPr lang="en-US" sz="1350" dirty="0"/>
          </a:p>
        </p:txBody>
      </p:sp>
      <p:sp>
        <p:nvSpPr>
          <p:cNvPr id="8" name="Shape 5"/>
          <p:cNvSpPr/>
          <p:nvPr/>
        </p:nvSpPr>
        <p:spPr>
          <a:xfrm>
            <a:off x="7402625" y="2241252"/>
            <a:ext cx="1958231" cy="2144514"/>
          </a:xfrm>
          <a:prstGeom prst="roundRect">
            <a:avLst>
              <a:gd name="adj" fmla="val 1337"/>
            </a:avLst>
          </a:prstGeom>
          <a:solidFill>
            <a:srgbClr val="252833"/>
          </a:solidFill>
          <a:ln w="19050">
            <a:solidFill>
              <a:srgbClr val="5D606B"/>
            </a:solidFill>
            <a:prstDash val="solid"/>
          </a:ln>
        </p:spPr>
      </p:sp>
      <p:sp>
        <p:nvSpPr>
          <p:cNvPr id="9" name="Text 6"/>
          <p:cNvSpPr/>
          <p:nvPr/>
        </p:nvSpPr>
        <p:spPr>
          <a:xfrm>
            <a:off x="7596196" y="2434828"/>
            <a:ext cx="1571090" cy="256679"/>
          </a:xfrm>
          <a:prstGeom prst="rect">
            <a:avLst/>
          </a:prstGeom>
          <a:noFill/>
          <a:ln/>
        </p:spPr>
        <p:txBody>
          <a:bodyPr wrap="none" lIns="0" tIns="0" rIns="0" bIns="0" rtlCol="0" anchor="t"/>
          <a:lstStyle/>
          <a:p>
            <a:pPr algn="l" indent="0" marL="0">
              <a:lnSpc>
                <a:spcPct val="104000"/>
              </a:lnSpc>
              <a:buNone/>
            </a:pPr>
            <a:r>
              <a:rPr lang="en-US" sz="1600" dirty="0">
                <a:solidFill>
                  <a:srgbClr val="D6E5EF"/>
                </a:solidFill>
                <a:latin typeface="Lora" pitchFamily="34" charset="0"/>
                <a:ea typeface="Lora" pitchFamily="34" charset="-122"/>
                <a:cs typeface="Lora" pitchFamily="34" charset="-120"/>
              </a:rPr>
              <a:t>Usability</a:t>
            </a:r>
            <a:endParaRPr lang="en-US" sz="1600" dirty="0"/>
          </a:p>
        </p:txBody>
      </p:sp>
      <p:sp>
        <p:nvSpPr>
          <p:cNvPr id="10" name="Text 7"/>
          <p:cNvSpPr/>
          <p:nvPr/>
        </p:nvSpPr>
        <p:spPr>
          <a:xfrm>
            <a:off x="7596196" y="2796183"/>
            <a:ext cx="1571090" cy="1396008"/>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Does it make something easier? Does it save time? Does it make navigation clearer?</a:t>
            </a:r>
            <a:endParaRPr lang="en-US" sz="1350" dirty="0"/>
          </a:p>
        </p:txBody>
      </p:sp>
      <p:sp>
        <p:nvSpPr>
          <p:cNvPr id="11" name="Shape 8"/>
          <p:cNvSpPr/>
          <p:nvPr/>
        </p:nvSpPr>
        <p:spPr>
          <a:xfrm>
            <a:off x="9535378" y="2241252"/>
            <a:ext cx="1958132" cy="2144514"/>
          </a:xfrm>
          <a:prstGeom prst="roundRect">
            <a:avLst>
              <a:gd name="adj" fmla="val 1337"/>
            </a:avLst>
          </a:prstGeom>
          <a:solidFill>
            <a:srgbClr val="252833"/>
          </a:solidFill>
          <a:ln w="19050">
            <a:solidFill>
              <a:srgbClr val="5D606B"/>
            </a:solidFill>
            <a:prstDash val="solid"/>
          </a:ln>
        </p:spPr>
      </p:sp>
      <p:sp>
        <p:nvSpPr>
          <p:cNvPr id="12" name="Text 9"/>
          <p:cNvSpPr/>
          <p:nvPr/>
        </p:nvSpPr>
        <p:spPr>
          <a:xfrm>
            <a:off x="9728949" y="2434828"/>
            <a:ext cx="1570990" cy="256679"/>
          </a:xfrm>
          <a:prstGeom prst="rect">
            <a:avLst/>
          </a:prstGeom>
          <a:noFill/>
          <a:ln/>
        </p:spPr>
        <p:txBody>
          <a:bodyPr wrap="none" lIns="0" tIns="0" rIns="0" bIns="0" rtlCol="0" anchor="t"/>
          <a:lstStyle/>
          <a:p>
            <a:pPr algn="l" indent="0" marL="0">
              <a:lnSpc>
                <a:spcPct val="104000"/>
              </a:lnSpc>
              <a:buNone/>
            </a:pPr>
            <a:r>
              <a:rPr lang="en-US" sz="1600" dirty="0">
                <a:solidFill>
                  <a:srgbClr val="D6E5EF"/>
                </a:solidFill>
                <a:latin typeface="Lora" pitchFamily="34" charset="0"/>
                <a:ea typeface="Lora" pitchFamily="34" charset="-122"/>
                <a:cs typeface="Lora" pitchFamily="34" charset="-120"/>
              </a:rPr>
              <a:t>Accessibility</a:t>
            </a:r>
            <a:endParaRPr lang="en-US" sz="1600" dirty="0"/>
          </a:p>
        </p:txBody>
      </p:sp>
      <p:sp>
        <p:nvSpPr>
          <p:cNvPr id="13" name="Text 10"/>
          <p:cNvSpPr/>
          <p:nvPr/>
        </p:nvSpPr>
        <p:spPr>
          <a:xfrm>
            <a:off x="9728949" y="2796183"/>
            <a:ext cx="1570990" cy="1116806"/>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Does it help different users access content? Is information easy to see and understand?</a:t>
            </a:r>
            <a:endParaRPr lang="en-US" sz="1350" dirty="0"/>
          </a:p>
        </p:txBody>
      </p:sp>
      <p:sp>
        <p:nvSpPr>
          <p:cNvPr id="14" name="Shape 11"/>
          <p:cNvSpPr/>
          <p:nvPr/>
        </p:nvSpPr>
        <p:spPr>
          <a:xfrm>
            <a:off x="5269971" y="4560292"/>
            <a:ext cx="6223539" cy="1306909"/>
          </a:xfrm>
          <a:prstGeom prst="roundRect">
            <a:avLst>
              <a:gd name="adj" fmla="val 2003"/>
            </a:avLst>
          </a:prstGeom>
          <a:solidFill>
            <a:srgbClr val="252833"/>
          </a:solidFill>
          <a:ln w="19050">
            <a:solidFill>
              <a:srgbClr val="5D606B"/>
            </a:solidFill>
            <a:prstDash val="solid"/>
          </a:ln>
        </p:spPr>
      </p:sp>
      <p:sp>
        <p:nvSpPr>
          <p:cNvPr id="15" name="Text 12"/>
          <p:cNvSpPr/>
          <p:nvPr/>
        </p:nvSpPr>
        <p:spPr>
          <a:xfrm>
            <a:off x="5463542" y="4753868"/>
            <a:ext cx="5836397" cy="256679"/>
          </a:xfrm>
          <a:prstGeom prst="rect">
            <a:avLst/>
          </a:prstGeom>
          <a:noFill/>
          <a:ln/>
        </p:spPr>
        <p:txBody>
          <a:bodyPr wrap="none" lIns="0" tIns="0" rIns="0" bIns="0" rtlCol="0" anchor="t"/>
          <a:lstStyle/>
          <a:p>
            <a:pPr algn="l" indent="0" marL="0">
              <a:lnSpc>
                <a:spcPct val="104000"/>
              </a:lnSpc>
              <a:buNone/>
            </a:pPr>
            <a:r>
              <a:rPr lang="en-US" sz="1600" dirty="0">
                <a:solidFill>
                  <a:srgbClr val="D6E5EF"/>
                </a:solidFill>
                <a:latin typeface="Lora" pitchFamily="34" charset="0"/>
                <a:ea typeface="Lora" pitchFamily="34" charset="-122"/>
                <a:cs typeface="Lora" pitchFamily="34" charset="-120"/>
              </a:rPr>
              <a:t>Performance</a:t>
            </a:r>
            <a:endParaRPr lang="en-US" sz="1600" dirty="0"/>
          </a:p>
        </p:txBody>
      </p:sp>
      <p:sp>
        <p:nvSpPr>
          <p:cNvPr id="16" name="Text 13"/>
          <p:cNvSpPr/>
          <p:nvPr/>
        </p:nvSpPr>
        <p:spPr>
          <a:xfrm>
            <a:off x="5463542" y="5115223"/>
            <a:ext cx="5836397" cy="558403"/>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Does the website respond effectively? Does content load efficiently? Does it work across devices?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52833"/>
        </a:solidFill>
      </p:bgPr>
    </p:bg>
    <p:spTree>
      <p:nvGrpSpPr>
        <p:cNvPr id="1" name=""/>
        <p:cNvGrpSpPr/>
        <p:nvPr/>
      </p:nvGrpSpPr>
      <p:grpSpPr>
        <a:xfrm>
          <a:off x="0" y="0"/>
          <a:ext cx="0" cy="0"/>
          <a:chOff x="0" y="0"/>
          <a:chExt cx="0" cy="0"/>
        </a:xfrm>
      </p:grpSpPr>
      <p:sp>
        <p:nvSpPr>
          <p:cNvPr id="2" name="Text 0"/>
          <p:cNvSpPr/>
          <p:nvPr/>
        </p:nvSpPr>
        <p:spPr>
          <a:xfrm>
            <a:off x="698086" y="1547614"/>
            <a:ext cx="10795524" cy="513259"/>
          </a:xfrm>
          <a:prstGeom prst="rect">
            <a:avLst/>
          </a:prstGeom>
          <a:noFill/>
          <a:ln/>
        </p:spPr>
        <p:txBody>
          <a:bodyPr wrap="none" lIns="0" tIns="0" rIns="0" bIns="0" rtlCol="0" anchor="t"/>
          <a:lstStyle/>
          <a:p>
            <a:pPr algn="l" indent="0" marL="0">
              <a:lnSpc>
                <a:spcPct val="104000"/>
              </a:lnSpc>
              <a:buNone/>
            </a:pPr>
            <a:r>
              <a:rPr lang="en-US" sz="3200" dirty="0">
                <a:solidFill>
                  <a:srgbClr val="F98AC7"/>
                </a:solidFill>
                <a:latin typeface="Lora" pitchFamily="34" charset="0"/>
                <a:ea typeface="Lora" pitchFamily="34" charset="-122"/>
                <a:cs typeface="Lora" pitchFamily="34" charset="-120"/>
              </a:rPr>
              <a:t>Adding Evidence</a:t>
            </a:r>
            <a:endParaRPr lang="en-US" sz="3200" dirty="0"/>
          </a:p>
        </p:txBody>
      </p:sp>
      <p:sp>
        <p:nvSpPr>
          <p:cNvPr id="3" name="Text 1"/>
          <p:cNvSpPr/>
          <p:nvPr/>
        </p:nvSpPr>
        <p:spPr>
          <a:xfrm>
            <a:off x="698086" y="2497138"/>
            <a:ext cx="5745912" cy="256679"/>
          </a:xfrm>
          <a:prstGeom prst="rect">
            <a:avLst/>
          </a:prstGeom>
          <a:noFill/>
          <a:ln/>
        </p:spPr>
        <p:txBody>
          <a:bodyPr wrap="none" lIns="0" tIns="0" rIns="0" bIns="0" rtlCol="0" anchor="t"/>
          <a:lstStyle/>
          <a:p>
            <a:pPr algn="l" indent="0" marL="0">
              <a:lnSpc>
                <a:spcPct val="104000"/>
              </a:lnSpc>
              <a:buNone/>
            </a:pPr>
            <a:r>
              <a:rPr lang="en-US" sz="1600" dirty="0">
                <a:solidFill>
                  <a:srgbClr val="F98AC7"/>
                </a:solidFill>
                <a:latin typeface="Lora" pitchFamily="34" charset="0"/>
                <a:ea typeface="Lora" pitchFamily="34" charset="-122"/>
                <a:cs typeface="Lora" pitchFamily="34" charset="-120"/>
              </a:rPr>
              <a:t>Don't Just Make a Statement — Show Evidence</a:t>
            </a:r>
            <a:endParaRPr lang="en-US" sz="1600" dirty="0"/>
          </a:p>
        </p:txBody>
      </p:sp>
      <p:sp>
        <p:nvSpPr>
          <p:cNvPr id="4" name="Text 2"/>
          <p:cNvSpPr/>
          <p:nvPr/>
        </p:nvSpPr>
        <p:spPr>
          <a:xfrm>
            <a:off x="698086" y="2928342"/>
            <a:ext cx="5745912" cy="558403"/>
          </a:xfrm>
          <a:prstGeom prst="rect">
            <a:avLst/>
          </a:prstGeom>
          <a:noFill/>
          <a:ln/>
        </p:spPr>
        <p:txBody>
          <a:bodyPr wrap="square" lIns="0" tIns="0" rIns="0" bIns="0" rtlCol="0" anchor="t">
            <a:normAutofit/>
          </a:bodyPr>
          <a:lstStyle/>
          <a:p>
            <a:pPr algn="l" indent="0" marL="0">
              <a:lnSpc>
                <a:spcPct val="133000"/>
              </a:lnSpc>
              <a:buNone/>
            </a:pPr>
            <a:r>
              <a:rPr lang="en-US" sz="1350" b="1" dirty="0">
                <a:solidFill>
                  <a:srgbClr val="D6E5EF"/>
                </a:solidFill>
                <a:latin typeface="Source Sans 3 Bold" pitchFamily="34" charset="0"/>
                <a:ea typeface="Source Sans 3 Bold" pitchFamily="34" charset="-122"/>
                <a:cs typeface="Source Sans 3 Bold" pitchFamily="34" charset="-120"/>
              </a:rPr>
              <a:t>Feature:</a:t>
            </a:r>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 Navigation menu</a:t>
            </a:r>
            <a:endParaRPr lang="en-US" sz="1350" dirty="0"/>
          </a:p>
          <a:p>
            <a:pPr algn="l" indent="0" marL="0">
              <a:lnSpc>
                <a:spcPct val="133000"/>
              </a:lnSpc>
              <a:buNone/>
            </a:pPr>
            <a:r>
              <a:rPr lang="en-US" sz="1350" b="1" dirty="0">
                <a:solidFill>
                  <a:srgbClr val="D6E5EF"/>
                </a:solidFill>
                <a:latin typeface="Source Sans 3 Bold" pitchFamily="34" charset="0"/>
                <a:ea typeface="Source Sans 3 Bold" pitchFamily="34" charset="-122"/>
                <a:cs typeface="Source Sans 3 Bold" pitchFamily="34" charset="-120"/>
              </a:rPr>
              <a:t>Evidence:</a:t>
            </a:r>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 Insert a screenshot showing the navigation menu.</a:t>
            </a:r>
            <a:endParaRPr lang="en-US" sz="1350" dirty="0"/>
          </a:p>
        </p:txBody>
      </p:sp>
      <p:sp>
        <p:nvSpPr>
          <p:cNvPr id="5" name="Text 3"/>
          <p:cNvSpPr/>
          <p:nvPr/>
        </p:nvSpPr>
        <p:spPr>
          <a:xfrm>
            <a:off x="959818" y="3840163"/>
            <a:ext cx="5484179" cy="1116806"/>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The navigation menu provides clear access to the main sections of the website. This improves usability because users can move directly to the content they require. The consistent position also makes the website easier to understand when moving between pages.</a:t>
            </a:r>
            <a:endParaRPr lang="en-US" sz="1350" dirty="0"/>
          </a:p>
        </p:txBody>
      </p:sp>
      <p:sp>
        <p:nvSpPr>
          <p:cNvPr id="6" name="Shape 4"/>
          <p:cNvSpPr/>
          <p:nvPr/>
        </p:nvSpPr>
        <p:spPr>
          <a:xfrm>
            <a:off x="698086" y="3683099"/>
            <a:ext cx="19050" cy="1430933"/>
          </a:xfrm>
          <a:prstGeom prst="roundRect">
            <a:avLst>
              <a:gd name="adj" fmla="val 49999"/>
            </a:avLst>
          </a:prstGeom>
          <a:solidFill>
            <a:srgbClr val="F98AC7"/>
          </a:solidFill>
          <a:ln/>
        </p:spPr>
      </p:sp>
      <p:sp>
        <p:nvSpPr>
          <p:cNvPr id="7" name="Shape 5"/>
          <p:cNvSpPr/>
          <p:nvPr/>
        </p:nvSpPr>
        <p:spPr>
          <a:xfrm>
            <a:off x="6750476" y="2322612"/>
            <a:ext cx="4875190" cy="2987774"/>
          </a:xfrm>
          <a:prstGeom prst="roundRect">
            <a:avLst>
              <a:gd name="adj" fmla="val 876"/>
            </a:avLst>
          </a:prstGeom>
          <a:solidFill>
            <a:srgbClr val="F98AC7"/>
          </a:solidFill>
          <a:ln/>
        </p:spPr>
      </p:sp>
      <p:sp>
        <p:nvSpPr>
          <p:cNvPr id="8" name="Text 6"/>
          <p:cNvSpPr/>
          <p:nvPr/>
        </p:nvSpPr>
        <p:spPr>
          <a:xfrm>
            <a:off x="6924998" y="2497138"/>
            <a:ext cx="4526147" cy="256679"/>
          </a:xfrm>
          <a:prstGeom prst="rect">
            <a:avLst/>
          </a:prstGeom>
          <a:noFill/>
          <a:ln/>
        </p:spPr>
        <p:txBody>
          <a:bodyPr wrap="none" lIns="0" tIns="0" rIns="0" bIns="0" rtlCol="0" anchor="t"/>
          <a:lstStyle/>
          <a:p>
            <a:pPr algn="l" indent="0" marL="0">
              <a:lnSpc>
                <a:spcPct val="104000"/>
              </a:lnSpc>
              <a:buNone/>
            </a:pPr>
            <a:r>
              <a:rPr lang="en-US" sz="1600" dirty="0">
                <a:solidFill>
                  <a:srgbClr val="000000"/>
                </a:solidFill>
                <a:latin typeface="Lora" pitchFamily="34" charset="0"/>
                <a:ea typeface="Lora" pitchFamily="34" charset="-122"/>
                <a:cs typeface="Lora" pitchFamily="34" charset="-120"/>
              </a:rPr>
              <a:t>Your Task</a:t>
            </a:r>
            <a:endParaRPr lang="en-US" sz="1600" dirty="0"/>
          </a:p>
        </p:txBody>
      </p:sp>
      <p:sp>
        <p:nvSpPr>
          <p:cNvPr id="9" name="Text 7"/>
          <p:cNvSpPr/>
          <p:nvPr/>
        </p:nvSpPr>
        <p:spPr>
          <a:xfrm>
            <a:off x="6924998" y="2928342"/>
            <a:ext cx="4526147" cy="1430933"/>
          </a:xfrm>
          <a:prstGeom prst="rect">
            <a:avLst/>
          </a:prstGeom>
          <a:noFill/>
          <a:ln/>
        </p:spPr>
        <p:txBody>
          <a:bodyPr wrap="square" lIns="0" tIns="0" rIns="0" bIns="0" rtlCol="0" anchor="t">
            <a:normAutofit/>
          </a:bodyPr>
          <a:lstStyle/>
          <a:p>
            <a:pPr algn="l" indent="0" marL="0">
              <a:lnSpc>
                <a:spcPct val="133000"/>
              </a:lnSpc>
              <a:spcAft>
                <a:spcPts val="1200"/>
              </a:spcAft>
              <a:buNone/>
            </a:pPr>
            <a:r>
              <a:rPr lang="en-US" sz="1350" dirty="0">
                <a:solidFill>
                  <a:srgbClr val="000000"/>
                </a:solidFill>
                <a:latin typeface="Source Sans 3" pitchFamily="34" charset="0"/>
                <a:ea typeface="Source Sans 3" pitchFamily="34" charset="-122"/>
                <a:cs typeface="Source Sans 3" pitchFamily="34" charset="-120"/>
              </a:rPr>
              <a:t>Add relevant screenshots to your M1 work. Under each screenshot, add a caption:</a:t>
            </a:r>
            <a:endParaRPr lang="en-US" sz="1350" dirty="0"/>
          </a:p>
          <a:p>
            <a:pPr algn="l" indent="0" marL="0">
              <a:lnSpc>
                <a:spcPct val="133000"/>
              </a:lnSpc>
              <a:spcAft>
                <a:spcPts val="1200"/>
              </a:spcAft>
              <a:buNone/>
            </a:pPr>
            <a:r>
              <a:rPr lang="en-US" sz="1350" i="1" dirty="0">
                <a:solidFill>
                  <a:srgbClr val="000000"/>
                </a:solidFill>
                <a:latin typeface="Source Sans 3" pitchFamily="34" charset="0"/>
                <a:ea typeface="Source Sans 3" pitchFamily="34" charset="-122"/>
                <a:cs typeface="Source Sans 3" pitchFamily="34" charset="-120"/>
              </a:rPr>
              <a:t>Figure 1: Navigation system on Website 1</a:t>
            </a:r>
            <a:endParaRPr lang="en-US" sz="1350" dirty="0"/>
          </a:p>
          <a:p>
            <a:pPr algn="l" indent="0" marL="0">
              <a:lnSpc>
                <a:spcPct val="133000"/>
              </a:lnSpc>
              <a:buNone/>
            </a:pPr>
            <a:r>
              <a:rPr lang="en-US" sz="1350" dirty="0">
                <a:solidFill>
                  <a:srgbClr val="000000"/>
                </a:solidFill>
                <a:latin typeface="Source Sans 3" pitchFamily="34" charset="0"/>
                <a:ea typeface="Source Sans 3" pitchFamily="34" charset="-122"/>
                <a:cs typeface="Source Sans 3" pitchFamily="34" charset="-120"/>
              </a:rPr>
              <a:t>Then explain </a:t>
            </a:r>
            <a:pPr algn="l" indent="0" marL="0">
              <a:lnSpc>
                <a:spcPct val="133000"/>
              </a:lnSpc>
              <a:buNone/>
            </a:pPr>
            <a:r>
              <a:rPr lang="en-US" sz="1350" b="1" dirty="0">
                <a:solidFill>
                  <a:srgbClr val="000000"/>
                </a:solidFill>
                <a:latin typeface="Source Sans 3 Bold" pitchFamily="34" charset="0"/>
                <a:ea typeface="Source Sans 3 Bold" pitchFamily="34" charset="-122"/>
                <a:cs typeface="Source Sans 3 Bold" pitchFamily="34" charset="-120"/>
              </a:rPr>
              <a:t>why</a:t>
            </a:r>
            <a:pPr algn="l" indent="0" marL="0">
              <a:lnSpc>
                <a:spcPct val="133000"/>
              </a:lnSpc>
              <a:buNone/>
            </a:pPr>
            <a:r>
              <a:rPr lang="en-US" sz="1350" dirty="0">
                <a:solidFill>
                  <a:srgbClr val="000000"/>
                </a:solidFill>
                <a:latin typeface="Source Sans 3" pitchFamily="34" charset="0"/>
                <a:ea typeface="Source Sans 3" pitchFamily="34" charset="-122"/>
                <a:cs typeface="Source Sans 3" pitchFamily="34" charset="-120"/>
              </a:rPr>
              <a:t> that feature is effective.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252833"/>
        </a:solidFill>
      </p:bgPr>
    </p:bg>
    <p:spTree>
      <p:nvGrpSpPr>
        <p:cNvPr id="1" name=""/>
        <p:cNvGrpSpPr/>
        <p:nvPr/>
      </p:nvGrpSpPr>
      <p:grpSpPr>
        <a:xfrm>
          <a:off x="0" y="0"/>
          <a:ext cx="0" cy="0"/>
          <a:chOff x="0" y="0"/>
          <a:chExt cx="0" cy="0"/>
        </a:xfrm>
      </p:grpSpPr>
      <p:sp>
        <p:nvSpPr>
          <p:cNvPr id="2" name="Text 0"/>
          <p:cNvSpPr/>
          <p:nvPr/>
        </p:nvSpPr>
        <p:spPr>
          <a:xfrm>
            <a:off x="698086" y="1881386"/>
            <a:ext cx="10795524" cy="513259"/>
          </a:xfrm>
          <a:prstGeom prst="rect">
            <a:avLst/>
          </a:prstGeom>
          <a:noFill/>
          <a:ln/>
        </p:spPr>
        <p:txBody>
          <a:bodyPr wrap="none" lIns="0" tIns="0" rIns="0" bIns="0" rtlCol="0" anchor="t"/>
          <a:lstStyle/>
          <a:p>
            <a:pPr algn="l" indent="0" marL="0">
              <a:lnSpc>
                <a:spcPct val="104000"/>
              </a:lnSpc>
              <a:buNone/>
            </a:pPr>
            <a:r>
              <a:rPr lang="en-US" sz="3200" dirty="0">
                <a:solidFill>
                  <a:srgbClr val="F98AC7"/>
                </a:solidFill>
                <a:latin typeface="Lora" pitchFamily="34" charset="0"/>
                <a:ea typeface="Lora" pitchFamily="34" charset="-122"/>
                <a:cs typeface="Lora" pitchFamily="34" charset="-120"/>
              </a:rPr>
              <a:t>Compare Your Two Websites</a:t>
            </a:r>
            <a:endParaRPr lang="en-US" sz="3200" dirty="0"/>
          </a:p>
        </p:txBody>
      </p:sp>
      <p:sp>
        <p:nvSpPr>
          <p:cNvPr id="3" name="Text 1"/>
          <p:cNvSpPr/>
          <p:nvPr/>
        </p:nvSpPr>
        <p:spPr>
          <a:xfrm>
            <a:off x="698086" y="2743696"/>
            <a:ext cx="10795524" cy="558403"/>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You've reviewed both websites — now start making connections between them. Write </a:t>
            </a:r>
            <a:pPr algn="l" indent="0" marL="0">
              <a:lnSpc>
                <a:spcPct val="133000"/>
              </a:lnSpc>
              <a:buNone/>
            </a:pPr>
            <a:r>
              <a:rPr lang="en-US" sz="1350" b="1" dirty="0">
                <a:solidFill>
                  <a:srgbClr val="D6E5EF"/>
                </a:solidFill>
                <a:latin typeface="Source Sans 3 Bold" pitchFamily="34" charset="0"/>
                <a:ea typeface="Source Sans 3 Bold" pitchFamily="34" charset="-122"/>
                <a:cs typeface="Source Sans 3 Bold" pitchFamily="34" charset="-120"/>
              </a:rPr>
              <a:t>four comparison paragraphs</a:t>
            </a:r>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 Presentation, Usability, Accessibility, and Performance.</a:t>
            </a:r>
            <a:endParaRPr lang="en-US" sz="13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79036" y="3479403"/>
            <a:ext cx="5307673" cy="1516261"/>
          </a:xfrm>
          <a:prstGeom prst="rect">
            <a:avLst/>
          </a:prstGeom>
        </p:spPr>
      </p:pic>
      <p:sp>
        <p:nvSpPr>
          <p:cNvPr id="5" name="Text 2"/>
          <p:cNvSpPr/>
          <p:nvPr/>
        </p:nvSpPr>
        <p:spPr>
          <a:xfrm>
            <a:off x="910706" y="3498453"/>
            <a:ext cx="5076003" cy="256679"/>
          </a:xfrm>
          <a:prstGeom prst="rect">
            <a:avLst/>
          </a:prstGeom>
          <a:noFill/>
          <a:ln/>
        </p:spPr>
        <p:txBody>
          <a:bodyPr wrap="none" lIns="0" tIns="0" rIns="0" bIns="0" rtlCol="0" anchor="t"/>
          <a:lstStyle/>
          <a:p>
            <a:pPr algn="l" indent="0" marL="0">
              <a:lnSpc>
                <a:spcPct val="104000"/>
              </a:lnSpc>
              <a:buNone/>
            </a:pPr>
            <a:r>
              <a:rPr lang="en-US" sz="1600" dirty="0">
                <a:solidFill>
                  <a:srgbClr val="D6E5EF"/>
                </a:solidFill>
                <a:latin typeface="Lora" pitchFamily="34" charset="0"/>
                <a:ea typeface="Lora" pitchFamily="34" charset="-122"/>
                <a:cs typeface="Lora" pitchFamily="34" charset="-120"/>
              </a:rPr>
              <a:t>Useful Sentence Starters</a:t>
            </a:r>
            <a:endParaRPr lang="en-US" sz="1600" dirty="0"/>
          </a:p>
        </p:txBody>
      </p:sp>
      <p:sp>
        <p:nvSpPr>
          <p:cNvPr id="6" name="Text 3"/>
          <p:cNvSpPr/>
          <p:nvPr/>
        </p:nvSpPr>
        <p:spPr>
          <a:xfrm>
            <a:off x="910706" y="3859808"/>
            <a:ext cx="5076003" cy="837605"/>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Both websites use… · Website 1 is more effective because… · In comparison, Website 2… · One major difference is… · Website 2 provides stronger accessibility because…</a:t>
            </a:r>
            <a:endParaRPr lang="en-US" sz="135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85837" y="3479403"/>
            <a:ext cx="5307773" cy="1516261"/>
          </a:xfrm>
          <a:prstGeom prst="rect">
            <a:avLst/>
          </a:prstGeom>
        </p:spPr>
      </p:pic>
      <p:sp>
        <p:nvSpPr>
          <p:cNvPr id="8" name="Text 4"/>
          <p:cNvSpPr/>
          <p:nvPr/>
        </p:nvSpPr>
        <p:spPr>
          <a:xfrm>
            <a:off x="6417507" y="3498453"/>
            <a:ext cx="5076103" cy="256679"/>
          </a:xfrm>
          <a:prstGeom prst="rect">
            <a:avLst/>
          </a:prstGeom>
          <a:noFill/>
          <a:ln/>
        </p:spPr>
        <p:txBody>
          <a:bodyPr wrap="none" lIns="0" tIns="0" rIns="0" bIns="0" rtlCol="0" anchor="t"/>
          <a:lstStyle/>
          <a:p>
            <a:pPr algn="l" indent="0" marL="0">
              <a:lnSpc>
                <a:spcPct val="104000"/>
              </a:lnSpc>
              <a:buNone/>
            </a:pPr>
            <a:r>
              <a:rPr lang="en-US" sz="1600" dirty="0">
                <a:solidFill>
                  <a:srgbClr val="D6E5EF"/>
                </a:solidFill>
                <a:latin typeface="Lora" pitchFamily="34" charset="0"/>
                <a:ea typeface="Lora" pitchFamily="34" charset="-122"/>
                <a:cs typeface="Lora" pitchFamily="34" charset="-120"/>
              </a:rPr>
              <a:t>Example Comparison</a:t>
            </a:r>
            <a:endParaRPr lang="en-US" sz="1600" dirty="0"/>
          </a:p>
        </p:txBody>
      </p:sp>
      <p:sp>
        <p:nvSpPr>
          <p:cNvPr id="9" name="Text 5"/>
          <p:cNvSpPr/>
          <p:nvPr/>
        </p:nvSpPr>
        <p:spPr>
          <a:xfrm>
            <a:off x="6417507" y="3859808"/>
            <a:ext cx="5076103" cy="1116806"/>
          </a:xfrm>
          <a:prstGeom prst="rect">
            <a:avLst/>
          </a:prstGeom>
          <a:noFill/>
          <a:ln/>
        </p:spPr>
        <p:txBody>
          <a:bodyPr wrap="square" lIns="0" tIns="0" rIns="0" bIns="0" rtlCol="0" anchor="t">
            <a:normAutofit/>
          </a:bodyPr>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Both websites use navigation menus, but Website 1's navigation is more effective because its categories are clearly organised and easy to locate. Website 2 requires users to open additional menus, which could make finding information less efficient.</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252833"/>
        </a:solidFill>
      </p:bgPr>
    </p:bg>
    <p:spTree>
      <p:nvGrpSpPr>
        <p:cNvPr id="1" name=""/>
        <p:cNvGrpSpPr/>
        <p:nvPr/>
      </p:nvGrpSpPr>
      <p:grpSpPr>
        <a:xfrm>
          <a:off x="0" y="0"/>
          <a:ext cx="0" cy="0"/>
          <a:chOff x="0" y="0"/>
          <a:chExt cx="0" cy="0"/>
        </a:xfrm>
      </p:grpSpPr>
      <p:sp>
        <p:nvSpPr>
          <p:cNvPr id="2" name="Text 0"/>
          <p:cNvSpPr/>
          <p:nvPr/>
        </p:nvSpPr>
        <p:spPr>
          <a:xfrm>
            <a:off x="698086" y="1051421"/>
            <a:ext cx="10795524" cy="513259"/>
          </a:xfrm>
          <a:prstGeom prst="rect">
            <a:avLst/>
          </a:prstGeom>
          <a:noFill/>
          <a:ln/>
        </p:spPr>
        <p:txBody>
          <a:bodyPr wrap="none" lIns="0" tIns="0" rIns="0" bIns="0" rtlCol="0" anchor="t"/>
          <a:lstStyle/>
          <a:p>
            <a:pPr algn="l" indent="0" marL="0">
              <a:lnSpc>
                <a:spcPct val="104000"/>
              </a:lnSpc>
              <a:buNone/>
            </a:pPr>
            <a:r>
              <a:rPr lang="en-US" sz="3200" dirty="0">
                <a:solidFill>
                  <a:srgbClr val="F98AC7"/>
                </a:solidFill>
                <a:latin typeface="Lora" pitchFamily="34" charset="0"/>
                <a:ea typeface="Lora" pitchFamily="34" charset="-122"/>
                <a:cs typeface="Lora" pitchFamily="34" charset="-120"/>
              </a:rPr>
              <a:t>Main Assignment Workshop</a:t>
            </a:r>
            <a:endParaRPr lang="en-US" sz="3200" dirty="0"/>
          </a:p>
        </p:txBody>
      </p:sp>
      <p:sp>
        <p:nvSpPr>
          <p:cNvPr id="3" name="Text 1"/>
          <p:cNvSpPr/>
          <p:nvPr/>
        </p:nvSpPr>
        <p:spPr>
          <a:xfrm>
            <a:off x="698086" y="1913731"/>
            <a:ext cx="11405108" cy="279202"/>
          </a:xfrm>
          <a:prstGeom prst="rect">
            <a:avLst/>
          </a:prstGeom>
          <a:noFill/>
          <a:ln/>
        </p:spPr>
        <p:txBody>
          <a:bodyPr wrap="none" lIns="0" tIns="0" rIns="0" bIns="0" rtlCol="0" anchor="t"/>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Continue writing your M1 section. Work through this order:</a:t>
            </a:r>
            <a:endParaRPr lang="en-US" sz="1350" dirty="0"/>
          </a:p>
        </p:txBody>
      </p:sp>
      <p:sp>
        <p:nvSpPr>
          <p:cNvPr id="4" name="Text 2"/>
          <p:cNvSpPr/>
          <p:nvPr/>
        </p:nvSpPr>
        <p:spPr>
          <a:xfrm>
            <a:off x="698086" y="2389287"/>
            <a:ext cx="349043" cy="218182"/>
          </a:xfrm>
          <a:prstGeom prst="rect">
            <a:avLst/>
          </a:prstGeom>
          <a:noFill/>
          <a:ln/>
        </p:spPr>
        <p:txBody>
          <a:bodyPr wrap="none" lIns="0" tIns="0" rIns="0" bIns="0" rtlCol="0" anchor="ctr"/>
          <a:lstStyle/>
          <a:p>
            <a:pPr algn="l" indent="0" marL="0">
              <a:lnSpc>
                <a:spcPct val="100000"/>
              </a:lnSpc>
              <a:buNone/>
            </a:pPr>
            <a:r>
              <a:rPr lang="en-US" sz="1350" dirty="0">
                <a:solidFill>
                  <a:srgbClr val="D6E5EF"/>
                </a:solidFill>
                <a:latin typeface="Lora" pitchFamily="34" charset="0"/>
                <a:ea typeface="Lora" pitchFamily="34" charset="-122"/>
                <a:cs typeface="Lora" pitchFamily="34" charset="-120"/>
              </a:rPr>
              <a:t>01</a:t>
            </a:r>
            <a:endParaRPr lang="en-US" sz="1350" dirty="0"/>
          </a:p>
        </p:txBody>
      </p:sp>
      <p:sp>
        <p:nvSpPr>
          <p:cNvPr id="5" name="Shape 3"/>
          <p:cNvSpPr/>
          <p:nvPr/>
        </p:nvSpPr>
        <p:spPr>
          <a:xfrm>
            <a:off x="698086" y="2666802"/>
            <a:ext cx="5310452" cy="19050"/>
          </a:xfrm>
          <a:prstGeom prst="rect">
            <a:avLst/>
          </a:prstGeom>
          <a:solidFill>
            <a:srgbClr val="6EB9FC"/>
          </a:solidFill>
          <a:ln/>
        </p:spPr>
      </p:sp>
      <p:sp>
        <p:nvSpPr>
          <p:cNvPr id="6" name="Text 4"/>
          <p:cNvSpPr/>
          <p:nvPr/>
        </p:nvSpPr>
        <p:spPr>
          <a:xfrm>
            <a:off x="698086" y="2792115"/>
            <a:ext cx="5310452" cy="256679"/>
          </a:xfrm>
          <a:prstGeom prst="rect">
            <a:avLst/>
          </a:prstGeom>
          <a:noFill/>
          <a:ln/>
        </p:spPr>
        <p:txBody>
          <a:bodyPr wrap="none" lIns="0" tIns="0" rIns="0" bIns="0" rtlCol="0" anchor="t"/>
          <a:lstStyle/>
          <a:p>
            <a:pPr algn="l" indent="0" marL="0">
              <a:lnSpc>
                <a:spcPct val="104000"/>
              </a:lnSpc>
              <a:buNone/>
            </a:pPr>
            <a:r>
              <a:rPr lang="en-US" sz="1600" dirty="0">
                <a:solidFill>
                  <a:srgbClr val="D6E5EF"/>
                </a:solidFill>
                <a:latin typeface="Lora" pitchFamily="34" charset="0"/>
                <a:ea typeface="Lora" pitchFamily="34" charset="-122"/>
                <a:cs typeface="Lora" pitchFamily="34" charset="-120"/>
              </a:rPr>
              <a:t>Website 1</a:t>
            </a:r>
            <a:endParaRPr lang="en-US" sz="1600" dirty="0"/>
          </a:p>
        </p:txBody>
      </p:sp>
      <p:sp>
        <p:nvSpPr>
          <p:cNvPr id="7" name="Text 5"/>
          <p:cNvSpPr/>
          <p:nvPr/>
        </p:nvSpPr>
        <p:spPr>
          <a:xfrm>
            <a:off x="698086" y="3153470"/>
            <a:ext cx="5310452" cy="279202"/>
          </a:xfrm>
          <a:prstGeom prst="rect">
            <a:avLst/>
          </a:prstGeom>
          <a:noFill/>
          <a:ln/>
        </p:spPr>
        <p:txBody>
          <a:bodyPr wrap="none" lIns="0" tIns="0" rIns="0" bIns="0" rtlCol="0" anchor="t"/>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Presentation · Usability · Accessibility · Performance</a:t>
            </a:r>
            <a:endParaRPr lang="en-US" sz="1350" dirty="0"/>
          </a:p>
        </p:txBody>
      </p:sp>
      <p:sp>
        <p:nvSpPr>
          <p:cNvPr id="8" name="Text 6"/>
          <p:cNvSpPr/>
          <p:nvPr/>
        </p:nvSpPr>
        <p:spPr>
          <a:xfrm>
            <a:off x="6183059" y="2389287"/>
            <a:ext cx="349043" cy="218182"/>
          </a:xfrm>
          <a:prstGeom prst="rect">
            <a:avLst/>
          </a:prstGeom>
          <a:noFill/>
          <a:ln/>
        </p:spPr>
        <p:txBody>
          <a:bodyPr wrap="none" lIns="0" tIns="0" rIns="0" bIns="0" rtlCol="0" anchor="ctr"/>
          <a:lstStyle/>
          <a:p>
            <a:pPr algn="l" indent="0" marL="0">
              <a:lnSpc>
                <a:spcPct val="100000"/>
              </a:lnSpc>
              <a:buNone/>
            </a:pPr>
            <a:r>
              <a:rPr lang="en-US" sz="1350" dirty="0">
                <a:solidFill>
                  <a:srgbClr val="D6E5EF"/>
                </a:solidFill>
                <a:latin typeface="Lora" pitchFamily="34" charset="0"/>
                <a:ea typeface="Lora" pitchFamily="34" charset="-122"/>
                <a:cs typeface="Lora" pitchFamily="34" charset="-120"/>
              </a:rPr>
              <a:t>02</a:t>
            </a:r>
            <a:endParaRPr lang="en-US" sz="1350" dirty="0"/>
          </a:p>
        </p:txBody>
      </p:sp>
      <p:sp>
        <p:nvSpPr>
          <p:cNvPr id="9" name="Shape 7"/>
          <p:cNvSpPr/>
          <p:nvPr/>
        </p:nvSpPr>
        <p:spPr>
          <a:xfrm>
            <a:off x="6183059" y="2666802"/>
            <a:ext cx="5310551" cy="19050"/>
          </a:xfrm>
          <a:prstGeom prst="rect">
            <a:avLst/>
          </a:prstGeom>
          <a:solidFill>
            <a:srgbClr val="6EB9FC"/>
          </a:solidFill>
          <a:ln/>
        </p:spPr>
      </p:sp>
      <p:sp>
        <p:nvSpPr>
          <p:cNvPr id="10" name="Text 8"/>
          <p:cNvSpPr/>
          <p:nvPr/>
        </p:nvSpPr>
        <p:spPr>
          <a:xfrm>
            <a:off x="6183059" y="2792115"/>
            <a:ext cx="5310551" cy="256679"/>
          </a:xfrm>
          <a:prstGeom prst="rect">
            <a:avLst/>
          </a:prstGeom>
          <a:noFill/>
          <a:ln/>
        </p:spPr>
        <p:txBody>
          <a:bodyPr wrap="none" lIns="0" tIns="0" rIns="0" bIns="0" rtlCol="0" anchor="t"/>
          <a:lstStyle/>
          <a:p>
            <a:pPr algn="l" indent="0" marL="0">
              <a:lnSpc>
                <a:spcPct val="104000"/>
              </a:lnSpc>
              <a:buNone/>
            </a:pPr>
            <a:r>
              <a:rPr lang="en-US" sz="1600" dirty="0">
                <a:solidFill>
                  <a:srgbClr val="D6E5EF"/>
                </a:solidFill>
                <a:latin typeface="Lora" pitchFamily="34" charset="0"/>
                <a:ea typeface="Lora" pitchFamily="34" charset="-122"/>
                <a:cs typeface="Lora" pitchFamily="34" charset="-120"/>
              </a:rPr>
              <a:t>Website 2</a:t>
            </a:r>
            <a:endParaRPr lang="en-US" sz="1600" dirty="0"/>
          </a:p>
        </p:txBody>
      </p:sp>
      <p:sp>
        <p:nvSpPr>
          <p:cNvPr id="11" name="Text 9"/>
          <p:cNvSpPr/>
          <p:nvPr/>
        </p:nvSpPr>
        <p:spPr>
          <a:xfrm>
            <a:off x="6183059" y="3153470"/>
            <a:ext cx="5310551" cy="279202"/>
          </a:xfrm>
          <a:prstGeom prst="rect">
            <a:avLst/>
          </a:prstGeom>
          <a:noFill/>
          <a:ln/>
        </p:spPr>
        <p:txBody>
          <a:bodyPr wrap="none" lIns="0" tIns="0" rIns="0" bIns="0" rtlCol="0" anchor="t"/>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Presentation · Usability · Accessibility · Performance</a:t>
            </a:r>
            <a:endParaRPr lang="en-US" sz="1350" dirty="0"/>
          </a:p>
        </p:txBody>
      </p:sp>
      <p:sp>
        <p:nvSpPr>
          <p:cNvPr id="12" name="Text 10"/>
          <p:cNvSpPr/>
          <p:nvPr/>
        </p:nvSpPr>
        <p:spPr>
          <a:xfrm>
            <a:off x="698086" y="3738066"/>
            <a:ext cx="349043" cy="218182"/>
          </a:xfrm>
          <a:prstGeom prst="rect">
            <a:avLst/>
          </a:prstGeom>
          <a:noFill/>
          <a:ln/>
        </p:spPr>
        <p:txBody>
          <a:bodyPr wrap="none" lIns="0" tIns="0" rIns="0" bIns="0" rtlCol="0" anchor="ctr"/>
          <a:lstStyle/>
          <a:p>
            <a:pPr algn="l" indent="0" marL="0">
              <a:lnSpc>
                <a:spcPct val="100000"/>
              </a:lnSpc>
              <a:buNone/>
            </a:pPr>
            <a:r>
              <a:rPr lang="en-US" sz="1350" dirty="0">
                <a:solidFill>
                  <a:srgbClr val="D6E5EF"/>
                </a:solidFill>
                <a:latin typeface="Lora" pitchFamily="34" charset="0"/>
                <a:ea typeface="Lora" pitchFamily="34" charset="-122"/>
                <a:cs typeface="Lora" pitchFamily="34" charset="-120"/>
              </a:rPr>
              <a:t>03</a:t>
            </a:r>
            <a:endParaRPr lang="en-US" sz="1350" dirty="0"/>
          </a:p>
        </p:txBody>
      </p:sp>
      <p:sp>
        <p:nvSpPr>
          <p:cNvPr id="13" name="Shape 11"/>
          <p:cNvSpPr/>
          <p:nvPr/>
        </p:nvSpPr>
        <p:spPr>
          <a:xfrm>
            <a:off x="698086" y="3998119"/>
            <a:ext cx="5310452" cy="19050"/>
          </a:xfrm>
          <a:prstGeom prst="rect">
            <a:avLst/>
          </a:prstGeom>
          <a:solidFill>
            <a:srgbClr val="6EB9FC"/>
          </a:solidFill>
          <a:ln/>
        </p:spPr>
      </p:sp>
      <p:sp>
        <p:nvSpPr>
          <p:cNvPr id="14" name="Text 12"/>
          <p:cNvSpPr/>
          <p:nvPr/>
        </p:nvSpPr>
        <p:spPr>
          <a:xfrm>
            <a:off x="698086" y="4140895"/>
            <a:ext cx="5310452" cy="256679"/>
          </a:xfrm>
          <a:prstGeom prst="rect">
            <a:avLst/>
          </a:prstGeom>
          <a:noFill/>
          <a:ln/>
        </p:spPr>
        <p:txBody>
          <a:bodyPr wrap="none" lIns="0" tIns="0" rIns="0" bIns="0" rtlCol="0" anchor="t"/>
          <a:lstStyle/>
          <a:p>
            <a:pPr algn="l" indent="0" marL="0">
              <a:lnSpc>
                <a:spcPct val="104000"/>
              </a:lnSpc>
              <a:buNone/>
            </a:pPr>
            <a:r>
              <a:rPr lang="en-US" sz="1600" dirty="0">
                <a:solidFill>
                  <a:srgbClr val="D6E5EF"/>
                </a:solidFill>
                <a:latin typeface="Lora" pitchFamily="34" charset="0"/>
                <a:ea typeface="Lora" pitchFamily="34" charset="-122"/>
                <a:cs typeface="Lora" pitchFamily="34" charset="-120"/>
              </a:rPr>
              <a:t>Comparison</a:t>
            </a:r>
            <a:endParaRPr lang="en-US" sz="1600" dirty="0"/>
          </a:p>
        </p:txBody>
      </p:sp>
      <p:sp>
        <p:nvSpPr>
          <p:cNvPr id="15" name="Text 13"/>
          <p:cNvSpPr/>
          <p:nvPr/>
        </p:nvSpPr>
        <p:spPr>
          <a:xfrm>
            <a:off x="698086" y="4502249"/>
            <a:ext cx="5310452" cy="279202"/>
          </a:xfrm>
          <a:prstGeom prst="rect">
            <a:avLst/>
          </a:prstGeom>
          <a:noFill/>
          <a:ln/>
        </p:spPr>
        <p:txBody>
          <a:bodyPr wrap="none" lIns="0" tIns="0" rIns="0" bIns="0" rtlCol="0" anchor="t"/>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Compare how effectively the two websites use their features.</a:t>
            </a:r>
            <a:endParaRPr lang="en-US" sz="1350" dirty="0"/>
          </a:p>
        </p:txBody>
      </p:sp>
      <p:sp>
        <p:nvSpPr>
          <p:cNvPr id="16" name="Text 14"/>
          <p:cNvSpPr/>
          <p:nvPr/>
        </p:nvSpPr>
        <p:spPr>
          <a:xfrm>
            <a:off x="6183059" y="3738066"/>
            <a:ext cx="349043" cy="218182"/>
          </a:xfrm>
          <a:prstGeom prst="rect">
            <a:avLst/>
          </a:prstGeom>
          <a:noFill/>
          <a:ln/>
        </p:spPr>
        <p:txBody>
          <a:bodyPr wrap="none" lIns="0" tIns="0" rIns="0" bIns="0" rtlCol="0" anchor="ctr"/>
          <a:lstStyle/>
          <a:p>
            <a:pPr algn="l" indent="0" marL="0">
              <a:lnSpc>
                <a:spcPct val="100000"/>
              </a:lnSpc>
              <a:buNone/>
            </a:pPr>
            <a:r>
              <a:rPr lang="en-US" sz="1350" dirty="0">
                <a:solidFill>
                  <a:srgbClr val="D6E5EF"/>
                </a:solidFill>
                <a:latin typeface="Lora" pitchFamily="34" charset="0"/>
                <a:ea typeface="Lora" pitchFamily="34" charset="-122"/>
                <a:cs typeface="Lora" pitchFamily="34" charset="-120"/>
              </a:rPr>
              <a:t>04</a:t>
            </a:r>
            <a:endParaRPr lang="en-US" sz="1350" dirty="0"/>
          </a:p>
        </p:txBody>
      </p:sp>
      <p:sp>
        <p:nvSpPr>
          <p:cNvPr id="17" name="Shape 15"/>
          <p:cNvSpPr/>
          <p:nvPr/>
        </p:nvSpPr>
        <p:spPr>
          <a:xfrm>
            <a:off x="6183059" y="3998119"/>
            <a:ext cx="5310551" cy="19050"/>
          </a:xfrm>
          <a:prstGeom prst="rect">
            <a:avLst/>
          </a:prstGeom>
          <a:solidFill>
            <a:srgbClr val="6EB9FC"/>
          </a:solidFill>
          <a:ln/>
        </p:spPr>
      </p:sp>
      <p:sp>
        <p:nvSpPr>
          <p:cNvPr id="18" name="Text 16"/>
          <p:cNvSpPr/>
          <p:nvPr/>
        </p:nvSpPr>
        <p:spPr>
          <a:xfrm>
            <a:off x="6183059" y="4140895"/>
            <a:ext cx="5310551" cy="256679"/>
          </a:xfrm>
          <a:prstGeom prst="rect">
            <a:avLst/>
          </a:prstGeom>
          <a:noFill/>
          <a:ln/>
        </p:spPr>
        <p:txBody>
          <a:bodyPr wrap="none" lIns="0" tIns="0" rIns="0" bIns="0" rtlCol="0" anchor="t"/>
          <a:lstStyle/>
          <a:p>
            <a:pPr algn="l" indent="0" marL="0">
              <a:lnSpc>
                <a:spcPct val="104000"/>
              </a:lnSpc>
              <a:buNone/>
            </a:pPr>
            <a:r>
              <a:rPr lang="en-US" sz="1600" dirty="0">
                <a:solidFill>
                  <a:srgbClr val="D6E5EF"/>
                </a:solidFill>
                <a:latin typeface="Lora" pitchFamily="34" charset="0"/>
                <a:ea typeface="Lora" pitchFamily="34" charset="-122"/>
                <a:cs typeface="Lora" pitchFamily="34" charset="-120"/>
              </a:rPr>
              <a:t>Evidence</a:t>
            </a:r>
            <a:endParaRPr lang="en-US" sz="1600" dirty="0"/>
          </a:p>
        </p:txBody>
      </p:sp>
      <p:sp>
        <p:nvSpPr>
          <p:cNvPr id="19" name="Text 17"/>
          <p:cNvSpPr/>
          <p:nvPr/>
        </p:nvSpPr>
        <p:spPr>
          <a:xfrm>
            <a:off x="6183059" y="4502249"/>
            <a:ext cx="5310551" cy="279202"/>
          </a:xfrm>
          <a:prstGeom prst="rect">
            <a:avLst/>
          </a:prstGeom>
          <a:noFill/>
          <a:ln/>
        </p:spPr>
        <p:txBody>
          <a:bodyPr wrap="none" lIns="0" tIns="0" rIns="0" bIns="0" rtlCol="0" anchor="t"/>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Add screenshots and examples where appropriate.</a:t>
            </a:r>
            <a:endParaRPr lang="en-US" sz="1350" dirty="0"/>
          </a:p>
        </p:txBody>
      </p:sp>
      <p:sp>
        <p:nvSpPr>
          <p:cNvPr id="20" name="Shape 18"/>
          <p:cNvSpPr/>
          <p:nvPr/>
        </p:nvSpPr>
        <p:spPr>
          <a:xfrm>
            <a:off x="698086" y="5073848"/>
            <a:ext cx="10795524" cy="697905"/>
          </a:xfrm>
          <a:prstGeom prst="roundRect">
            <a:avLst>
              <a:gd name="adj" fmla="val 3751"/>
            </a:avLst>
          </a:prstGeom>
          <a:solidFill>
            <a:srgbClr val="790645"/>
          </a:solidFill>
          <a:ln/>
        </p:spPr>
      </p:sp>
      <p:pic>
        <p:nvPicPr>
          <p:cNvPr id="21" name="Image 0" descr="preencoded.png">    </p:cNvPr>
          <p:cNvPicPr>
            <a:picLocks noChangeAspect="1"/>
          </p:cNvPicPr>
          <p:nvPr/>
        </p:nvPicPr>
        <p:blipFill>
          <a:blip r:embed="rId1"/>
          <a:stretch>
            <a:fillRect/>
          </a:stretch>
        </p:blipFill>
        <p:spPr>
          <a:xfrm>
            <a:off x="872607" y="5323284"/>
            <a:ext cx="218177" cy="174526"/>
          </a:xfrm>
          <a:prstGeom prst="rect">
            <a:avLst/>
          </a:prstGeom>
        </p:spPr>
      </p:pic>
      <p:sp>
        <p:nvSpPr>
          <p:cNvPr id="22" name="Text 19"/>
          <p:cNvSpPr/>
          <p:nvPr/>
        </p:nvSpPr>
        <p:spPr>
          <a:xfrm>
            <a:off x="1265305" y="5326757"/>
            <a:ext cx="10663368" cy="279202"/>
          </a:xfrm>
          <a:prstGeom prst="rect">
            <a:avLst/>
          </a:prstGeom>
          <a:noFill/>
          <a:ln/>
        </p:spPr>
        <p:txBody>
          <a:bodyPr wrap="none" lIns="0" tIns="0" rIns="0" bIns="0" rtlCol="0" anchor="t"/>
          <a:lstStyle/>
          <a:p>
            <a:pPr algn="l" indent="0" marL="0">
              <a:lnSpc>
                <a:spcPct val="133000"/>
              </a:lnSpc>
              <a:buNone/>
            </a:pPr>
            <a:r>
              <a:rPr lang="en-US" sz="1350" dirty="0">
                <a:solidFill>
                  <a:srgbClr val="000000"/>
                </a:solidFill>
                <a:latin typeface="Noto Color Emoji" pitchFamily="34" charset="0"/>
                <a:ea typeface="Noto Color Emoji" pitchFamily="34" charset="-122"/>
                <a:cs typeface="Noto Color Emoji" pitchFamily="34" charset="-120"/>
              </a:rPr>
              <a:t>⭐</a:t>
            </a:r>
            <a:pPr algn="l" indent="0" marL="0">
              <a:lnSpc>
                <a:spcPct val="133000"/>
              </a:lnSpc>
              <a:buNone/>
            </a:pPr>
            <a:r>
              <a:rPr lang="en-US" sz="1350" dirty="0">
                <a:solidFill>
                  <a:srgbClr val="FFFFFF"/>
                </a:solidFill>
                <a:latin typeface="Source Sans 3" pitchFamily="34" charset="0"/>
                <a:ea typeface="Source Sans 3" pitchFamily="34" charset="-122"/>
                <a:cs typeface="Source Sans 3" pitchFamily="34" charset="-120"/>
              </a:rPr>
              <a:t> Stretch: For each area, identify something that could be improved on each website.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252833"/>
        </a:solidFill>
      </p:bgPr>
    </p:bg>
    <p:spTree>
      <p:nvGrpSpPr>
        <p:cNvPr id="1" name=""/>
        <p:cNvGrpSpPr/>
        <p:nvPr/>
      </p:nvGrpSpPr>
      <p:grpSpPr>
        <a:xfrm>
          <a:off x="0" y="0"/>
          <a:ext cx="0" cy="0"/>
          <a:chOff x="0" y="0"/>
          <a:chExt cx="0" cy="0"/>
        </a:xfrm>
      </p:grpSpPr>
      <p:sp>
        <p:nvSpPr>
          <p:cNvPr id="2" name="Text 0"/>
          <p:cNvSpPr/>
          <p:nvPr/>
        </p:nvSpPr>
        <p:spPr>
          <a:xfrm>
            <a:off x="698086" y="1606649"/>
            <a:ext cx="10795524" cy="513259"/>
          </a:xfrm>
          <a:prstGeom prst="rect">
            <a:avLst/>
          </a:prstGeom>
          <a:noFill/>
          <a:ln/>
        </p:spPr>
        <p:txBody>
          <a:bodyPr wrap="none" lIns="0" tIns="0" rIns="0" bIns="0" rtlCol="0" anchor="t"/>
          <a:lstStyle/>
          <a:p>
            <a:pPr algn="l" indent="0" marL="0">
              <a:lnSpc>
                <a:spcPct val="104000"/>
              </a:lnSpc>
              <a:buNone/>
            </a:pPr>
            <a:r>
              <a:rPr lang="en-US" sz="3200" dirty="0">
                <a:solidFill>
                  <a:srgbClr val="F98AC7"/>
                </a:solidFill>
                <a:latin typeface="Lora" pitchFamily="34" charset="0"/>
                <a:ea typeface="Lora" pitchFamily="34" charset="-122"/>
                <a:cs typeface="Lora" pitchFamily="34" charset="-120"/>
              </a:rPr>
              <a:t>Final Quality Check</a:t>
            </a:r>
            <a:endParaRPr lang="en-US" sz="3200" dirty="0"/>
          </a:p>
        </p:txBody>
      </p:sp>
      <p:sp>
        <p:nvSpPr>
          <p:cNvPr id="3" name="Text 1"/>
          <p:cNvSpPr/>
          <p:nvPr/>
        </p:nvSpPr>
        <p:spPr>
          <a:xfrm>
            <a:off x="698086" y="2468959"/>
            <a:ext cx="11405108" cy="279202"/>
          </a:xfrm>
          <a:prstGeom prst="rect">
            <a:avLst/>
          </a:prstGeom>
          <a:noFill/>
          <a:ln/>
        </p:spPr>
        <p:txBody>
          <a:bodyPr wrap="none" lIns="0" tIns="0" rIns="0" bIns="0" rtlCol="0" anchor="t"/>
          <a:lstStyle/>
          <a:p>
            <a:pPr algn="l" indent="0" marL="0">
              <a:lnSpc>
                <a:spcPct val="133000"/>
              </a:lnSpc>
              <a:buNone/>
            </a:pPr>
            <a:r>
              <a:rPr lang="en-US" sz="1350" dirty="0">
                <a:solidFill>
                  <a:srgbClr val="D6E5EF"/>
                </a:solidFill>
                <a:latin typeface="Source Sans 3" pitchFamily="34" charset="0"/>
                <a:ea typeface="Source Sans 3" pitchFamily="34" charset="-122"/>
                <a:cs typeface="Source Sans 3" pitchFamily="34" charset="-120"/>
              </a:rPr>
              <a:t>Before you say M1 is finished, confirm every box below is ticked.</a:t>
            </a:r>
            <a:endParaRPr lang="en-US" sz="1350" dirty="0"/>
          </a:p>
        </p:txBody>
      </p:sp>
      <p:sp>
        <p:nvSpPr>
          <p:cNvPr id="4" name="Text 2"/>
          <p:cNvSpPr/>
          <p:nvPr/>
        </p:nvSpPr>
        <p:spPr>
          <a:xfrm>
            <a:off x="698086" y="3119041"/>
            <a:ext cx="5184844" cy="256679"/>
          </a:xfrm>
          <a:prstGeom prst="rect">
            <a:avLst/>
          </a:prstGeom>
          <a:noFill/>
          <a:ln/>
        </p:spPr>
        <p:txBody>
          <a:bodyPr wrap="none" lIns="0" tIns="0" rIns="0" bIns="0" rtlCol="0" anchor="t"/>
          <a:lstStyle/>
          <a:p>
            <a:pPr algn="l" indent="0" marL="0">
              <a:lnSpc>
                <a:spcPct val="104000"/>
              </a:lnSpc>
              <a:buNone/>
            </a:pPr>
            <a:r>
              <a:rPr lang="en-US" sz="1600" dirty="0">
                <a:solidFill>
                  <a:srgbClr val="F98AC7"/>
                </a:solidFill>
                <a:latin typeface="Lora" pitchFamily="34" charset="0"/>
                <a:ea typeface="Lora" pitchFamily="34" charset="-122"/>
                <a:cs typeface="Lora" pitchFamily="34" charset="-120"/>
              </a:rPr>
              <a:t>Coverage — Both Websites</a:t>
            </a:r>
            <a:endParaRPr lang="en-US" sz="1600" dirty="0"/>
          </a:p>
        </p:txBody>
      </p:sp>
      <p:sp>
        <p:nvSpPr>
          <p:cNvPr id="5" name="Text 3"/>
          <p:cNvSpPr/>
          <p:nvPr/>
        </p:nvSpPr>
        <p:spPr>
          <a:xfrm>
            <a:off x="698086" y="3550245"/>
            <a:ext cx="5794428" cy="279202"/>
          </a:xfrm>
          <a:prstGeom prst="rect">
            <a:avLst/>
          </a:prstGeom>
          <a:noFill/>
          <a:ln/>
        </p:spPr>
        <p:txBody>
          <a:bodyPr wrap="none" lIns="0" tIns="0" rIns="0" bIns="0" rtlCol="0" anchor="t"/>
          <a:lstStyle/>
          <a:p>
            <a:pPr algn="l" marL="274320" indent="-274320">
              <a:lnSpc>
                <a:spcPct val="133000"/>
              </a:lnSpc>
              <a:buSzPct val="100000"/>
              <a:buChar char="​"/>
            </a:pPr>
            <a:r>
              <a:rPr lang="en-US" sz="1350" dirty="0">
                <a:solidFill>
                  <a:srgbClr val="D6E5EF"/>
                </a:solidFill>
                <a:latin typeface="Source Sans 3" pitchFamily="34" charset="0"/>
                <a:ea typeface="Source Sans 3" pitchFamily="34" charset="-122"/>
                <a:cs typeface="Source Sans 3" pitchFamily="34" charset="-120"/>
              </a:rPr>
              <a:t>Presentation reviewed</a:t>
            </a:r>
            <a:endParaRPr lang="en-US" sz="1350" dirty="0"/>
          </a:p>
        </p:txBody>
      </p:sp>
      <p:sp>
        <p:nvSpPr>
          <p:cNvPr id="6" name="Shape 4"/>
          <p:cNvSpPr/>
          <p:nvPr/>
        </p:nvSpPr>
        <p:spPr>
          <a:xfrm>
            <a:off x="698086" y="3602534"/>
            <a:ext cx="174521" cy="174526"/>
          </a:xfrm>
          <a:prstGeom prst="roundRect">
            <a:avLst>
              <a:gd name="adj" fmla="val 15002"/>
            </a:avLst>
          </a:prstGeom>
          <a:noFill/>
          <a:ln w="19050">
            <a:solidFill>
              <a:srgbClr val="F98AC7"/>
            </a:solidFill>
            <a:prstDash val="solid"/>
          </a:ln>
        </p:spPr>
      </p:sp>
      <p:sp>
        <p:nvSpPr>
          <p:cNvPr id="7" name="Text 5"/>
          <p:cNvSpPr/>
          <p:nvPr/>
        </p:nvSpPr>
        <p:spPr>
          <a:xfrm>
            <a:off x="698086" y="3890466"/>
            <a:ext cx="5794428" cy="279202"/>
          </a:xfrm>
          <a:prstGeom prst="rect">
            <a:avLst/>
          </a:prstGeom>
          <a:noFill/>
          <a:ln/>
        </p:spPr>
        <p:txBody>
          <a:bodyPr wrap="none" lIns="0" tIns="0" rIns="0" bIns="0" rtlCol="0" anchor="t"/>
          <a:lstStyle/>
          <a:p>
            <a:pPr algn="l" marL="274320" indent="-274320">
              <a:lnSpc>
                <a:spcPct val="133000"/>
              </a:lnSpc>
              <a:buSzPct val="100000"/>
              <a:buChar char="​"/>
            </a:pPr>
            <a:r>
              <a:rPr lang="en-US" sz="1350" dirty="0">
                <a:solidFill>
                  <a:srgbClr val="D6E5EF"/>
                </a:solidFill>
                <a:latin typeface="Source Sans 3" pitchFamily="34" charset="0"/>
                <a:ea typeface="Source Sans 3" pitchFamily="34" charset="-122"/>
                <a:cs typeface="Source Sans 3" pitchFamily="34" charset="-120"/>
              </a:rPr>
              <a:t>Usability reviewed</a:t>
            </a:r>
            <a:endParaRPr lang="en-US" sz="1350" dirty="0"/>
          </a:p>
        </p:txBody>
      </p:sp>
      <p:sp>
        <p:nvSpPr>
          <p:cNvPr id="8" name="Shape 6"/>
          <p:cNvSpPr/>
          <p:nvPr/>
        </p:nvSpPr>
        <p:spPr>
          <a:xfrm>
            <a:off x="698086" y="3942755"/>
            <a:ext cx="174521" cy="174526"/>
          </a:xfrm>
          <a:prstGeom prst="roundRect">
            <a:avLst>
              <a:gd name="adj" fmla="val 15002"/>
            </a:avLst>
          </a:prstGeom>
          <a:noFill/>
          <a:ln w="19050">
            <a:solidFill>
              <a:srgbClr val="F98AC7"/>
            </a:solidFill>
            <a:prstDash val="solid"/>
          </a:ln>
        </p:spPr>
      </p:sp>
      <p:sp>
        <p:nvSpPr>
          <p:cNvPr id="9" name="Text 7"/>
          <p:cNvSpPr/>
          <p:nvPr/>
        </p:nvSpPr>
        <p:spPr>
          <a:xfrm>
            <a:off x="698086" y="4230688"/>
            <a:ext cx="5794428" cy="279202"/>
          </a:xfrm>
          <a:prstGeom prst="rect">
            <a:avLst/>
          </a:prstGeom>
          <a:noFill/>
          <a:ln/>
        </p:spPr>
        <p:txBody>
          <a:bodyPr wrap="none" lIns="0" tIns="0" rIns="0" bIns="0" rtlCol="0" anchor="t"/>
          <a:lstStyle/>
          <a:p>
            <a:pPr algn="l" marL="274320" indent="-274320">
              <a:lnSpc>
                <a:spcPct val="133000"/>
              </a:lnSpc>
              <a:buSzPct val="100000"/>
              <a:buChar char="​"/>
            </a:pPr>
            <a:r>
              <a:rPr lang="en-US" sz="1350" dirty="0">
                <a:solidFill>
                  <a:srgbClr val="D6E5EF"/>
                </a:solidFill>
                <a:latin typeface="Source Sans 3" pitchFamily="34" charset="0"/>
                <a:ea typeface="Source Sans 3" pitchFamily="34" charset="-122"/>
                <a:cs typeface="Source Sans 3" pitchFamily="34" charset="-120"/>
              </a:rPr>
              <a:t>Accessibility reviewed</a:t>
            </a:r>
            <a:endParaRPr lang="en-US" sz="1350" dirty="0"/>
          </a:p>
        </p:txBody>
      </p:sp>
      <p:sp>
        <p:nvSpPr>
          <p:cNvPr id="10" name="Shape 8"/>
          <p:cNvSpPr/>
          <p:nvPr/>
        </p:nvSpPr>
        <p:spPr>
          <a:xfrm>
            <a:off x="698086" y="4282976"/>
            <a:ext cx="174521" cy="174526"/>
          </a:xfrm>
          <a:prstGeom prst="roundRect">
            <a:avLst>
              <a:gd name="adj" fmla="val 15002"/>
            </a:avLst>
          </a:prstGeom>
          <a:noFill/>
          <a:ln w="19050">
            <a:solidFill>
              <a:srgbClr val="F98AC7"/>
            </a:solidFill>
            <a:prstDash val="solid"/>
          </a:ln>
        </p:spPr>
      </p:sp>
      <p:sp>
        <p:nvSpPr>
          <p:cNvPr id="11" name="Text 9"/>
          <p:cNvSpPr/>
          <p:nvPr/>
        </p:nvSpPr>
        <p:spPr>
          <a:xfrm>
            <a:off x="698086" y="4570909"/>
            <a:ext cx="5794428" cy="279202"/>
          </a:xfrm>
          <a:prstGeom prst="rect">
            <a:avLst/>
          </a:prstGeom>
          <a:noFill/>
          <a:ln/>
        </p:spPr>
        <p:txBody>
          <a:bodyPr wrap="none" lIns="0" tIns="0" rIns="0" bIns="0" rtlCol="0" anchor="t"/>
          <a:lstStyle/>
          <a:p>
            <a:pPr algn="l" marL="274320" indent="-274320">
              <a:lnSpc>
                <a:spcPct val="133000"/>
              </a:lnSpc>
              <a:buSzPct val="100000"/>
              <a:buChar char="​"/>
            </a:pPr>
            <a:r>
              <a:rPr lang="en-US" sz="1350" dirty="0">
                <a:solidFill>
                  <a:srgbClr val="D6E5EF"/>
                </a:solidFill>
                <a:latin typeface="Source Sans 3" pitchFamily="34" charset="0"/>
                <a:ea typeface="Source Sans 3" pitchFamily="34" charset="-122"/>
                <a:cs typeface="Source Sans 3" pitchFamily="34" charset="-120"/>
              </a:rPr>
              <a:t>Performance reviewed</a:t>
            </a:r>
            <a:endParaRPr lang="en-US" sz="1350" dirty="0"/>
          </a:p>
        </p:txBody>
      </p:sp>
      <p:sp>
        <p:nvSpPr>
          <p:cNvPr id="12" name="Shape 10"/>
          <p:cNvSpPr/>
          <p:nvPr/>
        </p:nvSpPr>
        <p:spPr>
          <a:xfrm>
            <a:off x="698086" y="4623197"/>
            <a:ext cx="174521" cy="174526"/>
          </a:xfrm>
          <a:prstGeom prst="roundRect">
            <a:avLst>
              <a:gd name="adj" fmla="val 15002"/>
            </a:avLst>
          </a:prstGeom>
          <a:noFill/>
          <a:ln w="19050">
            <a:solidFill>
              <a:srgbClr val="F98AC7"/>
            </a:solidFill>
            <a:prstDash val="solid"/>
          </a:ln>
        </p:spPr>
      </p:sp>
      <p:sp>
        <p:nvSpPr>
          <p:cNvPr id="13" name="Text 11"/>
          <p:cNvSpPr/>
          <p:nvPr/>
        </p:nvSpPr>
        <p:spPr>
          <a:xfrm>
            <a:off x="698086" y="4911130"/>
            <a:ext cx="5794428" cy="279202"/>
          </a:xfrm>
          <a:prstGeom prst="rect">
            <a:avLst/>
          </a:prstGeom>
          <a:noFill/>
          <a:ln/>
        </p:spPr>
        <p:txBody>
          <a:bodyPr wrap="none" lIns="0" tIns="0" rIns="0" bIns="0" rtlCol="0" anchor="t"/>
          <a:lstStyle/>
          <a:p>
            <a:pPr algn="l" marL="274320" indent="-274320">
              <a:lnSpc>
                <a:spcPct val="133000"/>
              </a:lnSpc>
              <a:buSzPct val="100000"/>
              <a:buChar char="​"/>
            </a:pPr>
            <a:r>
              <a:rPr lang="en-US" sz="1350" dirty="0">
                <a:solidFill>
                  <a:srgbClr val="D6E5EF"/>
                </a:solidFill>
                <a:latin typeface="Source Sans 3" pitchFamily="34" charset="0"/>
                <a:ea typeface="Source Sans 3" pitchFamily="34" charset="-122"/>
                <a:cs typeface="Source Sans 3" pitchFamily="34" charset="-120"/>
              </a:rPr>
              <a:t>Websites compared</a:t>
            </a:r>
            <a:endParaRPr lang="en-US" sz="1350" dirty="0"/>
          </a:p>
        </p:txBody>
      </p:sp>
      <p:sp>
        <p:nvSpPr>
          <p:cNvPr id="14" name="Shape 12"/>
          <p:cNvSpPr/>
          <p:nvPr/>
        </p:nvSpPr>
        <p:spPr>
          <a:xfrm>
            <a:off x="698086" y="4963418"/>
            <a:ext cx="174521" cy="174526"/>
          </a:xfrm>
          <a:prstGeom prst="roundRect">
            <a:avLst>
              <a:gd name="adj" fmla="val 15002"/>
            </a:avLst>
          </a:prstGeom>
          <a:noFill/>
          <a:ln w="19050">
            <a:solidFill>
              <a:srgbClr val="F98AC7"/>
            </a:solidFill>
            <a:prstDash val="solid"/>
          </a:ln>
        </p:spPr>
      </p:sp>
      <p:sp>
        <p:nvSpPr>
          <p:cNvPr id="15" name="Shape 13"/>
          <p:cNvSpPr/>
          <p:nvPr/>
        </p:nvSpPr>
        <p:spPr>
          <a:xfrm>
            <a:off x="6189408" y="2944515"/>
            <a:ext cx="5436258" cy="2306836"/>
          </a:xfrm>
          <a:prstGeom prst="roundRect">
            <a:avLst>
              <a:gd name="adj" fmla="val 1135"/>
            </a:avLst>
          </a:prstGeom>
          <a:solidFill>
            <a:srgbClr val="F98AC7"/>
          </a:solidFill>
          <a:ln/>
        </p:spPr>
      </p:sp>
      <p:sp>
        <p:nvSpPr>
          <p:cNvPr id="16" name="Text 14"/>
          <p:cNvSpPr/>
          <p:nvPr/>
        </p:nvSpPr>
        <p:spPr>
          <a:xfrm>
            <a:off x="6363930" y="3119041"/>
            <a:ext cx="5087215" cy="256679"/>
          </a:xfrm>
          <a:prstGeom prst="rect">
            <a:avLst/>
          </a:prstGeom>
          <a:noFill/>
          <a:ln/>
        </p:spPr>
        <p:txBody>
          <a:bodyPr wrap="none" lIns="0" tIns="0" rIns="0" bIns="0" rtlCol="0" anchor="t"/>
          <a:lstStyle/>
          <a:p>
            <a:pPr algn="l" indent="0" marL="0">
              <a:lnSpc>
                <a:spcPct val="104000"/>
              </a:lnSpc>
              <a:buNone/>
            </a:pPr>
            <a:r>
              <a:rPr lang="en-US" sz="1600" dirty="0">
                <a:solidFill>
                  <a:srgbClr val="000000"/>
                </a:solidFill>
                <a:latin typeface="Lora" pitchFamily="34" charset="0"/>
                <a:ea typeface="Lora" pitchFamily="34" charset="-122"/>
                <a:cs typeface="Lora" pitchFamily="34" charset="-120"/>
              </a:rPr>
              <a:t>Quality Checks</a:t>
            </a:r>
            <a:endParaRPr lang="en-US" sz="1600" dirty="0"/>
          </a:p>
        </p:txBody>
      </p:sp>
      <p:sp>
        <p:nvSpPr>
          <p:cNvPr id="17" name="Text 15"/>
          <p:cNvSpPr/>
          <p:nvPr/>
        </p:nvSpPr>
        <p:spPr>
          <a:xfrm>
            <a:off x="6363930" y="3550245"/>
            <a:ext cx="5696800" cy="279202"/>
          </a:xfrm>
          <a:prstGeom prst="rect">
            <a:avLst/>
          </a:prstGeom>
          <a:noFill/>
          <a:ln/>
        </p:spPr>
        <p:txBody>
          <a:bodyPr wrap="none" lIns="0" tIns="0" rIns="0" bIns="0" rtlCol="0" anchor="t"/>
          <a:lstStyle/>
          <a:p>
            <a:pPr algn="l" marL="274320" indent="-274320">
              <a:lnSpc>
                <a:spcPct val="133000"/>
              </a:lnSpc>
              <a:buSzPct val="100000"/>
              <a:buChar char="​"/>
            </a:pPr>
            <a:r>
              <a:rPr lang="en-US" sz="1350" dirty="0">
                <a:solidFill>
                  <a:srgbClr val="000000"/>
                </a:solidFill>
                <a:latin typeface="Source Sans 3" pitchFamily="34" charset="0"/>
                <a:ea typeface="Source Sans 3" pitchFamily="34" charset="-122"/>
                <a:cs typeface="Source Sans 3" pitchFamily="34" charset="-120"/>
              </a:rPr>
              <a:t>I explain why features are effective</a:t>
            </a:r>
            <a:endParaRPr lang="en-US" sz="1350" dirty="0"/>
          </a:p>
        </p:txBody>
      </p:sp>
      <p:sp>
        <p:nvSpPr>
          <p:cNvPr id="18" name="Shape 16"/>
          <p:cNvSpPr/>
          <p:nvPr/>
        </p:nvSpPr>
        <p:spPr>
          <a:xfrm>
            <a:off x="6363930" y="3602534"/>
            <a:ext cx="174521" cy="174526"/>
          </a:xfrm>
          <a:prstGeom prst="roundRect">
            <a:avLst>
              <a:gd name="adj" fmla="val 15002"/>
            </a:avLst>
          </a:prstGeom>
          <a:noFill/>
          <a:ln w="19050">
            <a:solidFill>
              <a:srgbClr val="49042A"/>
            </a:solidFill>
            <a:prstDash val="solid"/>
          </a:ln>
        </p:spPr>
      </p:sp>
      <p:sp>
        <p:nvSpPr>
          <p:cNvPr id="19" name="Text 17"/>
          <p:cNvSpPr/>
          <p:nvPr/>
        </p:nvSpPr>
        <p:spPr>
          <a:xfrm>
            <a:off x="6363930" y="3890466"/>
            <a:ext cx="5696800" cy="279202"/>
          </a:xfrm>
          <a:prstGeom prst="rect">
            <a:avLst/>
          </a:prstGeom>
          <a:noFill/>
          <a:ln/>
        </p:spPr>
        <p:txBody>
          <a:bodyPr wrap="none" lIns="0" tIns="0" rIns="0" bIns="0" rtlCol="0" anchor="t"/>
          <a:lstStyle/>
          <a:p>
            <a:pPr algn="l" marL="274320" indent="-274320">
              <a:lnSpc>
                <a:spcPct val="133000"/>
              </a:lnSpc>
              <a:buSzPct val="100000"/>
              <a:buChar char="​"/>
            </a:pPr>
            <a:r>
              <a:rPr lang="en-US" sz="1350" dirty="0">
                <a:solidFill>
                  <a:srgbClr val="000000"/>
                </a:solidFill>
                <a:latin typeface="Source Sans 3" pitchFamily="34" charset="0"/>
                <a:ea typeface="Source Sans 3" pitchFamily="34" charset="-122"/>
                <a:cs typeface="Source Sans 3" pitchFamily="34" charset="-120"/>
              </a:rPr>
              <a:t>I discuss the impact on users</a:t>
            </a:r>
            <a:endParaRPr lang="en-US" sz="1350" dirty="0"/>
          </a:p>
        </p:txBody>
      </p:sp>
      <p:sp>
        <p:nvSpPr>
          <p:cNvPr id="20" name="Shape 18"/>
          <p:cNvSpPr/>
          <p:nvPr/>
        </p:nvSpPr>
        <p:spPr>
          <a:xfrm>
            <a:off x="6363930" y="3942755"/>
            <a:ext cx="174521" cy="174526"/>
          </a:xfrm>
          <a:prstGeom prst="roundRect">
            <a:avLst>
              <a:gd name="adj" fmla="val 15002"/>
            </a:avLst>
          </a:prstGeom>
          <a:noFill/>
          <a:ln w="19050">
            <a:solidFill>
              <a:srgbClr val="49042A"/>
            </a:solidFill>
            <a:prstDash val="solid"/>
          </a:ln>
        </p:spPr>
      </p:sp>
      <p:sp>
        <p:nvSpPr>
          <p:cNvPr id="21" name="Text 19"/>
          <p:cNvSpPr/>
          <p:nvPr/>
        </p:nvSpPr>
        <p:spPr>
          <a:xfrm>
            <a:off x="6363930" y="4230688"/>
            <a:ext cx="5696800" cy="279202"/>
          </a:xfrm>
          <a:prstGeom prst="rect">
            <a:avLst/>
          </a:prstGeom>
          <a:noFill/>
          <a:ln/>
        </p:spPr>
        <p:txBody>
          <a:bodyPr wrap="none" lIns="0" tIns="0" rIns="0" bIns="0" rtlCol="0" anchor="t"/>
          <a:lstStyle/>
          <a:p>
            <a:pPr algn="l" marL="274320" indent="-274320">
              <a:lnSpc>
                <a:spcPct val="133000"/>
              </a:lnSpc>
              <a:buSzPct val="100000"/>
              <a:buChar char="​"/>
            </a:pPr>
            <a:r>
              <a:rPr lang="en-US" sz="1350" dirty="0">
                <a:solidFill>
                  <a:srgbClr val="000000"/>
                </a:solidFill>
                <a:latin typeface="Source Sans 3" pitchFamily="34" charset="0"/>
                <a:ea typeface="Source Sans 3" pitchFamily="34" charset="-122"/>
                <a:cs typeface="Source Sans 3" pitchFamily="34" charset="-120"/>
              </a:rPr>
              <a:t>I use specific website examples</a:t>
            </a:r>
            <a:endParaRPr lang="en-US" sz="1350" dirty="0"/>
          </a:p>
        </p:txBody>
      </p:sp>
      <p:sp>
        <p:nvSpPr>
          <p:cNvPr id="22" name="Shape 20"/>
          <p:cNvSpPr/>
          <p:nvPr/>
        </p:nvSpPr>
        <p:spPr>
          <a:xfrm>
            <a:off x="6363930" y="4282976"/>
            <a:ext cx="174521" cy="174526"/>
          </a:xfrm>
          <a:prstGeom prst="roundRect">
            <a:avLst>
              <a:gd name="adj" fmla="val 15002"/>
            </a:avLst>
          </a:prstGeom>
          <a:noFill/>
          <a:ln w="19050">
            <a:solidFill>
              <a:srgbClr val="49042A"/>
            </a:solidFill>
            <a:prstDash val="solid"/>
          </a:ln>
        </p:spPr>
      </p:sp>
      <p:sp>
        <p:nvSpPr>
          <p:cNvPr id="23" name="Text 21"/>
          <p:cNvSpPr/>
          <p:nvPr/>
        </p:nvSpPr>
        <p:spPr>
          <a:xfrm>
            <a:off x="6363930" y="4570909"/>
            <a:ext cx="5696800" cy="279202"/>
          </a:xfrm>
          <a:prstGeom prst="rect">
            <a:avLst/>
          </a:prstGeom>
          <a:noFill/>
          <a:ln/>
        </p:spPr>
        <p:txBody>
          <a:bodyPr wrap="none" lIns="0" tIns="0" rIns="0" bIns="0" rtlCol="0" anchor="t"/>
          <a:lstStyle/>
          <a:p>
            <a:pPr algn="l" marL="274320" indent="-274320">
              <a:lnSpc>
                <a:spcPct val="133000"/>
              </a:lnSpc>
              <a:buSzPct val="100000"/>
              <a:buChar char="​"/>
            </a:pPr>
            <a:r>
              <a:rPr lang="en-US" sz="1350" dirty="0">
                <a:solidFill>
                  <a:srgbClr val="000000"/>
                </a:solidFill>
                <a:latin typeface="Source Sans 3" pitchFamily="34" charset="0"/>
                <a:ea typeface="Source Sans 3" pitchFamily="34" charset="-122"/>
                <a:cs typeface="Source Sans 3" pitchFamily="34" charset="-120"/>
              </a:rPr>
              <a:t>I have included appropriate screenshots</a:t>
            </a:r>
            <a:endParaRPr lang="en-US" sz="1350" dirty="0"/>
          </a:p>
        </p:txBody>
      </p:sp>
      <p:sp>
        <p:nvSpPr>
          <p:cNvPr id="24" name="Shape 22"/>
          <p:cNvSpPr/>
          <p:nvPr/>
        </p:nvSpPr>
        <p:spPr>
          <a:xfrm>
            <a:off x="6363930" y="4623197"/>
            <a:ext cx="174521" cy="174526"/>
          </a:xfrm>
          <a:prstGeom prst="roundRect">
            <a:avLst>
              <a:gd name="adj" fmla="val 15002"/>
            </a:avLst>
          </a:prstGeom>
          <a:noFill/>
          <a:ln w="19050">
            <a:solidFill>
              <a:srgbClr val="49042A"/>
            </a:solidFill>
            <a:prstDash val="solid"/>
          </a:ln>
        </p:spPr>
      </p:sp>
      <p:sp>
        <p:nvSpPr>
          <p:cNvPr id="25" name="Text 23"/>
          <p:cNvSpPr/>
          <p:nvPr/>
        </p:nvSpPr>
        <p:spPr>
          <a:xfrm>
            <a:off x="6363930" y="4911130"/>
            <a:ext cx="5696800" cy="279202"/>
          </a:xfrm>
          <a:prstGeom prst="rect">
            <a:avLst/>
          </a:prstGeom>
          <a:noFill/>
          <a:ln/>
        </p:spPr>
        <p:txBody>
          <a:bodyPr wrap="none" lIns="0" tIns="0" rIns="0" bIns="0" rtlCol="0" anchor="t"/>
          <a:lstStyle/>
          <a:p>
            <a:pPr algn="l" marL="274320" indent="-274320">
              <a:lnSpc>
                <a:spcPct val="133000"/>
              </a:lnSpc>
              <a:buSzPct val="100000"/>
              <a:buChar char="​"/>
            </a:pPr>
            <a:r>
              <a:rPr lang="en-US" sz="1350" dirty="0">
                <a:solidFill>
                  <a:srgbClr val="000000"/>
                </a:solidFill>
                <a:latin typeface="Source Sans 3" pitchFamily="34" charset="0"/>
                <a:ea typeface="Source Sans 3" pitchFamily="34" charset="-122"/>
                <a:cs typeface="Source Sans 3" pitchFamily="34" charset="-120"/>
              </a:rPr>
              <a:t>I write in paragraphs, not bullet points</a:t>
            </a:r>
            <a:endParaRPr lang="en-US" sz="1350" dirty="0"/>
          </a:p>
        </p:txBody>
      </p:sp>
      <p:sp>
        <p:nvSpPr>
          <p:cNvPr id="26" name="Shape 24"/>
          <p:cNvSpPr/>
          <p:nvPr/>
        </p:nvSpPr>
        <p:spPr>
          <a:xfrm>
            <a:off x="6363930" y="4963418"/>
            <a:ext cx="174521" cy="174526"/>
          </a:xfrm>
          <a:prstGeom prst="roundRect">
            <a:avLst>
              <a:gd name="adj" fmla="val 15002"/>
            </a:avLst>
          </a:prstGeom>
          <a:noFill/>
          <a:ln w="19050">
            <a:solidFill>
              <a:srgbClr val="49042A"/>
            </a:solidFill>
            <a:prstDash val="solid"/>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52833"/>
        </a:solidFill>
      </p:bgPr>
    </p:bg>
    <p:spTree>
      <p:nvGrpSpPr>
        <p:cNvPr id="1" name=""/>
        <p:cNvGrpSpPr/>
        <p:nvPr/>
      </p:nvGrpSpPr>
      <p:grpSpPr>
        <a:xfrm>
          <a:off x="0" y="0"/>
          <a:ext cx="0" cy="0"/>
          <a:chOff x="0" y="0"/>
          <a:chExt cx="0" cy="0"/>
        </a:xfrm>
      </p:grpSpPr>
      <p:sp>
        <p:nvSpPr>
          <p:cNvPr id="2" name="Text 0"/>
          <p:cNvSpPr/>
          <p:nvPr/>
        </p:nvSpPr>
        <p:spPr>
          <a:xfrm>
            <a:off x="698086" y="482402"/>
            <a:ext cx="10795524" cy="485973"/>
          </a:xfrm>
          <a:prstGeom prst="rect">
            <a:avLst/>
          </a:prstGeom>
          <a:noFill/>
          <a:ln/>
        </p:spPr>
        <p:txBody>
          <a:bodyPr wrap="none" lIns="0" tIns="0" rIns="0" bIns="0" rtlCol="0" anchor="t"/>
          <a:lstStyle/>
          <a:p>
            <a:pPr algn="l" indent="0" marL="0">
              <a:lnSpc>
                <a:spcPct val="104000"/>
              </a:lnSpc>
              <a:buNone/>
            </a:pPr>
            <a:r>
              <a:rPr lang="en-US" sz="2950" dirty="0">
                <a:solidFill>
                  <a:srgbClr val="000000"/>
                </a:solidFill>
                <a:latin typeface="Noto Color Emoji" pitchFamily="34" charset="0"/>
                <a:ea typeface="Noto Color Emoji" pitchFamily="34" charset="-122"/>
                <a:cs typeface="Noto Color Emoji" pitchFamily="34" charset="-120"/>
              </a:rPr>
              <a:t>🚨</a:t>
            </a:r>
            <a:pPr algn="l" indent="0" marL="0">
              <a:lnSpc>
                <a:spcPct val="104000"/>
              </a:lnSpc>
              <a:buNone/>
            </a:pPr>
            <a:r>
              <a:rPr lang="en-US" sz="2950" dirty="0">
                <a:solidFill>
                  <a:srgbClr val="F98AC7"/>
                </a:solidFill>
                <a:latin typeface="Lora" pitchFamily="34" charset="0"/>
                <a:ea typeface="Lora" pitchFamily="34" charset="-122"/>
                <a:cs typeface="Lora" pitchFamily="34" charset="-120"/>
              </a:rPr>
              <a:t> Help Slide — Paragraph Formula</a:t>
            </a:r>
            <a:endParaRPr lang="en-US" sz="2950" dirty="0"/>
          </a:p>
        </p:txBody>
      </p:sp>
      <p:sp>
        <p:nvSpPr>
          <p:cNvPr id="3" name="Shape 1"/>
          <p:cNvSpPr/>
          <p:nvPr/>
        </p:nvSpPr>
        <p:spPr>
          <a:xfrm>
            <a:off x="698086" y="1265039"/>
            <a:ext cx="362040" cy="362049"/>
          </a:xfrm>
          <a:prstGeom prst="roundRect">
            <a:avLst>
              <a:gd name="adj" fmla="val 6667"/>
            </a:avLst>
          </a:prstGeom>
          <a:solidFill>
            <a:srgbClr val="444752"/>
          </a:solidFill>
          <a:ln/>
        </p:spPr>
      </p:sp>
      <p:sp>
        <p:nvSpPr>
          <p:cNvPr id="4" name="Text 2"/>
          <p:cNvSpPr/>
          <p:nvPr/>
        </p:nvSpPr>
        <p:spPr>
          <a:xfrm>
            <a:off x="765503" y="1304082"/>
            <a:ext cx="227106" cy="283865"/>
          </a:xfrm>
          <a:prstGeom prst="rect">
            <a:avLst/>
          </a:prstGeom>
          <a:noFill/>
          <a:ln/>
        </p:spPr>
        <p:txBody>
          <a:bodyPr wrap="none" lIns="0" tIns="0" rIns="0" bIns="0" rtlCol="0" anchor="ctr"/>
          <a:lstStyle/>
          <a:p>
            <a:pPr algn="ctr" indent="0" marL="0">
              <a:lnSpc>
                <a:spcPct val="100000"/>
              </a:lnSpc>
              <a:buNone/>
            </a:pPr>
            <a:r>
              <a:rPr lang="en-US" sz="1750" dirty="0">
                <a:solidFill>
                  <a:srgbClr val="D6E5EF"/>
                </a:solidFill>
                <a:latin typeface="Lora" pitchFamily="34" charset="0"/>
                <a:ea typeface="Lora" pitchFamily="34" charset="-122"/>
                <a:cs typeface="Lora" pitchFamily="34" charset="-120"/>
              </a:rPr>
              <a:t>1</a:t>
            </a:r>
            <a:endParaRPr lang="en-US" sz="1750" dirty="0"/>
          </a:p>
        </p:txBody>
      </p:sp>
      <p:sp>
        <p:nvSpPr>
          <p:cNvPr id="5" name="Text 3"/>
          <p:cNvSpPr/>
          <p:nvPr/>
        </p:nvSpPr>
        <p:spPr>
          <a:xfrm>
            <a:off x="1208454" y="1320304"/>
            <a:ext cx="10285155" cy="236637"/>
          </a:xfrm>
          <a:prstGeom prst="rect">
            <a:avLst/>
          </a:prstGeom>
          <a:noFill/>
          <a:ln/>
        </p:spPr>
        <p:txBody>
          <a:bodyPr wrap="none" lIns="0" tIns="0" rIns="0" bIns="0" rtlCol="0" anchor="t"/>
          <a:lstStyle/>
          <a:p>
            <a:pPr algn="l" indent="0" marL="0">
              <a:lnSpc>
                <a:spcPct val="104000"/>
              </a:lnSpc>
              <a:buNone/>
            </a:pPr>
            <a:r>
              <a:rPr lang="en-US" sz="1450" dirty="0">
                <a:solidFill>
                  <a:srgbClr val="D6E5EF"/>
                </a:solidFill>
                <a:latin typeface="Lora" pitchFamily="34" charset="0"/>
                <a:ea typeface="Lora" pitchFamily="34" charset="-122"/>
                <a:cs typeface="Lora" pitchFamily="34" charset="-120"/>
              </a:rPr>
              <a:t>Identify</a:t>
            </a:r>
            <a:endParaRPr lang="en-US" sz="1450" dirty="0"/>
          </a:p>
        </p:txBody>
      </p:sp>
      <p:sp>
        <p:nvSpPr>
          <p:cNvPr id="6" name="Text 4"/>
          <p:cNvSpPr/>
          <p:nvPr/>
        </p:nvSpPr>
        <p:spPr>
          <a:xfrm>
            <a:off x="1208454" y="1645940"/>
            <a:ext cx="10285155" cy="247352"/>
          </a:xfrm>
          <a:prstGeom prst="rect">
            <a:avLst/>
          </a:prstGeom>
          <a:noFill/>
          <a:ln/>
        </p:spPr>
        <p:txBody>
          <a:bodyPr wrap="none" lIns="0" tIns="0" rIns="0" bIns="0" rtlCol="0" anchor="t"/>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One feature used on the website is…</a:t>
            </a:r>
            <a:endParaRPr lang="en-US" sz="1250" dirty="0"/>
          </a:p>
        </p:txBody>
      </p:sp>
      <p:sp>
        <p:nvSpPr>
          <p:cNvPr id="7" name="Shape 5"/>
          <p:cNvSpPr/>
          <p:nvPr/>
        </p:nvSpPr>
        <p:spPr>
          <a:xfrm>
            <a:off x="698086" y="2189956"/>
            <a:ext cx="362040" cy="362049"/>
          </a:xfrm>
          <a:prstGeom prst="roundRect">
            <a:avLst>
              <a:gd name="adj" fmla="val 6667"/>
            </a:avLst>
          </a:prstGeom>
          <a:solidFill>
            <a:srgbClr val="444752"/>
          </a:solidFill>
          <a:ln/>
        </p:spPr>
      </p:sp>
      <p:sp>
        <p:nvSpPr>
          <p:cNvPr id="8" name="Text 6"/>
          <p:cNvSpPr/>
          <p:nvPr/>
        </p:nvSpPr>
        <p:spPr>
          <a:xfrm>
            <a:off x="765503" y="2228999"/>
            <a:ext cx="227106" cy="283865"/>
          </a:xfrm>
          <a:prstGeom prst="rect">
            <a:avLst/>
          </a:prstGeom>
          <a:noFill/>
          <a:ln/>
        </p:spPr>
        <p:txBody>
          <a:bodyPr wrap="none" lIns="0" tIns="0" rIns="0" bIns="0" rtlCol="0" anchor="ctr"/>
          <a:lstStyle/>
          <a:p>
            <a:pPr algn="ctr" indent="0" marL="0">
              <a:lnSpc>
                <a:spcPct val="100000"/>
              </a:lnSpc>
              <a:buNone/>
            </a:pPr>
            <a:r>
              <a:rPr lang="en-US" sz="1750" dirty="0">
                <a:solidFill>
                  <a:srgbClr val="D6E5EF"/>
                </a:solidFill>
                <a:latin typeface="Lora" pitchFamily="34" charset="0"/>
                <a:ea typeface="Lora" pitchFamily="34" charset="-122"/>
                <a:cs typeface="Lora" pitchFamily="34" charset="-120"/>
              </a:rPr>
              <a:t>2</a:t>
            </a:r>
            <a:endParaRPr lang="en-US" sz="1750" dirty="0"/>
          </a:p>
        </p:txBody>
      </p:sp>
      <p:sp>
        <p:nvSpPr>
          <p:cNvPr id="9" name="Text 7"/>
          <p:cNvSpPr/>
          <p:nvPr/>
        </p:nvSpPr>
        <p:spPr>
          <a:xfrm>
            <a:off x="1208454" y="2245221"/>
            <a:ext cx="10285155" cy="236637"/>
          </a:xfrm>
          <a:prstGeom prst="rect">
            <a:avLst/>
          </a:prstGeom>
          <a:noFill/>
          <a:ln/>
        </p:spPr>
        <p:txBody>
          <a:bodyPr wrap="none" lIns="0" tIns="0" rIns="0" bIns="0" rtlCol="0" anchor="t"/>
          <a:lstStyle/>
          <a:p>
            <a:pPr algn="l" indent="0" marL="0">
              <a:lnSpc>
                <a:spcPct val="104000"/>
              </a:lnSpc>
              <a:buNone/>
            </a:pPr>
            <a:r>
              <a:rPr lang="en-US" sz="1450" dirty="0">
                <a:solidFill>
                  <a:srgbClr val="D6E5EF"/>
                </a:solidFill>
                <a:latin typeface="Lora" pitchFamily="34" charset="0"/>
                <a:ea typeface="Lora" pitchFamily="34" charset="-122"/>
                <a:cs typeface="Lora" pitchFamily="34" charset="-120"/>
              </a:rPr>
              <a:t>Explain</a:t>
            </a:r>
            <a:endParaRPr lang="en-US" sz="1450" dirty="0"/>
          </a:p>
        </p:txBody>
      </p:sp>
      <p:sp>
        <p:nvSpPr>
          <p:cNvPr id="10" name="Text 8"/>
          <p:cNvSpPr/>
          <p:nvPr/>
        </p:nvSpPr>
        <p:spPr>
          <a:xfrm>
            <a:off x="1208454" y="2570857"/>
            <a:ext cx="10285155" cy="247352"/>
          </a:xfrm>
          <a:prstGeom prst="rect">
            <a:avLst/>
          </a:prstGeom>
          <a:noFill/>
          <a:ln/>
        </p:spPr>
        <p:txBody>
          <a:bodyPr wrap="none" lIns="0" tIns="0" rIns="0" bIns="0" rtlCol="0" anchor="t"/>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This feature allows the user to…</a:t>
            </a:r>
            <a:endParaRPr lang="en-US" sz="1250" dirty="0"/>
          </a:p>
        </p:txBody>
      </p:sp>
      <p:sp>
        <p:nvSpPr>
          <p:cNvPr id="11" name="Shape 9"/>
          <p:cNvSpPr/>
          <p:nvPr/>
        </p:nvSpPr>
        <p:spPr>
          <a:xfrm>
            <a:off x="698086" y="3114873"/>
            <a:ext cx="362040" cy="362049"/>
          </a:xfrm>
          <a:prstGeom prst="roundRect">
            <a:avLst>
              <a:gd name="adj" fmla="val 6667"/>
            </a:avLst>
          </a:prstGeom>
          <a:solidFill>
            <a:srgbClr val="444752"/>
          </a:solidFill>
          <a:ln/>
        </p:spPr>
      </p:sp>
      <p:sp>
        <p:nvSpPr>
          <p:cNvPr id="12" name="Text 10"/>
          <p:cNvSpPr/>
          <p:nvPr/>
        </p:nvSpPr>
        <p:spPr>
          <a:xfrm>
            <a:off x="765503" y="3153916"/>
            <a:ext cx="227106" cy="283865"/>
          </a:xfrm>
          <a:prstGeom prst="rect">
            <a:avLst/>
          </a:prstGeom>
          <a:noFill/>
          <a:ln/>
        </p:spPr>
        <p:txBody>
          <a:bodyPr wrap="none" lIns="0" tIns="0" rIns="0" bIns="0" rtlCol="0" anchor="ctr"/>
          <a:lstStyle/>
          <a:p>
            <a:pPr algn="ctr" indent="0" marL="0">
              <a:lnSpc>
                <a:spcPct val="100000"/>
              </a:lnSpc>
              <a:buNone/>
            </a:pPr>
            <a:r>
              <a:rPr lang="en-US" sz="1750" dirty="0">
                <a:solidFill>
                  <a:srgbClr val="D6E5EF"/>
                </a:solidFill>
                <a:latin typeface="Lora" pitchFamily="34" charset="0"/>
                <a:ea typeface="Lora" pitchFamily="34" charset="-122"/>
                <a:cs typeface="Lora" pitchFamily="34" charset="-120"/>
              </a:rPr>
              <a:t>3</a:t>
            </a:r>
            <a:endParaRPr lang="en-US" sz="1750" dirty="0"/>
          </a:p>
        </p:txBody>
      </p:sp>
      <p:sp>
        <p:nvSpPr>
          <p:cNvPr id="13" name="Text 11"/>
          <p:cNvSpPr/>
          <p:nvPr/>
        </p:nvSpPr>
        <p:spPr>
          <a:xfrm>
            <a:off x="1208454" y="3170138"/>
            <a:ext cx="10285155" cy="236637"/>
          </a:xfrm>
          <a:prstGeom prst="rect">
            <a:avLst/>
          </a:prstGeom>
          <a:noFill/>
          <a:ln/>
        </p:spPr>
        <p:txBody>
          <a:bodyPr wrap="none" lIns="0" tIns="0" rIns="0" bIns="0" rtlCol="0" anchor="t"/>
          <a:lstStyle/>
          <a:p>
            <a:pPr algn="l" indent="0" marL="0">
              <a:lnSpc>
                <a:spcPct val="104000"/>
              </a:lnSpc>
              <a:buNone/>
            </a:pPr>
            <a:r>
              <a:rPr lang="en-US" sz="1450" dirty="0">
                <a:solidFill>
                  <a:srgbClr val="D6E5EF"/>
                </a:solidFill>
                <a:latin typeface="Lora" pitchFamily="34" charset="0"/>
                <a:ea typeface="Lora" pitchFamily="34" charset="-122"/>
                <a:cs typeface="Lora" pitchFamily="34" charset="-120"/>
              </a:rPr>
              <a:t>Review</a:t>
            </a:r>
            <a:endParaRPr lang="en-US" sz="1450" dirty="0"/>
          </a:p>
        </p:txBody>
      </p:sp>
      <p:sp>
        <p:nvSpPr>
          <p:cNvPr id="14" name="Text 12"/>
          <p:cNvSpPr/>
          <p:nvPr/>
        </p:nvSpPr>
        <p:spPr>
          <a:xfrm>
            <a:off x="1208454" y="3495774"/>
            <a:ext cx="10285155" cy="247352"/>
          </a:xfrm>
          <a:prstGeom prst="rect">
            <a:avLst/>
          </a:prstGeom>
          <a:noFill/>
          <a:ln/>
        </p:spPr>
        <p:txBody>
          <a:bodyPr wrap="none" lIns="0" tIns="0" rIns="0" bIns="0" rtlCol="0" anchor="t"/>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This improves usability/presentation/accessibility/performance because…</a:t>
            </a:r>
            <a:endParaRPr lang="en-US" sz="1250" dirty="0"/>
          </a:p>
        </p:txBody>
      </p:sp>
      <p:sp>
        <p:nvSpPr>
          <p:cNvPr id="15" name="Shape 13"/>
          <p:cNvSpPr/>
          <p:nvPr/>
        </p:nvSpPr>
        <p:spPr>
          <a:xfrm>
            <a:off x="698086" y="4039791"/>
            <a:ext cx="362040" cy="362049"/>
          </a:xfrm>
          <a:prstGeom prst="roundRect">
            <a:avLst>
              <a:gd name="adj" fmla="val 6667"/>
            </a:avLst>
          </a:prstGeom>
          <a:solidFill>
            <a:srgbClr val="444752"/>
          </a:solidFill>
          <a:ln/>
        </p:spPr>
      </p:sp>
      <p:sp>
        <p:nvSpPr>
          <p:cNvPr id="16" name="Text 14"/>
          <p:cNvSpPr/>
          <p:nvPr/>
        </p:nvSpPr>
        <p:spPr>
          <a:xfrm>
            <a:off x="765503" y="4078833"/>
            <a:ext cx="227106" cy="283865"/>
          </a:xfrm>
          <a:prstGeom prst="rect">
            <a:avLst/>
          </a:prstGeom>
          <a:noFill/>
          <a:ln/>
        </p:spPr>
        <p:txBody>
          <a:bodyPr wrap="none" lIns="0" tIns="0" rIns="0" bIns="0" rtlCol="0" anchor="ctr"/>
          <a:lstStyle/>
          <a:p>
            <a:pPr algn="ctr" indent="0" marL="0">
              <a:lnSpc>
                <a:spcPct val="100000"/>
              </a:lnSpc>
              <a:buNone/>
            </a:pPr>
            <a:r>
              <a:rPr lang="en-US" sz="1750" dirty="0">
                <a:solidFill>
                  <a:srgbClr val="D6E5EF"/>
                </a:solidFill>
                <a:latin typeface="Lora" pitchFamily="34" charset="0"/>
                <a:ea typeface="Lora" pitchFamily="34" charset="-122"/>
                <a:cs typeface="Lora" pitchFamily="34" charset="-120"/>
              </a:rPr>
              <a:t>4</a:t>
            </a:r>
            <a:endParaRPr lang="en-US" sz="1750" dirty="0"/>
          </a:p>
        </p:txBody>
      </p:sp>
      <p:sp>
        <p:nvSpPr>
          <p:cNvPr id="17" name="Text 15"/>
          <p:cNvSpPr/>
          <p:nvPr/>
        </p:nvSpPr>
        <p:spPr>
          <a:xfrm>
            <a:off x="1208454" y="4095055"/>
            <a:ext cx="10285155" cy="236637"/>
          </a:xfrm>
          <a:prstGeom prst="rect">
            <a:avLst/>
          </a:prstGeom>
          <a:noFill/>
          <a:ln/>
        </p:spPr>
        <p:txBody>
          <a:bodyPr wrap="none" lIns="0" tIns="0" rIns="0" bIns="0" rtlCol="0" anchor="t"/>
          <a:lstStyle/>
          <a:p>
            <a:pPr algn="l" indent="0" marL="0">
              <a:lnSpc>
                <a:spcPct val="104000"/>
              </a:lnSpc>
              <a:buNone/>
            </a:pPr>
            <a:r>
              <a:rPr lang="en-US" sz="1450" dirty="0">
                <a:solidFill>
                  <a:srgbClr val="D6E5EF"/>
                </a:solidFill>
                <a:latin typeface="Lora" pitchFamily="34" charset="0"/>
                <a:ea typeface="Lora" pitchFamily="34" charset="-122"/>
                <a:cs typeface="Lora" pitchFamily="34" charset="-120"/>
              </a:rPr>
              <a:t>Impact</a:t>
            </a:r>
            <a:endParaRPr lang="en-US" sz="1450" dirty="0"/>
          </a:p>
        </p:txBody>
      </p:sp>
      <p:sp>
        <p:nvSpPr>
          <p:cNvPr id="18" name="Text 16"/>
          <p:cNvSpPr/>
          <p:nvPr/>
        </p:nvSpPr>
        <p:spPr>
          <a:xfrm>
            <a:off x="1208454" y="4420691"/>
            <a:ext cx="10285155" cy="247352"/>
          </a:xfrm>
          <a:prstGeom prst="rect">
            <a:avLst/>
          </a:prstGeom>
          <a:noFill/>
          <a:ln/>
        </p:spPr>
        <p:txBody>
          <a:bodyPr wrap="none" lIns="0" tIns="0" rIns="0" bIns="0" rtlCol="0" anchor="t"/>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The benefit to the user is…</a:t>
            </a:r>
            <a:endParaRPr lang="en-US" sz="1250" dirty="0"/>
          </a:p>
        </p:txBody>
      </p:sp>
      <p:sp>
        <p:nvSpPr>
          <p:cNvPr id="19" name="Shape 17"/>
          <p:cNvSpPr/>
          <p:nvPr/>
        </p:nvSpPr>
        <p:spPr>
          <a:xfrm>
            <a:off x="698086" y="4964708"/>
            <a:ext cx="362040" cy="362049"/>
          </a:xfrm>
          <a:prstGeom prst="roundRect">
            <a:avLst>
              <a:gd name="adj" fmla="val 6667"/>
            </a:avLst>
          </a:prstGeom>
          <a:solidFill>
            <a:srgbClr val="444752"/>
          </a:solidFill>
          <a:ln/>
        </p:spPr>
      </p:sp>
      <p:sp>
        <p:nvSpPr>
          <p:cNvPr id="20" name="Text 18"/>
          <p:cNvSpPr/>
          <p:nvPr/>
        </p:nvSpPr>
        <p:spPr>
          <a:xfrm>
            <a:off x="765503" y="5003750"/>
            <a:ext cx="227106" cy="283865"/>
          </a:xfrm>
          <a:prstGeom prst="rect">
            <a:avLst/>
          </a:prstGeom>
          <a:noFill/>
          <a:ln/>
        </p:spPr>
        <p:txBody>
          <a:bodyPr wrap="none" lIns="0" tIns="0" rIns="0" bIns="0" rtlCol="0" anchor="ctr"/>
          <a:lstStyle/>
          <a:p>
            <a:pPr algn="ctr" indent="0" marL="0">
              <a:lnSpc>
                <a:spcPct val="100000"/>
              </a:lnSpc>
              <a:buNone/>
            </a:pPr>
            <a:r>
              <a:rPr lang="en-US" sz="1750" dirty="0">
                <a:solidFill>
                  <a:srgbClr val="D6E5EF"/>
                </a:solidFill>
                <a:latin typeface="Lora" pitchFamily="34" charset="0"/>
                <a:ea typeface="Lora" pitchFamily="34" charset="-122"/>
                <a:cs typeface="Lora" pitchFamily="34" charset="-120"/>
              </a:rPr>
              <a:t>5</a:t>
            </a:r>
            <a:endParaRPr lang="en-US" sz="1750" dirty="0"/>
          </a:p>
        </p:txBody>
      </p:sp>
      <p:sp>
        <p:nvSpPr>
          <p:cNvPr id="21" name="Text 19"/>
          <p:cNvSpPr/>
          <p:nvPr/>
        </p:nvSpPr>
        <p:spPr>
          <a:xfrm>
            <a:off x="1208454" y="5019973"/>
            <a:ext cx="10285155" cy="236637"/>
          </a:xfrm>
          <a:prstGeom prst="rect">
            <a:avLst/>
          </a:prstGeom>
          <a:noFill/>
          <a:ln/>
        </p:spPr>
        <p:txBody>
          <a:bodyPr wrap="none" lIns="0" tIns="0" rIns="0" bIns="0" rtlCol="0" anchor="t"/>
          <a:lstStyle/>
          <a:p>
            <a:pPr algn="l" indent="0" marL="0">
              <a:lnSpc>
                <a:spcPct val="104000"/>
              </a:lnSpc>
              <a:buNone/>
            </a:pPr>
            <a:r>
              <a:rPr lang="en-US" sz="1450" dirty="0">
                <a:solidFill>
                  <a:srgbClr val="D6E5EF"/>
                </a:solidFill>
                <a:latin typeface="Lora" pitchFamily="34" charset="0"/>
                <a:ea typeface="Lora" pitchFamily="34" charset="-122"/>
                <a:cs typeface="Lora" pitchFamily="34" charset="-120"/>
              </a:rPr>
              <a:t>Judgement</a:t>
            </a:r>
            <a:endParaRPr lang="en-US" sz="1450" dirty="0"/>
          </a:p>
        </p:txBody>
      </p:sp>
      <p:sp>
        <p:nvSpPr>
          <p:cNvPr id="22" name="Text 20"/>
          <p:cNvSpPr/>
          <p:nvPr/>
        </p:nvSpPr>
        <p:spPr>
          <a:xfrm>
            <a:off x="1208454" y="5345609"/>
            <a:ext cx="10285155" cy="247352"/>
          </a:xfrm>
          <a:prstGeom prst="rect">
            <a:avLst/>
          </a:prstGeom>
          <a:noFill/>
          <a:ln/>
        </p:spPr>
        <p:txBody>
          <a:bodyPr wrap="none" lIns="0" tIns="0" rIns="0" bIns="0" rtlCol="0" anchor="t"/>
          <a:lstStyle/>
          <a:p>
            <a:pPr algn="l" indent="0" marL="0">
              <a:lnSpc>
                <a:spcPct val="128000"/>
              </a:lnSpc>
              <a:buNone/>
            </a:pPr>
            <a:r>
              <a:rPr lang="en-US" sz="1250" dirty="0">
                <a:solidFill>
                  <a:srgbClr val="D6E5EF"/>
                </a:solidFill>
                <a:latin typeface="Source Sans 3" pitchFamily="34" charset="0"/>
                <a:ea typeface="Source Sans 3" pitchFamily="34" charset="-122"/>
                <a:cs typeface="Source Sans 3" pitchFamily="34" charset="-120"/>
              </a:rPr>
              <a:t>Overall, this feature is effective because…</a:t>
            </a:r>
            <a:endParaRPr lang="en-US" sz="1250" dirty="0"/>
          </a:p>
        </p:txBody>
      </p:sp>
      <p:sp>
        <p:nvSpPr>
          <p:cNvPr id="23" name="Shape 21"/>
          <p:cNvSpPr/>
          <p:nvPr/>
        </p:nvSpPr>
        <p:spPr>
          <a:xfrm>
            <a:off x="698086" y="5759748"/>
            <a:ext cx="10795524" cy="615851"/>
          </a:xfrm>
          <a:prstGeom prst="roundRect">
            <a:avLst>
              <a:gd name="adj" fmla="val 3919"/>
            </a:avLst>
          </a:prstGeom>
          <a:solidFill>
            <a:srgbClr val="790645"/>
          </a:solidFill>
          <a:ln/>
        </p:spPr>
      </p:sp>
      <p:pic>
        <p:nvPicPr>
          <p:cNvPr id="24" name="Image 0" descr="preencoded.png">    </p:cNvPr>
          <p:cNvPicPr>
            <a:picLocks noChangeAspect="1"/>
          </p:cNvPicPr>
          <p:nvPr/>
        </p:nvPicPr>
        <p:blipFill>
          <a:blip r:embed="rId1"/>
          <a:stretch>
            <a:fillRect/>
          </a:stretch>
        </p:blipFill>
        <p:spPr>
          <a:xfrm>
            <a:off x="858915" y="5972572"/>
            <a:ext cx="201111" cy="160834"/>
          </a:xfrm>
          <a:prstGeom prst="rect">
            <a:avLst/>
          </a:prstGeom>
        </p:spPr>
      </p:pic>
      <p:sp>
        <p:nvSpPr>
          <p:cNvPr id="25" name="Text 22"/>
          <p:cNvSpPr/>
          <p:nvPr/>
        </p:nvSpPr>
        <p:spPr>
          <a:xfrm>
            <a:off x="1220856" y="5948263"/>
            <a:ext cx="10721508" cy="253702"/>
          </a:xfrm>
          <a:prstGeom prst="rect">
            <a:avLst/>
          </a:prstGeom>
          <a:noFill/>
          <a:ln/>
        </p:spPr>
        <p:txBody>
          <a:bodyPr wrap="none" lIns="0" tIns="0" rIns="0" bIns="0" rtlCol="0" anchor="t"/>
          <a:lstStyle/>
          <a:p>
            <a:pPr algn="l" indent="0" marL="0">
              <a:lnSpc>
                <a:spcPct val="128000"/>
              </a:lnSpc>
              <a:buNone/>
            </a:pPr>
            <a:r>
              <a:rPr lang="en-US" sz="1250" dirty="0">
                <a:solidFill>
                  <a:srgbClr val="000000"/>
                </a:solidFill>
                <a:latin typeface="Noto Color Emoji" pitchFamily="34" charset="0"/>
                <a:ea typeface="Noto Color Emoji" pitchFamily="34" charset="-122"/>
                <a:cs typeface="Noto Color Emoji" pitchFamily="34" charset="-120"/>
              </a:rPr>
              <a:t>🎯</a:t>
            </a:r>
            <a:pPr algn="l" indent="0" marL="0">
              <a:lnSpc>
                <a:spcPct val="128000"/>
              </a:lnSpc>
              <a:buNone/>
            </a:pPr>
            <a:r>
              <a:rPr lang="en-US" sz="1250" dirty="0">
                <a:solidFill>
                  <a:srgbClr val="FFFFFF"/>
                </a:solidFill>
                <a:latin typeface="Source Sans 3" pitchFamily="34" charset="0"/>
                <a:ea typeface="Source Sans 3" pitchFamily="34" charset="-122"/>
                <a:cs typeface="Source Sans 3" pitchFamily="34" charset="-120"/>
              </a:rPr>
              <a:t> Today's Target: Don't just tell me WHAT the website does — tell me HOW it helps, WHY it helps, and WHAT impact it has on the user.</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2026-10-05T19:16:27Z</dcterms:created>
  <dcterms:modified xsi:type="dcterms:W3CDTF">2026-10-05T19:16:27Z</dcterms:modified>
</cp:coreProperties>
</file>