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3" r:id="rId7"/>
    <p:sldId id="264" r:id="rId8"/>
    <p:sldId id="265" r:id="rId9"/>
    <p:sldId id="266" r:id="rId10"/>
    <p:sldId id="267" r:id="rId11"/>
    <p:sldId id="268"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E4FF"/>
    <a:srgbClr val="FFFFFF"/>
    <a:srgbClr val="001746"/>
    <a:srgbClr val="F622C9"/>
    <a:srgbClr val="A10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87" d="100"/>
          <a:sy n="87" d="100"/>
        </p:scale>
        <p:origin x="43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4EC5A-A43E-4EB2-853E-F68D88E4651D}"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94BDB-63F0-4519-9BA1-BAEE1C86EBB2}" type="slidenum">
              <a:rPr lang="en-GB" smtClean="0"/>
              <a:t>‹#›</a:t>
            </a:fld>
            <a:endParaRPr lang="en-GB"/>
          </a:p>
        </p:txBody>
      </p:sp>
    </p:spTree>
    <p:extLst>
      <p:ext uri="{BB962C8B-B14F-4D97-AF65-F5344CB8AC3E}">
        <p14:creationId xmlns:p14="http://schemas.microsoft.com/office/powerpoint/2010/main" val="1942791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Pentagon 21"/>
          <p:cNvSpPr/>
          <p:nvPr userDrawn="1"/>
        </p:nvSpPr>
        <p:spPr>
          <a:xfrm rot="10800000">
            <a:off x="7668146" y="6363831"/>
            <a:ext cx="2601955"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Pentagon 6"/>
          <p:cNvSpPr/>
          <p:nvPr userDrawn="1"/>
        </p:nvSpPr>
        <p:spPr>
          <a:xfrm>
            <a:off x="-2144" y="6351548"/>
            <a:ext cx="5589128"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534048" y="2961211"/>
            <a:ext cx="9144000" cy="1579054"/>
          </a:xfrm>
        </p:spPr>
        <p:txBody>
          <a:bodyPr anchor="t">
            <a:normAutofit/>
          </a:bodyPr>
          <a:lstStyle>
            <a:lvl1pPr algn="ctr">
              <a:defRPr sz="4400">
                <a:solidFill>
                  <a:schemeClr val="bg1"/>
                </a:solidFill>
                <a:latin typeface="Futura Md BT" panose="020B0602020204020303" pitchFamily="34" charset="0"/>
              </a:defRPr>
            </a:lvl1pPr>
          </a:lstStyle>
          <a:p>
            <a:r>
              <a:rPr lang="en-US" dirty="0" smtClean="0"/>
              <a:t>Click to edit Master title style</a:t>
            </a:r>
            <a:endParaRPr lang="en-GB" dirty="0"/>
          </a:p>
        </p:txBody>
      </p:sp>
      <p:sp>
        <p:nvSpPr>
          <p:cNvPr id="3" name="Subtitle 2"/>
          <p:cNvSpPr>
            <a:spLocks noGrp="1"/>
          </p:cNvSpPr>
          <p:nvPr>
            <p:ph type="subTitle" idx="1" hasCustomPrompt="1"/>
          </p:nvPr>
        </p:nvSpPr>
        <p:spPr>
          <a:xfrm>
            <a:off x="1534048" y="4682991"/>
            <a:ext cx="9144000" cy="1060702"/>
          </a:xfrm>
        </p:spPr>
        <p:txBody>
          <a:bodyPr>
            <a:normAutofit/>
          </a:bodyPr>
          <a:lstStyle>
            <a:lvl1pPr marL="0" indent="0" algn="ctr">
              <a:buNone/>
              <a:defRPr sz="3200" baseline="0">
                <a:solidFill>
                  <a:srgbClr val="00B0F0"/>
                </a:solidFill>
                <a:latin typeface="Futura Md BT" panose="020B06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title style</a:t>
            </a:r>
            <a:endParaRPr lang="en-GB" dirty="0"/>
          </a:p>
        </p:txBody>
      </p:sp>
      <p:sp>
        <p:nvSpPr>
          <p:cNvPr id="5" name="Footer Placeholder 4"/>
          <p:cNvSpPr>
            <a:spLocks noGrp="1"/>
          </p:cNvSpPr>
          <p:nvPr>
            <p:ph type="ftr" sz="quarter" idx="11"/>
          </p:nvPr>
        </p:nvSpPr>
        <p:spPr>
          <a:xfrm>
            <a:off x="0" y="6356350"/>
            <a:ext cx="4873752" cy="365125"/>
          </a:xfrm>
        </p:spPr>
        <p:txBody>
          <a:bodyPr/>
          <a:lstStyle>
            <a:lvl1pPr>
              <a:defRPr b="1">
                <a:solidFill>
                  <a:srgbClr val="002060"/>
                </a:solidFill>
              </a:defRPr>
            </a:lvl1pPr>
          </a:lstStyle>
          <a:p>
            <a:r>
              <a:rPr lang="en-GB" dirty="0" smtClean="0"/>
              <a:t>L2 BTEC ESPORTS | UNIT 1: ESPORTS GAMES, TEAMS &amp; TOURNAMENTS</a:t>
            </a:r>
            <a:endParaRPr lang="en-GB"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11145" y="0"/>
            <a:ext cx="6569710" cy="2846254"/>
          </a:xfrm>
          <a:prstGeom prst="rect">
            <a:avLst/>
          </a:prstGeom>
        </p:spPr>
      </p:pic>
      <p:sp>
        <p:nvSpPr>
          <p:cNvPr id="10" name="Footer Placeholder 4"/>
          <p:cNvSpPr txBox="1">
            <a:spLocks/>
          </p:cNvSpPr>
          <p:nvPr userDrawn="1"/>
        </p:nvSpPr>
        <p:spPr>
          <a:xfrm>
            <a:off x="7755888" y="6377002"/>
            <a:ext cx="2630424"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00B0F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smtClean="0">
                <a:solidFill>
                  <a:srgbClr val="001746"/>
                </a:solidFill>
              </a:rPr>
              <a:t>MR C.</a:t>
            </a:r>
            <a:r>
              <a:rPr lang="en-GB" b="1" baseline="0" dirty="0" smtClean="0">
                <a:solidFill>
                  <a:srgbClr val="001746"/>
                </a:solidFill>
              </a:rPr>
              <a:t> SEROMENHO | ES2U1 LOA</a:t>
            </a:r>
            <a:endParaRPr lang="en-GB" b="1" dirty="0">
              <a:solidFill>
                <a:srgbClr val="001746"/>
              </a:solidFill>
            </a:endParaRPr>
          </a:p>
        </p:txBody>
      </p:sp>
    </p:spTree>
    <p:extLst>
      <p:ext uri="{BB962C8B-B14F-4D97-AF65-F5344CB8AC3E}">
        <p14:creationId xmlns:p14="http://schemas.microsoft.com/office/powerpoint/2010/main" val="45961225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Pentagon 8"/>
          <p:cNvSpPr/>
          <p:nvPr userDrawn="1"/>
        </p:nvSpPr>
        <p:spPr>
          <a:xfrm rot="10800000">
            <a:off x="7668146" y="6363831"/>
            <a:ext cx="2601955"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2" name="Pentagon 11"/>
          <p:cNvSpPr/>
          <p:nvPr userDrawn="1"/>
        </p:nvSpPr>
        <p:spPr>
          <a:xfrm>
            <a:off x="0" y="6363833"/>
            <a:ext cx="5589128" cy="365125"/>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Pentagon 6"/>
          <p:cNvSpPr/>
          <p:nvPr userDrawn="1"/>
        </p:nvSpPr>
        <p:spPr>
          <a:xfrm>
            <a:off x="0" y="109093"/>
            <a:ext cx="11923776" cy="530987"/>
          </a:xfrm>
          <a:prstGeom prst="homePlate">
            <a:avLst/>
          </a:prstGeom>
          <a:solidFill>
            <a:srgbClr val="91E4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47472" y="756776"/>
            <a:ext cx="11576304" cy="521843"/>
          </a:xfrm>
        </p:spPr>
        <p:txBody>
          <a:bodyPr>
            <a:normAutofit/>
          </a:bodyPr>
          <a:lstStyle>
            <a:lvl1pPr algn="l">
              <a:defRPr sz="2400">
                <a:solidFill>
                  <a:srgbClr val="91E4FF"/>
                </a:solidFill>
                <a:latin typeface="Gill Sans MT" panose="020B0502020104020203"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347472" y="1286830"/>
            <a:ext cx="11576304" cy="4890134"/>
          </a:xfrm>
        </p:spPr>
        <p:txBody>
          <a:bodyPr/>
          <a:lstStyle>
            <a:lvl1pPr>
              <a:defRPr sz="2000">
                <a:latin typeface="Gill Sans MT" panose="020B0502020104020203" pitchFamily="34" charset="0"/>
              </a:defRPr>
            </a:lvl1pPr>
            <a:lvl2pPr>
              <a:defRPr sz="1800">
                <a:latin typeface="Gill Sans MT" panose="020B0502020104020203" pitchFamily="34" charset="0"/>
              </a:defRPr>
            </a:lvl2pPr>
            <a:lvl3pPr>
              <a:defRPr sz="1600">
                <a:latin typeface="Gill Sans MT" panose="020B0502020104020203" pitchFamily="34" charset="0"/>
              </a:defRPr>
            </a:lvl3pPr>
          </a:lstStyle>
          <a:p>
            <a:pPr lvl="0"/>
            <a:r>
              <a:rPr lang="en-US" dirty="0" smtClean="0"/>
              <a:t>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12"/>
          </p:nvPr>
        </p:nvSpPr>
        <p:spPr>
          <a:xfrm>
            <a:off x="9897626" y="6380252"/>
            <a:ext cx="372476" cy="341216"/>
          </a:xfrm>
        </p:spPr>
        <p:txBody>
          <a:bodyPr/>
          <a:lstStyle>
            <a:lvl1pPr>
              <a:defRPr b="1">
                <a:solidFill>
                  <a:srgbClr val="002060"/>
                </a:solidFill>
              </a:defRPr>
            </a:lvl1pPr>
          </a:lstStyle>
          <a:p>
            <a:fld id="{1B116007-EFFC-437E-A7ED-B30AAB353CEB}" type="slidenum">
              <a:rPr lang="en-GB" smtClean="0"/>
              <a:pPr/>
              <a:t>‹#›</a:t>
            </a:fld>
            <a:endParaRPr lang="en-GB" dirty="0"/>
          </a:p>
        </p:txBody>
      </p:sp>
      <p:sp>
        <p:nvSpPr>
          <p:cNvPr id="10" name="Footer Placeholder 4"/>
          <p:cNvSpPr txBox="1">
            <a:spLocks/>
          </p:cNvSpPr>
          <p:nvPr userDrawn="1"/>
        </p:nvSpPr>
        <p:spPr>
          <a:xfrm>
            <a:off x="0" y="6378122"/>
            <a:ext cx="4873752"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rgbClr val="00206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t>L2 BTEC ESPORTS | UNIT 1: ESPORTS GAMES, TEAMS &amp; TOURNAMENTS</a:t>
            </a:r>
            <a:endParaRPr lang="en-GB" dirty="0"/>
          </a:p>
        </p:txBody>
      </p:sp>
      <p:sp>
        <p:nvSpPr>
          <p:cNvPr id="11" name="Slide Number Placeholder 5"/>
          <p:cNvSpPr txBox="1">
            <a:spLocks/>
          </p:cNvSpPr>
          <p:nvPr userDrawn="1"/>
        </p:nvSpPr>
        <p:spPr>
          <a:xfrm>
            <a:off x="7979363" y="6363832"/>
            <a:ext cx="197952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B0F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smtClean="0">
                <a:solidFill>
                  <a:srgbClr val="002060"/>
                </a:solidFill>
              </a:rPr>
              <a:t>MR</a:t>
            </a:r>
            <a:r>
              <a:rPr lang="en-GB" b="1" baseline="0" dirty="0" smtClean="0">
                <a:solidFill>
                  <a:srgbClr val="002060"/>
                </a:solidFill>
              </a:rPr>
              <a:t> C. SEROMENHO | SLIDE  </a:t>
            </a:r>
            <a:endParaRPr lang="en-GB" b="1" dirty="0">
              <a:solidFill>
                <a:srgbClr val="002060"/>
              </a:solidFill>
            </a:endParaRPr>
          </a:p>
        </p:txBody>
      </p:sp>
      <p:sp>
        <p:nvSpPr>
          <p:cNvPr id="13" name="Title 1"/>
          <p:cNvSpPr txBox="1">
            <a:spLocks/>
          </p:cNvSpPr>
          <p:nvPr userDrawn="1"/>
        </p:nvSpPr>
        <p:spPr>
          <a:xfrm>
            <a:off x="347472" y="118236"/>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002060"/>
                </a:solidFill>
                <a:latin typeface="+mj-lt"/>
                <a:ea typeface="+mj-ea"/>
                <a:cs typeface="+mj-cs"/>
              </a:defRPr>
            </a:lvl1pPr>
          </a:lstStyle>
          <a:p>
            <a:pPr algn="ctr"/>
            <a:r>
              <a:rPr lang="en-US" sz="2800" b="0" u="none" dirty="0" smtClean="0">
                <a:solidFill>
                  <a:srgbClr val="001746"/>
                </a:solidFill>
              </a:rPr>
              <a:t>A1-</a:t>
            </a:r>
            <a:r>
              <a:rPr lang="en-US" sz="2800" b="0" u="none" baseline="0" dirty="0" smtClean="0">
                <a:solidFill>
                  <a:srgbClr val="001746"/>
                </a:solidFill>
              </a:rPr>
              <a:t> GENRES OF ESPORTS GAMES</a:t>
            </a:r>
            <a:endParaRPr lang="en-GB" sz="2800" b="0" u="none" dirty="0">
              <a:solidFill>
                <a:srgbClr val="001746"/>
              </a:solidFill>
            </a:endParaRPr>
          </a:p>
        </p:txBody>
      </p:sp>
    </p:spTree>
    <p:extLst>
      <p:ext uri="{BB962C8B-B14F-4D97-AF65-F5344CB8AC3E}">
        <p14:creationId xmlns:p14="http://schemas.microsoft.com/office/powerpoint/2010/main" val="24185479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
        <p:nvSpPr>
          <p:cNvPr id="4" name="Date Placeholder 3"/>
          <p:cNvSpPr>
            <a:spLocks noGrp="1"/>
          </p:cNvSpPr>
          <p:nvPr>
            <p:ph type="dt" sz="half" idx="10"/>
          </p:nvPr>
        </p:nvSpPr>
        <p:spPr/>
        <p:txBody>
          <a:bodyPr/>
          <a:lstStyle/>
          <a:p>
            <a:fld id="{832589F1-6D14-4970-BA77-066A75C08403}" type="datetime1">
              <a:rPr lang="en-GB" smtClean="0"/>
              <a:t>30/09/2026</a:t>
            </a:fld>
            <a:endParaRPr lang="en-GB"/>
          </a:p>
        </p:txBody>
      </p:sp>
      <p:sp>
        <p:nvSpPr>
          <p:cNvPr id="5" name="Footer Placeholder 4"/>
          <p:cNvSpPr>
            <a:spLocks noGrp="1"/>
          </p:cNvSpPr>
          <p:nvPr>
            <p:ph type="ftr" sz="quarter" idx="11"/>
          </p:nvPr>
        </p:nvSpPr>
        <p:spPr/>
        <p:txBody>
          <a:bodyPr/>
          <a:lstStyle/>
          <a:p>
            <a:r>
              <a:rPr lang="en-GB" smtClean="0"/>
              <a:t>L2 BTEC ESPORTS | UNIT 1: ESPORTS GAMES, TEAMS &amp; TOURNAMENTS</a:t>
            </a:r>
            <a:endParaRPr lang="en-GB"/>
          </a:p>
        </p:txBody>
      </p:sp>
      <p:sp>
        <p:nvSpPr>
          <p:cNvPr id="6" name="Slide Number Placeholder 5"/>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381735149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33BCF98-DB4E-42E6-B83A-A930D91D92EC}" type="datetime1">
              <a:rPr lang="en-GB" smtClean="0"/>
              <a:t>30/09/2026</a:t>
            </a:fld>
            <a:endParaRPr lang="en-GB"/>
          </a:p>
        </p:txBody>
      </p:sp>
      <p:sp>
        <p:nvSpPr>
          <p:cNvPr id="6" name="Footer Placeholder 5"/>
          <p:cNvSpPr>
            <a:spLocks noGrp="1"/>
          </p:cNvSpPr>
          <p:nvPr>
            <p:ph type="ftr" sz="quarter" idx="11"/>
          </p:nvPr>
        </p:nvSpPr>
        <p:spPr/>
        <p:txBody>
          <a:bodyPr/>
          <a:lstStyle/>
          <a:p>
            <a:r>
              <a:rPr lang="en-GB" smtClean="0"/>
              <a:t>L2 BTEC ESPORTS | UNIT 1: ESPORTS GAMES, TEAMS &amp; TOURNAMENTS</a:t>
            </a:r>
            <a:endParaRPr lang="en-GB"/>
          </a:p>
        </p:txBody>
      </p:sp>
      <p:sp>
        <p:nvSpPr>
          <p:cNvPr id="7" name="Slide Number Placeholder 6"/>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165442444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FF5FB48-34EB-4E96-B586-3CF588B23FA3}" type="datetime1">
              <a:rPr lang="en-GB" smtClean="0"/>
              <a:t>30/09/2026</a:t>
            </a:fld>
            <a:endParaRPr lang="en-GB"/>
          </a:p>
        </p:txBody>
      </p:sp>
      <p:sp>
        <p:nvSpPr>
          <p:cNvPr id="8" name="Footer Placeholder 7"/>
          <p:cNvSpPr>
            <a:spLocks noGrp="1"/>
          </p:cNvSpPr>
          <p:nvPr>
            <p:ph type="ftr" sz="quarter" idx="11"/>
          </p:nvPr>
        </p:nvSpPr>
        <p:spPr/>
        <p:txBody>
          <a:bodyPr/>
          <a:lstStyle/>
          <a:p>
            <a:r>
              <a:rPr lang="en-GB" smtClean="0"/>
              <a:t>L2 BTEC ESPORTS | UNIT 1: ESPORTS GAMES, TEAMS &amp; TOURNAMENTS</a:t>
            </a:r>
            <a:endParaRPr lang="en-GB"/>
          </a:p>
        </p:txBody>
      </p:sp>
      <p:sp>
        <p:nvSpPr>
          <p:cNvPr id="9" name="Slide Number Placeholder 8"/>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3454360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77C209A-1627-4BD4-86D2-D7CD9DC2F42A}" type="datetime1">
              <a:rPr lang="en-GB" smtClean="0"/>
              <a:t>30/09/2026</a:t>
            </a:fld>
            <a:endParaRPr lang="en-GB"/>
          </a:p>
        </p:txBody>
      </p:sp>
      <p:sp>
        <p:nvSpPr>
          <p:cNvPr id="4" name="Footer Placeholder 3"/>
          <p:cNvSpPr>
            <a:spLocks noGrp="1"/>
          </p:cNvSpPr>
          <p:nvPr>
            <p:ph type="ftr" sz="quarter" idx="11"/>
          </p:nvPr>
        </p:nvSpPr>
        <p:spPr/>
        <p:txBody>
          <a:bodyPr/>
          <a:lstStyle/>
          <a:p>
            <a:r>
              <a:rPr lang="en-GB" smtClean="0"/>
              <a:t>L2 BTEC ESPORTS | UNIT 1: ESPORTS GAMES, TEAMS &amp; TOURNAMENTS</a:t>
            </a:r>
            <a:endParaRPr lang="en-GB"/>
          </a:p>
        </p:txBody>
      </p:sp>
      <p:sp>
        <p:nvSpPr>
          <p:cNvPr id="5" name="Slide Number Placeholder 4"/>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121749799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6B3355-DB6A-41FE-9E40-F329B820AA7B}" type="datetime1">
              <a:rPr lang="en-GB" smtClean="0"/>
              <a:t>30/09/2026</a:t>
            </a:fld>
            <a:endParaRPr lang="en-GB"/>
          </a:p>
        </p:txBody>
      </p:sp>
      <p:sp>
        <p:nvSpPr>
          <p:cNvPr id="3" name="Footer Placeholder 2"/>
          <p:cNvSpPr>
            <a:spLocks noGrp="1"/>
          </p:cNvSpPr>
          <p:nvPr>
            <p:ph type="ftr" sz="quarter" idx="11"/>
          </p:nvPr>
        </p:nvSpPr>
        <p:spPr/>
        <p:txBody>
          <a:bodyPr/>
          <a:lstStyle/>
          <a:p>
            <a:r>
              <a:rPr lang="en-GB" smtClean="0"/>
              <a:t>L2 BTEC ESPORTS | UNIT 1: ESPORTS GAMES, TEAMS &amp; TOURNAMENTS</a:t>
            </a:r>
            <a:endParaRPr lang="en-GB"/>
          </a:p>
        </p:txBody>
      </p:sp>
      <p:sp>
        <p:nvSpPr>
          <p:cNvPr id="4" name="Slide Number Placeholder 3"/>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328254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C23416-CF9B-4484-99FA-9840EC8D58A4}" type="datetime1">
              <a:rPr lang="en-GB" smtClean="0"/>
              <a:t>30/09/2026</a:t>
            </a:fld>
            <a:endParaRPr lang="en-GB"/>
          </a:p>
        </p:txBody>
      </p:sp>
      <p:sp>
        <p:nvSpPr>
          <p:cNvPr id="6" name="Footer Placeholder 5"/>
          <p:cNvSpPr>
            <a:spLocks noGrp="1"/>
          </p:cNvSpPr>
          <p:nvPr>
            <p:ph type="ftr" sz="quarter" idx="11"/>
          </p:nvPr>
        </p:nvSpPr>
        <p:spPr/>
        <p:txBody>
          <a:bodyPr/>
          <a:lstStyle/>
          <a:p>
            <a:r>
              <a:rPr lang="en-GB" smtClean="0"/>
              <a:t>L2 BTEC ESPORTS | UNIT 1: ESPORTS GAMES, TEAMS &amp; TOURNAMENTS</a:t>
            </a:r>
            <a:endParaRPr lang="en-GB"/>
          </a:p>
        </p:txBody>
      </p:sp>
      <p:sp>
        <p:nvSpPr>
          <p:cNvPr id="7" name="Slide Number Placeholder 6"/>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2765606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036E34B-9D08-41FA-9255-D0C645FF2D46}" type="datetime1">
              <a:rPr lang="en-GB" smtClean="0"/>
              <a:t>30/09/2026</a:t>
            </a:fld>
            <a:endParaRPr lang="en-GB"/>
          </a:p>
        </p:txBody>
      </p:sp>
      <p:sp>
        <p:nvSpPr>
          <p:cNvPr id="6" name="Footer Placeholder 5"/>
          <p:cNvSpPr>
            <a:spLocks noGrp="1"/>
          </p:cNvSpPr>
          <p:nvPr>
            <p:ph type="ftr" sz="quarter" idx="11"/>
          </p:nvPr>
        </p:nvSpPr>
        <p:spPr/>
        <p:txBody>
          <a:bodyPr/>
          <a:lstStyle/>
          <a:p>
            <a:r>
              <a:rPr lang="en-GB" smtClean="0"/>
              <a:t>L2 BTEC ESPORTS | UNIT 1: ESPORTS GAMES, TEAMS &amp; TOURNAMENTS</a:t>
            </a:r>
            <a:endParaRPr lang="en-GB"/>
          </a:p>
        </p:txBody>
      </p:sp>
      <p:sp>
        <p:nvSpPr>
          <p:cNvPr id="7" name="Slide Number Placeholder 6"/>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2284577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7E95FF-4CEE-4C32-8DB0-5798D32413AF}" type="datetime1">
              <a:rPr lang="en-GB" smtClean="0"/>
              <a:t>30/09/2026</a:t>
            </a:fld>
            <a:endParaRPr lang="en-GB"/>
          </a:p>
        </p:txBody>
      </p:sp>
      <p:sp>
        <p:nvSpPr>
          <p:cNvPr id="5" name="Footer Placeholder 4"/>
          <p:cNvSpPr>
            <a:spLocks noGrp="1"/>
          </p:cNvSpPr>
          <p:nvPr>
            <p:ph type="ftr" sz="quarter" idx="11"/>
          </p:nvPr>
        </p:nvSpPr>
        <p:spPr/>
        <p:txBody>
          <a:bodyPr/>
          <a:lstStyle/>
          <a:p>
            <a:r>
              <a:rPr lang="en-GB" smtClean="0"/>
              <a:t>L2 BTEC ESPORTS | UNIT 1: ESPORTS GAMES, TEAMS &amp; TOURNAMENTS</a:t>
            </a:r>
            <a:endParaRPr lang="en-GB"/>
          </a:p>
        </p:txBody>
      </p:sp>
      <p:sp>
        <p:nvSpPr>
          <p:cNvPr id="6" name="Slide Number Placeholder 5"/>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94113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3F66F36-22C6-40C2-96A4-7150B37BE395}" type="datetime1">
              <a:rPr lang="en-GB" smtClean="0"/>
              <a:t>30/09/2026</a:t>
            </a:fld>
            <a:endParaRPr lang="en-GB"/>
          </a:p>
        </p:txBody>
      </p:sp>
      <p:sp>
        <p:nvSpPr>
          <p:cNvPr id="5" name="Footer Placeholder 4"/>
          <p:cNvSpPr>
            <a:spLocks noGrp="1"/>
          </p:cNvSpPr>
          <p:nvPr>
            <p:ph type="ftr" sz="quarter" idx="11"/>
          </p:nvPr>
        </p:nvSpPr>
        <p:spPr/>
        <p:txBody>
          <a:bodyPr/>
          <a:lstStyle/>
          <a:p>
            <a:r>
              <a:rPr lang="en-GB" smtClean="0"/>
              <a:t>L2 BTEC ESPORTS | UNIT 1: ESPORTS GAMES, TEAMS &amp; TOURNAMENTS</a:t>
            </a:r>
            <a:endParaRPr lang="en-GB"/>
          </a:p>
        </p:txBody>
      </p:sp>
      <p:sp>
        <p:nvSpPr>
          <p:cNvPr id="6" name="Slide Number Placeholder 5"/>
          <p:cNvSpPr>
            <a:spLocks noGrp="1"/>
          </p:cNvSpPr>
          <p:nvPr>
            <p:ph type="sldNum" sz="quarter" idx="12"/>
          </p:nvPr>
        </p:nvSpPr>
        <p:spPr/>
        <p:txBody>
          <a:bodyPr/>
          <a:lstStyle/>
          <a:p>
            <a:fld id="{1B116007-EFFC-437E-A7ED-B30AAB353CEB}" type="slidenum">
              <a:rPr lang="en-GB" smtClean="0"/>
              <a:t>‹#›</a:t>
            </a:fld>
            <a:endParaRPr lang="en-GB"/>
          </a:p>
        </p:txBody>
      </p:sp>
    </p:spTree>
    <p:extLst>
      <p:ext uri="{BB962C8B-B14F-4D97-AF65-F5344CB8AC3E}">
        <p14:creationId xmlns:p14="http://schemas.microsoft.com/office/powerpoint/2010/main" val="22889033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B0F0"/>
                </a:solidFill>
              </a:defRPr>
            </a:lvl1pPr>
          </a:lstStyle>
          <a:p>
            <a:fld id="{00F3ADB5-F96D-415B-B584-8E8605F1BD08}" type="datetime1">
              <a:rPr lang="en-GB" smtClean="0"/>
              <a:t>30/09/2026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0B0F0"/>
                </a:solidFill>
              </a:defRPr>
            </a:lvl1pPr>
          </a:lstStyle>
          <a:p>
            <a:r>
              <a:rPr lang="en-GB" smtClean="0"/>
              <a:t>L2 BTEC ESPORTS | UNIT 1: ESPORTS GAMES, TEAMS &amp; TOURNAMENTS</a:t>
            </a:r>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B0F0"/>
                </a:solidFill>
              </a:defRPr>
            </a:lvl1pPr>
          </a:lstStyle>
          <a:p>
            <a:fld id="{1B116007-EFFC-437E-A7ED-B30AAB353CEB}" type="slidenum">
              <a:rPr lang="en-GB" smtClean="0"/>
              <a:pPr/>
              <a:t>‹#›</a:t>
            </a:fld>
            <a:endParaRPr lang="en-GB"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95612" y="6036411"/>
            <a:ext cx="1896388" cy="821589"/>
          </a:xfrm>
          <a:prstGeom prst="rect">
            <a:avLst/>
          </a:prstGeom>
        </p:spPr>
      </p:pic>
    </p:spTree>
    <p:extLst>
      <p:ext uri="{BB962C8B-B14F-4D97-AF65-F5344CB8AC3E}">
        <p14:creationId xmlns:p14="http://schemas.microsoft.com/office/powerpoint/2010/main" val="1727848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ritishesports.org/general-esports-info/what-are-esports-an-overview-for-non-fans/"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UNIT 1: ESPORTS GAMES, TEAMS &amp; TOURNAMENTS</a:t>
            </a:r>
            <a:endParaRPr lang="en-GB" dirty="0"/>
          </a:p>
        </p:txBody>
      </p:sp>
      <p:sp>
        <p:nvSpPr>
          <p:cNvPr id="3" name="Subtitle 2"/>
          <p:cNvSpPr>
            <a:spLocks noGrp="1"/>
          </p:cNvSpPr>
          <p:nvPr>
            <p:ph type="subTitle" idx="1"/>
          </p:nvPr>
        </p:nvSpPr>
        <p:spPr/>
        <p:txBody>
          <a:bodyPr/>
          <a:lstStyle/>
          <a:p>
            <a:r>
              <a:rPr lang="en-GB" dirty="0" smtClean="0"/>
              <a:t>A1 – GENRES OF ESPORTS GAMES</a:t>
            </a:r>
          </a:p>
          <a:p>
            <a:endParaRPr lang="en-GB" dirty="0"/>
          </a:p>
        </p:txBody>
      </p:sp>
      <p:sp>
        <p:nvSpPr>
          <p:cNvPr id="4" name="Footer Placeholder 3"/>
          <p:cNvSpPr>
            <a:spLocks noGrp="1"/>
          </p:cNvSpPr>
          <p:nvPr>
            <p:ph type="ftr" sz="quarter" idx="11"/>
          </p:nvPr>
        </p:nvSpPr>
        <p:spPr/>
        <p:txBody>
          <a:bodyPr/>
          <a:lstStyle/>
          <a:p>
            <a:r>
              <a:rPr lang="en-GB" smtClean="0"/>
              <a:t>L2 BTEC ESPORTS | UNIT 1: ESPORTS GAMES, TEAMS &amp; TOURNAMENTS</a:t>
            </a:r>
            <a:endParaRPr lang="en-GB" dirty="0"/>
          </a:p>
        </p:txBody>
      </p:sp>
    </p:spTree>
    <p:extLst>
      <p:ext uri="{BB962C8B-B14F-4D97-AF65-F5344CB8AC3E}">
        <p14:creationId xmlns:p14="http://schemas.microsoft.com/office/powerpoint/2010/main" val="1552958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UNIT SUMMARY</a:t>
            </a:r>
            <a:endParaRPr lang="en-GB" dirty="0"/>
          </a:p>
        </p:txBody>
      </p:sp>
      <p:sp>
        <p:nvSpPr>
          <p:cNvPr id="3" name="Content Placeholder 2"/>
          <p:cNvSpPr>
            <a:spLocks noGrp="1"/>
          </p:cNvSpPr>
          <p:nvPr>
            <p:ph idx="1"/>
          </p:nvPr>
        </p:nvSpPr>
        <p:spPr/>
        <p:txBody>
          <a:bodyPr>
            <a:normAutofit/>
          </a:bodyPr>
          <a:lstStyle/>
          <a:p>
            <a:pPr marL="0" indent="0">
              <a:buNone/>
            </a:pPr>
            <a:r>
              <a:rPr lang="en-GB" dirty="0"/>
              <a:t>In this unit you’ll investigate different genres of </a:t>
            </a:r>
            <a:r>
              <a:rPr lang="en-GB" dirty="0" err="1" smtClean="0"/>
              <a:t>Esports</a:t>
            </a:r>
            <a:r>
              <a:rPr lang="en-GB" dirty="0" smtClean="0"/>
              <a:t> </a:t>
            </a:r>
            <a:r>
              <a:rPr lang="en-GB" dirty="0"/>
              <a:t>games and the professional teams that play them.</a:t>
            </a:r>
          </a:p>
          <a:p>
            <a:pPr marL="0" indent="0">
              <a:buNone/>
            </a:pPr>
            <a:r>
              <a:rPr lang="en-GB" dirty="0" smtClean="0"/>
              <a:t>You </a:t>
            </a:r>
            <a:r>
              <a:rPr lang="en-GB" dirty="0"/>
              <a:t>will study the online and live tournaments and leagues in which these </a:t>
            </a:r>
            <a:r>
              <a:rPr lang="en-GB" dirty="0" err="1" smtClean="0"/>
              <a:t>Esports</a:t>
            </a:r>
            <a:r>
              <a:rPr lang="en-GB" dirty="0" smtClean="0"/>
              <a:t> </a:t>
            </a:r>
            <a:r>
              <a:rPr lang="en-GB" dirty="0"/>
              <a:t>team </a:t>
            </a:r>
            <a:r>
              <a:rPr lang="en-GB" dirty="0" smtClean="0"/>
              <a:t>compete.</a:t>
            </a:r>
          </a:p>
          <a:p>
            <a:pPr marL="0" indent="0">
              <a:buNone/>
            </a:pPr>
            <a:r>
              <a:rPr lang="en-GB" dirty="0" err="1" smtClean="0"/>
              <a:t>Esports</a:t>
            </a:r>
            <a:r>
              <a:rPr lang="en-GB" dirty="0" smtClean="0"/>
              <a:t> is organised, competitive, human versus human video gaming where people play against each other online and at live spectator events. It is played by both amateurs and professionals and is open and inclusive to all. </a:t>
            </a:r>
          </a:p>
          <a:p>
            <a:pPr marL="0" indent="0">
              <a:buNone/>
            </a:pPr>
            <a:r>
              <a:rPr lang="en-GB" dirty="0" smtClean="0"/>
              <a:t>The </a:t>
            </a:r>
            <a:r>
              <a:rPr lang="en-GB" dirty="0" err="1"/>
              <a:t>E</a:t>
            </a:r>
            <a:r>
              <a:rPr lang="en-GB" dirty="0" err="1" smtClean="0"/>
              <a:t>sports</a:t>
            </a:r>
            <a:r>
              <a:rPr lang="en-GB" dirty="0" smtClean="0"/>
              <a:t> </a:t>
            </a:r>
            <a:r>
              <a:rPr lang="en-GB" dirty="0"/>
              <a:t>industry is growing exponentially around the world. At the professional level, leading global teams and players can earn significant sums in wages and </a:t>
            </a:r>
            <a:r>
              <a:rPr lang="en-GB" dirty="0" smtClean="0"/>
              <a:t>prize money </a:t>
            </a:r>
            <a:r>
              <a:rPr lang="en-GB" dirty="0"/>
              <a:t>each year</a:t>
            </a:r>
            <a:r>
              <a:rPr lang="en-GB" dirty="0" smtClean="0"/>
              <a:t>.</a:t>
            </a:r>
          </a:p>
          <a:p>
            <a:pPr marL="0" indent="0">
              <a:buNone/>
            </a:pPr>
            <a:r>
              <a:rPr lang="en-GB" dirty="0"/>
              <a:t>In this unit you will investigate the different types of </a:t>
            </a:r>
            <a:r>
              <a:rPr lang="en-GB" dirty="0" err="1"/>
              <a:t>esports</a:t>
            </a:r>
            <a:r>
              <a:rPr lang="en-GB" dirty="0"/>
              <a:t> games giving examples of specific games in each genre. You will explore the professional </a:t>
            </a:r>
            <a:r>
              <a:rPr lang="en-GB" dirty="0" err="1"/>
              <a:t>esports</a:t>
            </a:r>
            <a:r>
              <a:rPr lang="en-GB" dirty="0"/>
              <a:t> teams that play these games and how they focus on physical and mental health as well as their game play. </a:t>
            </a:r>
          </a:p>
          <a:p>
            <a:pPr marL="0" indent="0">
              <a:buNone/>
            </a:pPr>
            <a:r>
              <a:rPr lang="en-GB" dirty="0" smtClean="0"/>
              <a:t>You </a:t>
            </a:r>
            <a:r>
              <a:rPr lang="en-GB" dirty="0"/>
              <a:t>will also explore the national and international tournaments and leagues in which they compete.</a:t>
            </a:r>
          </a:p>
          <a:p>
            <a:pPr marL="0" indent="0">
              <a:buNone/>
            </a:pPr>
            <a:r>
              <a:rPr lang="en-GB" dirty="0"/>
              <a:t>This unit will provide you with the foundation knowledge and understanding of </a:t>
            </a:r>
            <a:r>
              <a:rPr lang="en-GB" dirty="0" err="1"/>
              <a:t>esports</a:t>
            </a:r>
            <a:r>
              <a:rPr lang="en-GB" dirty="0"/>
              <a:t> games and their competitive structure and organisation that will allow you to progress on to further study linked to </a:t>
            </a:r>
            <a:r>
              <a:rPr lang="en-GB" dirty="0" err="1"/>
              <a:t>esports</a:t>
            </a:r>
            <a:r>
              <a:rPr lang="en-GB" dirty="0"/>
              <a:t> or into roles within the </a:t>
            </a:r>
            <a:r>
              <a:rPr lang="en-GB" dirty="0" err="1"/>
              <a:t>esports</a:t>
            </a:r>
            <a:r>
              <a:rPr lang="en-GB" dirty="0"/>
              <a:t> industry.</a:t>
            </a:r>
          </a:p>
          <a:p>
            <a:pPr marL="0" indent="0">
              <a:buNone/>
            </a:pPr>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2</a:t>
            </a:fld>
            <a:endParaRPr lang="en-GB" dirty="0"/>
          </a:p>
        </p:txBody>
      </p:sp>
    </p:spTree>
    <p:extLst>
      <p:ext uri="{BB962C8B-B14F-4D97-AF65-F5344CB8AC3E}">
        <p14:creationId xmlns:p14="http://schemas.microsoft.com/office/powerpoint/2010/main" val="2768144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OBJECTIVES</a:t>
            </a:r>
            <a:endParaRPr lang="en-GB" dirty="0"/>
          </a:p>
        </p:txBody>
      </p:sp>
      <p:sp>
        <p:nvSpPr>
          <p:cNvPr id="3" name="Content Placeholder 2"/>
          <p:cNvSpPr>
            <a:spLocks noGrp="1"/>
          </p:cNvSpPr>
          <p:nvPr>
            <p:ph idx="1"/>
          </p:nvPr>
        </p:nvSpPr>
        <p:spPr>
          <a:xfrm>
            <a:off x="347471" y="1286830"/>
            <a:ext cx="7773271" cy="1717627"/>
          </a:xfrm>
          <a:noFill/>
          <a:ln w="28575">
            <a:solidFill>
              <a:srgbClr val="91E4FF"/>
            </a:solidFill>
          </a:ln>
        </p:spPr>
        <p:style>
          <a:lnRef idx="2">
            <a:schemeClr val="accent1"/>
          </a:lnRef>
          <a:fillRef idx="1">
            <a:schemeClr val="lt1"/>
          </a:fillRef>
          <a:effectRef idx="0">
            <a:schemeClr val="accent1"/>
          </a:effectRef>
          <a:fontRef idx="minor">
            <a:schemeClr val="dk1"/>
          </a:fontRef>
        </p:style>
        <p:txBody>
          <a:bodyPr/>
          <a:lstStyle/>
          <a:p>
            <a:pPr marL="0" indent="0">
              <a:buNone/>
            </a:pPr>
            <a:r>
              <a:rPr lang="en-GB" dirty="0" smtClean="0"/>
              <a:t>In this unit you will:</a:t>
            </a:r>
          </a:p>
          <a:p>
            <a:r>
              <a:rPr lang="en-GB" dirty="0">
                <a:solidFill>
                  <a:schemeClr val="bg1"/>
                </a:solidFill>
              </a:rPr>
              <a:t>A </a:t>
            </a:r>
            <a:r>
              <a:rPr lang="en-GB" dirty="0" smtClean="0">
                <a:solidFill>
                  <a:schemeClr val="bg1"/>
                </a:solidFill>
              </a:rPr>
              <a:t>Investigate different genres of </a:t>
            </a:r>
            <a:r>
              <a:rPr lang="en-GB" dirty="0" err="1" smtClean="0">
                <a:solidFill>
                  <a:schemeClr val="bg1"/>
                </a:solidFill>
              </a:rPr>
              <a:t>Esports</a:t>
            </a:r>
            <a:r>
              <a:rPr lang="en-GB" dirty="0" smtClean="0">
                <a:solidFill>
                  <a:schemeClr val="bg1"/>
                </a:solidFill>
              </a:rPr>
              <a:t> games</a:t>
            </a:r>
          </a:p>
          <a:p>
            <a:r>
              <a:rPr lang="en-GB" dirty="0">
                <a:solidFill>
                  <a:schemeClr val="bg1"/>
                </a:solidFill>
              </a:rPr>
              <a:t>B Explore different professional </a:t>
            </a:r>
            <a:r>
              <a:rPr lang="en-GB" dirty="0" err="1" smtClean="0">
                <a:solidFill>
                  <a:schemeClr val="bg1"/>
                </a:solidFill>
              </a:rPr>
              <a:t>Esports</a:t>
            </a:r>
            <a:r>
              <a:rPr lang="en-GB" dirty="0" smtClean="0">
                <a:solidFill>
                  <a:schemeClr val="bg1"/>
                </a:solidFill>
              </a:rPr>
              <a:t> </a:t>
            </a:r>
            <a:r>
              <a:rPr lang="en-GB" dirty="0">
                <a:solidFill>
                  <a:schemeClr val="bg1"/>
                </a:solidFill>
              </a:rPr>
              <a:t>teams</a:t>
            </a:r>
          </a:p>
          <a:p>
            <a:r>
              <a:rPr lang="en-GB" dirty="0">
                <a:solidFill>
                  <a:schemeClr val="bg1"/>
                </a:solidFill>
              </a:rPr>
              <a:t>C Examine </a:t>
            </a:r>
            <a:r>
              <a:rPr lang="en-GB" dirty="0" err="1" smtClean="0">
                <a:solidFill>
                  <a:schemeClr val="bg1"/>
                </a:solidFill>
              </a:rPr>
              <a:t>Esports</a:t>
            </a:r>
            <a:r>
              <a:rPr lang="en-GB" dirty="0" smtClean="0">
                <a:solidFill>
                  <a:schemeClr val="bg1"/>
                </a:solidFill>
              </a:rPr>
              <a:t> </a:t>
            </a:r>
            <a:r>
              <a:rPr lang="en-GB" dirty="0">
                <a:solidFill>
                  <a:schemeClr val="bg1"/>
                </a:solidFill>
              </a:rPr>
              <a:t>tournaments and leagues.</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3</a:t>
            </a:fld>
            <a:endParaRPr lang="en-GB" dirty="0"/>
          </a:p>
        </p:txBody>
      </p:sp>
      <p:pic>
        <p:nvPicPr>
          <p:cNvPr id="5" name="Picture 2" descr="Valorant agents - png cutouts - Album on Imgur">
            <a:extLst>
              <a:ext uri="{FF2B5EF4-FFF2-40B4-BE49-F238E27FC236}">
                <a16:creationId xmlns:a16="http://schemas.microsoft.com/office/drawing/2014/main" id="{0CDE14BF-0C4C-6C81-47E0-A1B5C00E262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81682" y="907037"/>
            <a:ext cx="4031887" cy="4807963"/>
          </a:xfrm>
          <a:prstGeom prst="rect">
            <a:avLst/>
          </a:prstGeom>
          <a:noFill/>
          <a:effectLst>
            <a:outerShdw blurRad="50800" dist="79204"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Google Shape;100;p4" descr="A person wearing headphones and sitting at a desk with a computer&#10;&#10;Description automatically generated with medium confidence"/>
          <p:cNvPicPr preferRelativeResize="0"/>
          <p:nvPr/>
        </p:nvPicPr>
        <p:blipFill rotWithShape="1">
          <a:blip r:embed="rId3">
            <a:alphaModFix/>
          </a:blip>
          <a:srcRect/>
          <a:stretch/>
        </p:blipFill>
        <p:spPr>
          <a:xfrm>
            <a:off x="2691265" y="3191274"/>
            <a:ext cx="4438877" cy="266523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273818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 GENRE?</a:t>
            </a:r>
            <a:endParaRPr lang="en-GB" dirty="0"/>
          </a:p>
        </p:txBody>
      </p:sp>
      <p:sp>
        <p:nvSpPr>
          <p:cNvPr id="3" name="Content Placeholder 2"/>
          <p:cNvSpPr>
            <a:spLocks noGrp="1"/>
          </p:cNvSpPr>
          <p:nvPr>
            <p:ph idx="1"/>
          </p:nvPr>
        </p:nvSpPr>
        <p:spPr/>
        <p:txBody>
          <a:bodyPr/>
          <a:lstStyle/>
          <a:p>
            <a:pPr marL="0" indent="0">
              <a:buNone/>
            </a:pPr>
            <a:r>
              <a:rPr lang="en-GB" dirty="0" smtClean="0"/>
              <a:t>A </a:t>
            </a:r>
            <a:r>
              <a:rPr lang="en-GB" dirty="0"/>
              <a:t>genre is defined in the dictionary </a:t>
            </a:r>
            <a:r>
              <a:rPr lang="en-GB" dirty="0" smtClean="0"/>
              <a:t>as:</a:t>
            </a:r>
          </a:p>
          <a:p>
            <a:pPr marL="0" indent="0" algn="ctr">
              <a:buNone/>
            </a:pPr>
            <a:r>
              <a:rPr lang="en-GB" i="1" dirty="0" smtClean="0"/>
              <a:t>“</a:t>
            </a:r>
            <a:r>
              <a:rPr lang="en-GB" i="1" dirty="0"/>
              <a:t>A style, especially in the arts, that involves a particular set of characteristics</a:t>
            </a:r>
            <a:r>
              <a:rPr lang="en-GB" i="1" dirty="0" smtClean="0"/>
              <a:t>”</a:t>
            </a:r>
          </a:p>
          <a:p>
            <a:pPr marL="0" indent="0">
              <a:buNone/>
            </a:pPr>
            <a:r>
              <a:rPr lang="en-GB" dirty="0" smtClean="0"/>
              <a:t>In </a:t>
            </a:r>
            <a:r>
              <a:rPr lang="en-GB" dirty="0" err="1"/>
              <a:t>E</a:t>
            </a:r>
            <a:r>
              <a:rPr lang="en-GB" dirty="0" err="1" smtClean="0"/>
              <a:t>sports</a:t>
            </a:r>
            <a:r>
              <a:rPr lang="en-GB" dirty="0" smtClean="0"/>
              <a:t> </a:t>
            </a:r>
            <a:r>
              <a:rPr lang="en-GB" dirty="0"/>
              <a:t>terms this means there are games that have characteristics that define them from other games which make them </a:t>
            </a:r>
            <a:r>
              <a:rPr lang="en-GB" dirty="0" smtClean="0"/>
              <a:t>different.</a:t>
            </a:r>
            <a:endParaRPr lang="en-GB" dirty="0"/>
          </a:p>
          <a:p>
            <a:endParaRPr lang="en-GB" dirty="0"/>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4</a:t>
            </a:fld>
            <a:endParaRPr lang="en-GB" dirty="0"/>
          </a:p>
        </p:txBody>
      </p:sp>
    </p:spTree>
    <p:extLst>
      <p:ext uri="{BB962C8B-B14F-4D97-AF65-F5344CB8AC3E}">
        <p14:creationId xmlns:p14="http://schemas.microsoft.com/office/powerpoint/2010/main" val="7122692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AN ESPORTS GAME?</a:t>
            </a:r>
            <a:endParaRPr lang="en-GB" dirty="0"/>
          </a:p>
        </p:txBody>
      </p:sp>
      <p:sp>
        <p:nvSpPr>
          <p:cNvPr id="3" name="Content Placeholder 2"/>
          <p:cNvSpPr>
            <a:spLocks noGrp="1"/>
          </p:cNvSpPr>
          <p:nvPr>
            <p:ph idx="1"/>
          </p:nvPr>
        </p:nvSpPr>
        <p:spPr>
          <a:xfrm>
            <a:off x="347472" y="1286830"/>
            <a:ext cx="11576304" cy="2445067"/>
          </a:xfrm>
        </p:spPr>
        <p:txBody>
          <a:bodyPr/>
          <a:lstStyle/>
          <a:p>
            <a:pPr marL="0" indent="0">
              <a:buNone/>
            </a:pPr>
            <a:r>
              <a:rPr lang="en-GB" dirty="0"/>
              <a:t>An </a:t>
            </a:r>
            <a:r>
              <a:rPr lang="en-GB" dirty="0" err="1" smtClean="0"/>
              <a:t>Esports</a:t>
            </a:r>
            <a:r>
              <a:rPr lang="en-GB" dirty="0" smtClean="0"/>
              <a:t> </a:t>
            </a:r>
            <a:r>
              <a:rPr lang="en-GB" dirty="0"/>
              <a:t>game is one that can be played in a competitive setting either as a team or one </a:t>
            </a:r>
            <a:r>
              <a:rPr lang="en-GB" dirty="0" smtClean="0"/>
              <a:t>person.</a:t>
            </a:r>
            <a:endParaRPr lang="en-GB" dirty="0"/>
          </a:p>
          <a:p>
            <a:pPr marL="0" indent="0">
              <a:buNone/>
            </a:pPr>
            <a:r>
              <a:rPr lang="en-GB" dirty="0" smtClean="0"/>
              <a:t>In </a:t>
            </a:r>
            <a:r>
              <a:rPr lang="en-GB" dirty="0"/>
              <a:t>each game there will be a “win” condition (rules and objectives that define a win) and can have prizes for winning teams or individuals</a:t>
            </a:r>
          </a:p>
          <a:p>
            <a:pPr marL="0" indent="0">
              <a:buNone/>
            </a:pPr>
            <a:r>
              <a:rPr lang="en-GB" dirty="0" smtClean="0"/>
              <a:t>The </a:t>
            </a:r>
            <a:r>
              <a:rPr lang="en-GB" dirty="0"/>
              <a:t>rules and objectives are usually set by the “publishers” who own the game, and each game and genre can and will have different rules and objectives</a:t>
            </a:r>
          </a:p>
          <a:p>
            <a:pPr marL="0" indent="0">
              <a:buNone/>
            </a:pPr>
            <a:r>
              <a:rPr lang="en-GB" dirty="0" smtClean="0"/>
              <a:t>Each </a:t>
            </a:r>
            <a:r>
              <a:rPr lang="en-GB" dirty="0"/>
              <a:t>genre of game may also have different win conditions and regulations on how teams and/or individuals should play.</a:t>
            </a: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5</a:t>
            </a:fld>
            <a:endParaRPr lang="en-GB" dirty="0"/>
          </a:p>
        </p:txBody>
      </p:sp>
      <p:sp>
        <p:nvSpPr>
          <p:cNvPr id="5" name="Title 1"/>
          <p:cNvSpPr txBox="1">
            <a:spLocks/>
          </p:cNvSpPr>
          <p:nvPr/>
        </p:nvSpPr>
        <p:spPr>
          <a:xfrm>
            <a:off x="347472" y="3731897"/>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a:t>WHEN IS A VIDEO GAME CLASSED AS AN ESPORT?</a:t>
            </a:r>
          </a:p>
        </p:txBody>
      </p:sp>
      <p:sp>
        <p:nvSpPr>
          <p:cNvPr id="6" name="Rectangle 5"/>
          <p:cNvSpPr/>
          <p:nvPr/>
        </p:nvSpPr>
        <p:spPr>
          <a:xfrm>
            <a:off x="1034143" y="4363353"/>
            <a:ext cx="9427029" cy="1631216"/>
          </a:xfrm>
          <a:prstGeom prst="rect">
            <a:avLst/>
          </a:prstGeom>
        </p:spPr>
        <p:txBody>
          <a:bodyPr wrap="square">
            <a:spAutoFit/>
          </a:bodyPr>
          <a:lstStyle/>
          <a:p>
            <a:pPr algn="ctr"/>
            <a:r>
              <a:rPr lang="en-GB" sz="2000" i="1" dirty="0"/>
              <a:t>“</a:t>
            </a:r>
            <a:r>
              <a:rPr lang="en-GB" sz="2000" i="1" dirty="0" err="1"/>
              <a:t>Esports</a:t>
            </a:r>
            <a:r>
              <a:rPr lang="en-GB" sz="2000" i="1" dirty="0"/>
              <a:t> (or electronic sports) is a term used to describe competitive video gaming. </a:t>
            </a:r>
            <a:r>
              <a:rPr lang="en-GB" sz="2000" i="1" dirty="0" smtClean="0"/>
              <a:t>It’s </a:t>
            </a:r>
            <a:r>
              <a:rPr lang="en-GB" sz="2000" i="1" dirty="0"/>
              <a:t>different from standard video gaming in that </a:t>
            </a:r>
            <a:r>
              <a:rPr lang="en-GB" sz="2000" i="1" dirty="0" err="1" smtClean="0"/>
              <a:t>Esports</a:t>
            </a:r>
            <a:r>
              <a:rPr lang="en-GB" sz="2000" i="1" dirty="0" smtClean="0"/>
              <a:t> </a:t>
            </a:r>
            <a:r>
              <a:rPr lang="en-GB" sz="2000" i="1" dirty="0"/>
              <a:t>is competitive (human-vs-human) and usually has an engaging spectator element to it, like traditional sports. </a:t>
            </a:r>
            <a:r>
              <a:rPr lang="en-GB" sz="2000" i="1" dirty="0" err="1" smtClean="0"/>
              <a:t>Esports</a:t>
            </a:r>
            <a:r>
              <a:rPr lang="en-GB" sz="2000" i="1" dirty="0" smtClean="0"/>
              <a:t> </a:t>
            </a:r>
            <a:r>
              <a:rPr lang="en-GB" sz="2000" i="1" dirty="0"/>
              <a:t>tournaments usually consist of amateur or professional gamers competing against one another for a cash prize.”</a:t>
            </a:r>
          </a:p>
        </p:txBody>
      </p:sp>
      <p:pic>
        <p:nvPicPr>
          <p:cNvPr id="7" name="Picture 6">
            <a:extLst>
              <a:ext uri="{FF2B5EF4-FFF2-40B4-BE49-F238E27FC236}">
                <a16:creationId xmlns:a16="http://schemas.microsoft.com/office/drawing/2014/main" id="{646BEE88-435C-447C-B97C-D9A816D26506}"/>
              </a:ext>
            </a:extLst>
          </p:cNvPr>
          <p:cNvPicPr>
            <a:picLocks noChangeAspect="1"/>
          </p:cNvPicPr>
          <p:nvPr/>
        </p:nvPicPr>
        <p:blipFill>
          <a:blip r:embed="rId2"/>
          <a:stretch>
            <a:fillRect/>
          </a:stretch>
        </p:blipFill>
        <p:spPr>
          <a:xfrm>
            <a:off x="10784230" y="607444"/>
            <a:ext cx="1139546" cy="1139546"/>
          </a:xfrm>
          <a:prstGeom prst="rect">
            <a:avLst/>
          </a:prstGeom>
          <a:effectLst>
            <a:outerShdw blurRad="50800" dist="38100" dir="2700000" algn="tl" rotWithShape="0">
              <a:prstClr val="black">
                <a:alpha val="40000"/>
              </a:prstClr>
            </a:outerShdw>
          </a:effectLst>
        </p:spPr>
      </p:pic>
      <p:pic>
        <p:nvPicPr>
          <p:cNvPr id="8" name="Google Shape;126;p7">
            <a:hlinkClick r:id="rId3"/>
          </p:cNvPr>
          <p:cNvPicPr preferRelativeResize="0"/>
          <p:nvPr/>
        </p:nvPicPr>
        <p:blipFill rotWithShape="1">
          <a:blip r:embed="rId4">
            <a:alphaModFix/>
          </a:blip>
          <a:srcRect b="10060"/>
          <a:stretch/>
        </p:blipFill>
        <p:spPr>
          <a:xfrm>
            <a:off x="10653404" y="4486275"/>
            <a:ext cx="1270372" cy="1385372"/>
          </a:xfrm>
          <a:prstGeom prst="rect">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232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ESPORTS GENRES AND ESPORTS GAME EXAMPLES</a:t>
            </a:r>
            <a:endParaRPr lang="en-GB" dirty="0"/>
          </a:p>
        </p:txBody>
      </p:sp>
      <p:sp>
        <p:nvSpPr>
          <p:cNvPr id="3" name="Content Placeholder 2"/>
          <p:cNvSpPr>
            <a:spLocks noGrp="1"/>
          </p:cNvSpPr>
          <p:nvPr>
            <p:ph idx="1"/>
          </p:nvPr>
        </p:nvSpPr>
        <p:spPr/>
        <p:txBody>
          <a:bodyPr/>
          <a:lstStyle/>
          <a:p>
            <a:r>
              <a:rPr lang="en-GB" dirty="0" smtClean="0"/>
              <a:t>Multiplayer Online Battle Arena (MOBA): League of Legends,DOTA2</a:t>
            </a:r>
          </a:p>
          <a:p>
            <a:r>
              <a:rPr lang="en-GB" dirty="0" smtClean="0"/>
              <a:t>First Person Shooter (FPS): </a:t>
            </a:r>
            <a:r>
              <a:rPr lang="en-GB" dirty="0" err="1" smtClean="0"/>
              <a:t>Overwatch</a:t>
            </a:r>
            <a:r>
              <a:rPr lang="en-GB" dirty="0" smtClean="0"/>
              <a:t>, CS:GO, Call of Duty</a:t>
            </a:r>
          </a:p>
          <a:p>
            <a:r>
              <a:rPr lang="en-GB" dirty="0" smtClean="0"/>
              <a:t>Battle </a:t>
            </a:r>
            <a:r>
              <a:rPr lang="en-GB" dirty="0" err="1" smtClean="0"/>
              <a:t>RoyalE</a:t>
            </a:r>
            <a:r>
              <a:rPr lang="en-GB" dirty="0" smtClean="0"/>
              <a:t>: </a:t>
            </a:r>
            <a:r>
              <a:rPr lang="en-GB" dirty="0" err="1" smtClean="0"/>
              <a:t>Fortnite</a:t>
            </a:r>
            <a:r>
              <a:rPr lang="en-GB" dirty="0" smtClean="0"/>
              <a:t>, PUBG</a:t>
            </a:r>
          </a:p>
          <a:p>
            <a:r>
              <a:rPr lang="en-GB" dirty="0" smtClean="0"/>
              <a:t>Real Time Strategy (RTS): </a:t>
            </a:r>
            <a:r>
              <a:rPr lang="en-GB" dirty="0" err="1" smtClean="0"/>
              <a:t>Starcraft</a:t>
            </a:r>
            <a:r>
              <a:rPr lang="en-GB" dirty="0" smtClean="0"/>
              <a:t> II, Warcraft III</a:t>
            </a:r>
          </a:p>
          <a:p>
            <a:r>
              <a:rPr lang="en-GB" dirty="0" smtClean="0"/>
              <a:t>Fighting Games: Street Fighter, Sumer Smash Bros</a:t>
            </a:r>
          </a:p>
          <a:p>
            <a:r>
              <a:rPr lang="en-GB" dirty="0" smtClean="0"/>
              <a:t>Sports Based Games: EAFC (ex FIFA), NBA 2K, Rocket League</a:t>
            </a:r>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6</a:t>
            </a:fld>
            <a:endParaRPr lang="en-GB" dirty="0"/>
          </a:p>
        </p:txBody>
      </p:sp>
      <p:pic>
        <p:nvPicPr>
          <p:cNvPr id="7" name="Picture 4" descr="League Of Legends Female Character transparent PNG - StickPNG">
            <a:extLst>
              <a:ext uri="{FF2B5EF4-FFF2-40B4-BE49-F238E27FC236}">
                <a16:creationId xmlns:a16="http://schemas.microsoft.com/office/drawing/2014/main" id="{E2A85592-D4EA-D9B4-2D55-F61A988BF7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2252" y="1185186"/>
            <a:ext cx="4879748" cy="27453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6" descr="Rocket League Car Png posted by Michelle Sellers">
            <a:extLst>
              <a:ext uri="{FF2B5EF4-FFF2-40B4-BE49-F238E27FC236}">
                <a16:creationId xmlns:a16="http://schemas.microsoft.com/office/drawing/2014/main" id="{72BCAFB8-11E0-077D-C3B6-1B217FB7F0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1" y="3496712"/>
            <a:ext cx="4942114" cy="278189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Google Shape;362;p57">
            <a:extLst>
              <a:ext uri="{FF2B5EF4-FFF2-40B4-BE49-F238E27FC236}">
                <a16:creationId xmlns:a16="http://schemas.microsoft.com/office/drawing/2014/main" id="{36A683C8-2178-F0CE-EEAE-9E948B2BA18C}"/>
              </a:ext>
            </a:extLst>
          </p:cNvPr>
          <p:cNvPicPr preferRelativeResize="0"/>
          <p:nvPr/>
        </p:nvPicPr>
        <p:blipFill>
          <a:blip r:embed="rId4">
            <a:alphaModFix/>
          </a:blip>
          <a:stretch>
            <a:fillRect/>
          </a:stretch>
        </p:blipFill>
        <p:spPr>
          <a:xfrm>
            <a:off x="6989772" y="3234557"/>
            <a:ext cx="3280330" cy="2950618"/>
          </a:xfrm>
          <a:prstGeom prst="rect">
            <a:avLst/>
          </a:prstGeom>
          <a:noFill/>
          <a:ln>
            <a:noFill/>
          </a:ln>
        </p:spPr>
      </p:pic>
    </p:spTree>
    <p:extLst>
      <p:ext uri="{BB962C8B-B14F-4D97-AF65-F5344CB8AC3E}">
        <p14:creationId xmlns:p14="http://schemas.microsoft.com/office/powerpoint/2010/main" val="407084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IS A MULTIPLAYER ONLINE BATTLE ARENA (MOBA)?</a:t>
            </a:r>
            <a:endParaRPr lang="en-GB" dirty="0"/>
          </a:p>
        </p:txBody>
      </p:sp>
      <p:sp>
        <p:nvSpPr>
          <p:cNvPr id="3" name="Content Placeholder 2"/>
          <p:cNvSpPr>
            <a:spLocks noGrp="1"/>
          </p:cNvSpPr>
          <p:nvPr>
            <p:ph idx="1"/>
          </p:nvPr>
        </p:nvSpPr>
        <p:spPr>
          <a:xfrm>
            <a:off x="347472" y="1286830"/>
            <a:ext cx="11576304" cy="2055084"/>
          </a:xfrm>
        </p:spPr>
        <p:txBody>
          <a:bodyPr>
            <a:normAutofit/>
          </a:bodyPr>
          <a:lstStyle/>
          <a:p>
            <a:pPr marL="0" indent="0" algn="ctr">
              <a:buNone/>
            </a:pPr>
            <a:r>
              <a:rPr lang="en-GB" i="1" dirty="0"/>
              <a:t>“online real-time strategy video game in which two teams of characters compete head-to-head with the goals of protecting their home base and destroying the towers, turrets, or other structures of the opposing team’s stronghold </a:t>
            </a:r>
            <a:r>
              <a:rPr lang="en-GB" i="1" dirty="0" smtClean="0"/>
              <a:t>(</a:t>
            </a:r>
            <a:r>
              <a:rPr lang="en-GB" i="1" dirty="0"/>
              <a:t>often used attributively).”</a:t>
            </a:r>
          </a:p>
          <a:p>
            <a:pPr marL="0" indent="0">
              <a:buNone/>
            </a:pPr>
            <a:r>
              <a:rPr lang="en-GB" dirty="0">
                <a:solidFill>
                  <a:schemeClr val="bg1"/>
                </a:solidFill>
              </a:rPr>
              <a:t>Usually, these games are in teams made up of five people per team and each game will have a specific rule set or win condition (how to win the game</a:t>
            </a:r>
            <a:r>
              <a:rPr lang="en-GB" dirty="0" smtClean="0">
                <a:solidFill>
                  <a:schemeClr val="bg1"/>
                </a:solidFill>
              </a:rPr>
              <a:t>).</a:t>
            </a:r>
          </a:p>
          <a:p>
            <a:pPr marL="0" indent="0">
              <a:buNone/>
            </a:pPr>
            <a:r>
              <a:rPr lang="en-GB" dirty="0"/>
              <a:t>This genre is one of the most popular with 2 out of the top 4 most popular games in 2020!!!</a:t>
            </a:r>
          </a:p>
          <a:p>
            <a:pPr marL="0" indent="0">
              <a:buNone/>
            </a:pPr>
            <a:endParaRPr lang="en-GB" dirty="0" smtClean="0">
              <a:solidFill>
                <a:schemeClr val="bg1"/>
              </a:solidFill>
            </a:endParaRPr>
          </a:p>
          <a:p>
            <a:pPr marL="0" indent="0">
              <a:buNone/>
            </a:pPr>
            <a:endParaRPr lang="en-GB" dirty="0" smtClean="0">
              <a:solidFill>
                <a:schemeClr val="bg1"/>
              </a:solidFill>
            </a:endParaRP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7</a:t>
            </a:fld>
            <a:endParaRPr lang="en-GB" dirty="0"/>
          </a:p>
        </p:txBody>
      </p:sp>
      <p:sp>
        <p:nvSpPr>
          <p:cNvPr id="5" name="Title 1"/>
          <p:cNvSpPr txBox="1">
            <a:spLocks/>
          </p:cNvSpPr>
          <p:nvPr/>
        </p:nvSpPr>
        <p:spPr>
          <a:xfrm>
            <a:off x="347472" y="3350125"/>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smtClean="0"/>
              <a:t>TYPES OF MOBA GAMES</a:t>
            </a:r>
            <a:endParaRPr lang="en-GB" dirty="0"/>
          </a:p>
        </p:txBody>
      </p:sp>
      <p:sp>
        <p:nvSpPr>
          <p:cNvPr id="7" name="Content Placeholder 2"/>
          <p:cNvSpPr txBox="1">
            <a:spLocks/>
          </p:cNvSpPr>
          <p:nvPr/>
        </p:nvSpPr>
        <p:spPr>
          <a:xfrm>
            <a:off x="347472" y="3880179"/>
            <a:ext cx="4507557" cy="1649764"/>
          </a:xfrm>
          <a:prstGeom prst="rect">
            <a:avLst/>
          </a:prstGeom>
          <a:ln w="28575">
            <a:solidFill>
              <a:srgbClr val="91E4FF"/>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solidFill>
                  <a:schemeClr val="bg1"/>
                </a:solidFill>
              </a:rPr>
              <a:t>League </a:t>
            </a:r>
            <a:r>
              <a:rPr lang="en-GB" dirty="0">
                <a:solidFill>
                  <a:schemeClr val="bg1"/>
                </a:solidFill>
              </a:rPr>
              <a:t>of Legends </a:t>
            </a:r>
          </a:p>
          <a:p>
            <a:r>
              <a:rPr lang="en-GB" dirty="0">
                <a:solidFill>
                  <a:schemeClr val="bg1"/>
                </a:solidFill>
              </a:rPr>
              <a:t>DOTA 2</a:t>
            </a:r>
          </a:p>
          <a:p>
            <a:r>
              <a:rPr lang="en-GB" dirty="0">
                <a:solidFill>
                  <a:schemeClr val="bg1"/>
                </a:solidFill>
              </a:rPr>
              <a:t>Smite</a:t>
            </a:r>
          </a:p>
          <a:p>
            <a:r>
              <a:rPr lang="en-GB" dirty="0" err="1">
                <a:solidFill>
                  <a:schemeClr val="bg1"/>
                </a:solidFill>
              </a:rPr>
              <a:t>Pokemon</a:t>
            </a:r>
            <a:r>
              <a:rPr lang="en-GB" dirty="0">
                <a:solidFill>
                  <a:schemeClr val="bg1"/>
                </a:solidFill>
              </a:rPr>
              <a:t> </a:t>
            </a:r>
            <a:r>
              <a:rPr lang="en-GB" dirty="0" smtClean="0">
                <a:solidFill>
                  <a:schemeClr val="bg1"/>
                </a:solidFill>
              </a:rPr>
              <a:t>Unite</a:t>
            </a:r>
          </a:p>
          <a:p>
            <a:endParaRPr lang="en-GB" dirty="0"/>
          </a:p>
        </p:txBody>
      </p:sp>
      <p:pic>
        <p:nvPicPr>
          <p:cNvPr id="8" name="Google Shape;160;p11"/>
          <p:cNvPicPr preferRelativeResize="0"/>
          <p:nvPr/>
        </p:nvPicPr>
        <p:blipFill rotWithShape="1">
          <a:blip r:embed="rId2">
            <a:alphaModFix/>
          </a:blip>
          <a:srcRect/>
          <a:stretch/>
        </p:blipFill>
        <p:spPr>
          <a:xfrm>
            <a:off x="5257002" y="3350126"/>
            <a:ext cx="2334869" cy="124382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9" name="Google Shape;161;p11"/>
          <p:cNvPicPr preferRelativeResize="0"/>
          <p:nvPr/>
        </p:nvPicPr>
        <p:blipFill rotWithShape="1">
          <a:blip r:embed="rId3">
            <a:alphaModFix/>
          </a:blip>
          <a:srcRect/>
          <a:stretch/>
        </p:blipFill>
        <p:spPr>
          <a:xfrm>
            <a:off x="5257002" y="4804470"/>
            <a:ext cx="2334869" cy="126156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0" name="Google Shape;162;p11"/>
          <p:cNvPicPr preferRelativeResize="0"/>
          <p:nvPr/>
        </p:nvPicPr>
        <p:blipFill rotWithShape="1">
          <a:blip r:embed="rId4">
            <a:alphaModFix/>
          </a:blip>
          <a:srcRect/>
          <a:stretch/>
        </p:blipFill>
        <p:spPr>
          <a:xfrm>
            <a:off x="7876749" y="3350125"/>
            <a:ext cx="2393353" cy="1243829"/>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1" name="Google Shape;163;p11"/>
          <p:cNvPicPr preferRelativeResize="0"/>
          <p:nvPr/>
        </p:nvPicPr>
        <p:blipFill rotWithShape="1">
          <a:blip r:embed="rId5">
            <a:alphaModFix/>
          </a:blip>
          <a:srcRect/>
          <a:stretch/>
        </p:blipFill>
        <p:spPr>
          <a:xfrm>
            <a:off x="7876749" y="4804471"/>
            <a:ext cx="2393353" cy="126156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73206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IS A FIRST PERSON SHOOTER (FPS)?</a:t>
            </a:r>
            <a:endParaRPr lang="en-GB" dirty="0"/>
          </a:p>
        </p:txBody>
      </p:sp>
      <p:sp>
        <p:nvSpPr>
          <p:cNvPr id="3" name="Content Placeholder 2"/>
          <p:cNvSpPr>
            <a:spLocks noGrp="1"/>
          </p:cNvSpPr>
          <p:nvPr>
            <p:ph idx="1"/>
          </p:nvPr>
        </p:nvSpPr>
        <p:spPr>
          <a:xfrm>
            <a:off x="347472" y="1286829"/>
            <a:ext cx="11576304" cy="2268720"/>
          </a:xfrm>
        </p:spPr>
        <p:txBody>
          <a:bodyPr>
            <a:normAutofit/>
          </a:bodyPr>
          <a:lstStyle/>
          <a:p>
            <a:pPr marL="0" indent="0" algn="ctr">
              <a:buNone/>
            </a:pPr>
            <a:r>
              <a:rPr lang="en-GB" i="1" dirty="0"/>
              <a:t>“First-person shooters (FPS) are a genre of shooting games in which players see the world through the eyes of their on-screen character</a:t>
            </a:r>
            <a:r>
              <a:rPr lang="en-GB" i="1" dirty="0" smtClean="0"/>
              <a:t>. In </a:t>
            </a:r>
            <a:r>
              <a:rPr lang="en-GB" i="1" dirty="0"/>
              <a:t>an FPS game, players can typically see their weapon of choice floating around on the screen in front of them</a:t>
            </a:r>
            <a:r>
              <a:rPr lang="en-GB" i="1" dirty="0" smtClean="0"/>
              <a:t>. (</a:t>
            </a:r>
            <a:r>
              <a:rPr lang="en-GB" i="1" dirty="0"/>
              <a:t>Unlike in third person shooter (3PS) games, where players can see their character on the screen.)”</a:t>
            </a:r>
          </a:p>
          <a:p>
            <a:pPr marL="0" indent="0">
              <a:buNone/>
            </a:pPr>
            <a:r>
              <a:rPr lang="en-GB" dirty="0" smtClean="0">
                <a:solidFill>
                  <a:schemeClr val="bg1"/>
                </a:solidFill>
              </a:rPr>
              <a:t>This genre of games although sounding similar to MOBAs in focusing on skill, aim and game awareness, does not have the same focus on map structures</a:t>
            </a:r>
            <a:r>
              <a:rPr lang="en-GB" dirty="0">
                <a:solidFill>
                  <a:schemeClr val="bg1"/>
                </a:solidFill>
              </a:rPr>
              <a:t>. Although there is some debate as to whether some games fit into both MOBA and FPS as they have elements of both!</a:t>
            </a:r>
          </a:p>
          <a:p>
            <a:pPr marL="0" indent="0">
              <a:buNone/>
            </a:pPr>
            <a:r>
              <a:rPr lang="en-GB" dirty="0">
                <a:solidFill>
                  <a:schemeClr val="bg1"/>
                </a:solidFill>
              </a:rPr>
              <a:t>This genre is popular with CSGO one of the longest running FPS games in its 19 year streak</a:t>
            </a:r>
            <a:r>
              <a:rPr lang="en-GB" dirty="0" smtClean="0">
                <a:solidFill>
                  <a:schemeClr val="bg1"/>
                </a:solidFill>
              </a:rPr>
              <a:t>.</a:t>
            </a:r>
          </a:p>
          <a:p>
            <a:pPr marL="0" indent="0">
              <a:buNone/>
            </a:pPr>
            <a:endParaRPr lang="en-GB" dirty="0" smtClean="0">
              <a:solidFill>
                <a:schemeClr val="bg1"/>
              </a:solidFill>
            </a:endParaRP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8</a:t>
            </a:fld>
            <a:endParaRPr lang="en-GB" dirty="0"/>
          </a:p>
        </p:txBody>
      </p:sp>
      <p:sp>
        <p:nvSpPr>
          <p:cNvPr id="5" name="Title 1"/>
          <p:cNvSpPr txBox="1">
            <a:spLocks/>
          </p:cNvSpPr>
          <p:nvPr/>
        </p:nvSpPr>
        <p:spPr>
          <a:xfrm>
            <a:off x="347472" y="3575447"/>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smtClean="0"/>
              <a:t>TYPES OF FPS GAMES</a:t>
            </a:r>
            <a:endParaRPr lang="en-GB" dirty="0"/>
          </a:p>
        </p:txBody>
      </p:sp>
      <p:sp>
        <p:nvSpPr>
          <p:cNvPr id="7" name="Content Placeholder 2"/>
          <p:cNvSpPr txBox="1">
            <a:spLocks/>
          </p:cNvSpPr>
          <p:nvPr/>
        </p:nvSpPr>
        <p:spPr>
          <a:xfrm>
            <a:off x="347472" y="4130459"/>
            <a:ext cx="4507557" cy="1649764"/>
          </a:xfrm>
          <a:prstGeom prst="rect">
            <a:avLst/>
          </a:prstGeom>
          <a:ln w="28575">
            <a:solidFill>
              <a:srgbClr val="91E4FF"/>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solidFill>
                  <a:schemeClr val="bg1"/>
                </a:solidFill>
              </a:rPr>
              <a:t>Valorant</a:t>
            </a:r>
            <a:endParaRPr lang="en-GB" dirty="0">
              <a:solidFill>
                <a:schemeClr val="bg1"/>
              </a:solidFill>
            </a:endParaRPr>
          </a:p>
          <a:p>
            <a:r>
              <a:rPr lang="en-GB" dirty="0">
                <a:solidFill>
                  <a:schemeClr val="bg1"/>
                </a:solidFill>
              </a:rPr>
              <a:t>Rainbow Six Siege</a:t>
            </a:r>
          </a:p>
          <a:p>
            <a:r>
              <a:rPr lang="en-GB" dirty="0" smtClean="0">
                <a:solidFill>
                  <a:schemeClr val="bg1"/>
                </a:solidFill>
              </a:rPr>
              <a:t>CS:GO</a:t>
            </a:r>
            <a:endParaRPr lang="en-GB" dirty="0">
              <a:solidFill>
                <a:schemeClr val="bg1"/>
              </a:solidFill>
            </a:endParaRPr>
          </a:p>
          <a:p>
            <a:r>
              <a:rPr lang="en-GB" dirty="0" err="1">
                <a:solidFill>
                  <a:schemeClr val="bg1"/>
                </a:solidFill>
              </a:rPr>
              <a:t>Overwatch</a:t>
            </a:r>
            <a:endParaRPr lang="en-GB" dirty="0">
              <a:solidFill>
                <a:schemeClr val="bg1"/>
              </a:solidFill>
            </a:endParaRPr>
          </a:p>
          <a:p>
            <a:endParaRPr lang="en-GB" dirty="0"/>
          </a:p>
        </p:txBody>
      </p:sp>
      <p:pic>
        <p:nvPicPr>
          <p:cNvPr id="12" name="Google Shape;181;p13"/>
          <p:cNvPicPr preferRelativeResize="0"/>
          <p:nvPr/>
        </p:nvPicPr>
        <p:blipFill rotWithShape="1">
          <a:blip r:embed="rId2">
            <a:alphaModFix/>
          </a:blip>
          <a:srcRect/>
          <a:stretch/>
        </p:blipFill>
        <p:spPr>
          <a:xfrm>
            <a:off x="7124226" y="5039609"/>
            <a:ext cx="2328863" cy="108302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3" name="Google Shape;182;p13"/>
          <p:cNvPicPr preferRelativeResize="0"/>
          <p:nvPr/>
        </p:nvPicPr>
        <p:blipFill rotWithShape="1">
          <a:blip r:embed="rId3">
            <a:alphaModFix/>
          </a:blip>
          <a:srcRect/>
          <a:stretch/>
        </p:blipFill>
        <p:spPr>
          <a:xfrm>
            <a:off x="9605798" y="4254110"/>
            <a:ext cx="2266950" cy="1269492"/>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4" name="Google Shape;183;p13"/>
          <p:cNvPicPr preferRelativeResize="0"/>
          <p:nvPr/>
        </p:nvPicPr>
        <p:blipFill rotWithShape="1">
          <a:blip r:embed="rId4">
            <a:alphaModFix/>
          </a:blip>
          <a:srcRect/>
          <a:stretch/>
        </p:blipFill>
        <p:spPr>
          <a:xfrm>
            <a:off x="7124226" y="3805829"/>
            <a:ext cx="2328863" cy="108302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5" name="Google Shape;184;p13"/>
          <p:cNvPicPr preferRelativeResize="0"/>
          <p:nvPr/>
        </p:nvPicPr>
        <p:blipFill rotWithShape="1">
          <a:blip r:embed="rId5">
            <a:alphaModFix/>
          </a:blip>
          <a:srcRect/>
          <a:stretch/>
        </p:blipFill>
        <p:spPr>
          <a:xfrm>
            <a:off x="5092533" y="3805828"/>
            <a:ext cx="1874324" cy="231680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32267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IS A BATTLE ROYALE?</a:t>
            </a:r>
            <a:endParaRPr lang="en-GB" dirty="0"/>
          </a:p>
        </p:txBody>
      </p:sp>
      <p:sp>
        <p:nvSpPr>
          <p:cNvPr id="3" name="Content Placeholder 2"/>
          <p:cNvSpPr>
            <a:spLocks noGrp="1"/>
          </p:cNvSpPr>
          <p:nvPr>
            <p:ph idx="1"/>
          </p:nvPr>
        </p:nvSpPr>
        <p:spPr>
          <a:xfrm>
            <a:off x="347472" y="1286829"/>
            <a:ext cx="11576304" cy="2268720"/>
          </a:xfrm>
        </p:spPr>
        <p:txBody>
          <a:bodyPr>
            <a:normAutofit fontScale="92500" lnSpcReduction="20000"/>
          </a:bodyPr>
          <a:lstStyle/>
          <a:p>
            <a:pPr marL="0" indent="0">
              <a:buNone/>
            </a:pPr>
            <a:r>
              <a:rPr lang="en-GB" sz="2200" dirty="0"/>
              <a:t>A battle </a:t>
            </a:r>
            <a:r>
              <a:rPr lang="en-GB" sz="2200" dirty="0" err="1"/>
              <a:t>royale</a:t>
            </a:r>
            <a:r>
              <a:rPr lang="en-GB" sz="2200" dirty="0"/>
              <a:t> game is a genre which is usually played as an individual but can be </a:t>
            </a:r>
            <a:r>
              <a:rPr lang="en-GB" sz="2200" dirty="0" smtClean="0"/>
              <a:t>played as </a:t>
            </a:r>
            <a:r>
              <a:rPr lang="en-GB" sz="2200" dirty="0"/>
              <a:t>a </a:t>
            </a:r>
            <a:r>
              <a:rPr lang="en-GB" sz="2200" dirty="0" smtClean="0"/>
              <a:t>small team.</a:t>
            </a:r>
            <a:endParaRPr lang="en-GB" sz="2200" i="1" dirty="0"/>
          </a:p>
          <a:p>
            <a:pPr marL="0" indent="0" algn="ctr">
              <a:buNone/>
            </a:pPr>
            <a:r>
              <a:rPr lang="en-GB" sz="2200" i="1" dirty="0"/>
              <a:t>    “Battle </a:t>
            </a:r>
            <a:r>
              <a:rPr lang="en-GB" sz="2200" i="1" dirty="0" err="1"/>
              <a:t>royale</a:t>
            </a:r>
            <a:r>
              <a:rPr lang="en-GB" sz="2200" i="1" dirty="0"/>
              <a:t> video games are multiplayer games that involve a large number of gamers, typically around 100, controlling characters who parachute onto a virtual map, where they will battle until there is only one person left standing</a:t>
            </a:r>
            <a:r>
              <a:rPr lang="en-GB" sz="2200" i="1" dirty="0" smtClean="0"/>
              <a:t>”.</a:t>
            </a:r>
          </a:p>
          <a:p>
            <a:pPr marL="0" indent="0">
              <a:buNone/>
            </a:pPr>
            <a:r>
              <a:rPr lang="en-GB" sz="2200" dirty="0" smtClean="0"/>
              <a:t>‘</a:t>
            </a:r>
            <a:r>
              <a:rPr lang="en-GB" sz="2200" dirty="0"/>
              <a:t>Battle Royale’ comes from the 1996 novel </a:t>
            </a:r>
            <a:r>
              <a:rPr lang="en-GB" sz="2200" dirty="0" smtClean="0"/>
              <a:t>&amp; 2000 film by </a:t>
            </a:r>
            <a:r>
              <a:rPr lang="en-GB" sz="2200" dirty="0" err="1"/>
              <a:t>Koushun</a:t>
            </a:r>
            <a:r>
              <a:rPr lang="en-GB" sz="2200" dirty="0"/>
              <a:t> </a:t>
            </a:r>
            <a:r>
              <a:rPr lang="en-GB" sz="2200" dirty="0" err="1" smtClean="0"/>
              <a:t>Takami</a:t>
            </a:r>
            <a:r>
              <a:rPr lang="en-GB" sz="2200" dirty="0" smtClean="0"/>
              <a:t>. Set in a school </a:t>
            </a:r>
            <a:r>
              <a:rPr lang="en-GB" sz="2200" dirty="0"/>
              <a:t>and all the students had to battle to the death with one winner! </a:t>
            </a:r>
            <a:r>
              <a:rPr lang="en-GB" sz="2200" dirty="0" smtClean="0"/>
              <a:t>This concept makes </a:t>
            </a:r>
            <a:r>
              <a:rPr lang="en-GB" sz="2200" dirty="0"/>
              <a:t>the base storyline for Hunger Games</a:t>
            </a:r>
            <a:r>
              <a:rPr lang="en-GB" sz="2200" dirty="0" smtClean="0"/>
              <a:t>.</a:t>
            </a:r>
          </a:p>
          <a:p>
            <a:pPr marL="0" indent="0">
              <a:buNone/>
            </a:pPr>
            <a:r>
              <a:rPr lang="en-GB" sz="2200" dirty="0"/>
              <a:t>These games are </a:t>
            </a:r>
            <a:r>
              <a:rPr lang="en-GB" sz="2200" dirty="0" smtClean="0"/>
              <a:t>very </a:t>
            </a:r>
            <a:r>
              <a:rPr lang="en-GB" sz="2200" dirty="0"/>
              <a:t>popular with </a:t>
            </a:r>
            <a:r>
              <a:rPr lang="en-GB" sz="2200" dirty="0" smtClean="0"/>
              <a:t>Apex Legends </a:t>
            </a:r>
            <a:r>
              <a:rPr lang="en-GB" sz="2200" dirty="0"/>
              <a:t>(10 million) and </a:t>
            </a:r>
            <a:r>
              <a:rPr lang="en-GB" sz="2200" dirty="0" err="1"/>
              <a:t>Fortnite</a:t>
            </a:r>
            <a:r>
              <a:rPr lang="en-GB" sz="2200" dirty="0"/>
              <a:t> (15 Million) players worldwide in </a:t>
            </a:r>
            <a:r>
              <a:rPr lang="en-GB" sz="2200" dirty="0" smtClean="0"/>
              <a:t>2022</a:t>
            </a:r>
            <a:r>
              <a:rPr lang="en-GB" sz="2200" dirty="0"/>
              <a:t>.</a:t>
            </a:r>
          </a:p>
          <a:p>
            <a:pPr marL="0" indent="0" algn="ctr">
              <a:buNone/>
            </a:pPr>
            <a:endParaRPr lang="en-GB" i="1" dirty="0"/>
          </a:p>
          <a:p>
            <a:pPr marL="0" indent="0">
              <a:buNone/>
            </a:pPr>
            <a:endParaRPr lang="en-GB" dirty="0" smtClean="0">
              <a:solidFill>
                <a:schemeClr val="bg1"/>
              </a:solidFill>
            </a:endParaRP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9</a:t>
            </a:fld>
            <a:endParaRPr lang="en-GB" dirty="0"/>
          </a:p>
        </p:txBody>
      </p:sp>
      <p:sp>
        <p:nvSpPr>
          <p:cNvPr id="5" name="Title 1"/>
          <p:cNvSpPr txBox="1">
            <a:spLocks/>
          </p:cNvSpPr>
          <p:nvPr/>
        </p:nvSpPr>
        <p:spPr>
          <a:xfrm>
            <a:off x="347472" y="3575447"/>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smtClean="0"/>
              <a:t>TYPES OF BATTLE ROYALE GAMES</a:t>
            </a:r>
            <a:endParaRPr lang="en-GB" dirty="0"/>
          </a:p>
        </p:txBody>
      </p:sp>
      <p:sp>
        <p:nvSpPr>
          <p:cNvPr id="7" name="Content Placeholder 2"/>
          <p:cNvSpPr txBox="1">
            <a:spLocks/>
          </p:cNvSpPr>
          <p:nvPr/>
        </p:nvSpPr>
        <p:spPr>
          <a:xfrm>
            <a:off x="347472" y="4130459"/>
            <a:ext cx="4507557" cy="1649764"/>
          </a:xfrm>
          <a:prstGeom prst="rect">
            <a:avLst/>
          </a:prstGeom>
          <a:ln w="28575">
            <a:solidFill>
              <a:srgbClr val="91E4FF"/>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Apex Legends</a:t>
            </a:r>
          </a:p>
          <a:p>
            <a:r>
              <a:rPr lang="en-GB" dirty="0" err="1">
                <a:solidFill>
                  <a:schemeClr val="bg1"/>
                </a:solidFill>
              </a:rPr>
              <a:t>Fortnite</a:t>
            </a:r>
            <a:endParaRPr lang="en-GB" dirty="0">
              <a:solidFill>
                <a:schemeClr val="bg1"/>
              </a:solidFill>
            </a:endParaRPr>
          </a:p>
          <a:p>
            <a:r>
              <a:rPr lang="en-GB" dirty="0">
                <a:solidFill>
                  <a:schemeClr val="bg1"/>
                </a:solidFill>
              </a:rPr>
              <a:t>Call of Duty Warzone</a:t>
            </a:r>
          </a:p>
          <a:p>
            <a:r>
              <a:rPr lang="en-GB" dirty="0" smtClean="0">
                <a:solidFill>
                  <a:schemeClr val="bg1"/>
                </a:solidFill>
              </a:rPr>
              <a:t>PUBG</a:t>
            </a:r>
            <a:endParaRPr lang="en-GB" dirty="0">
              <a:solidFill>
                <a:schemeClr val="bg1"/>
              </a:solidFill>
            </a:endParaRPr>
          </a:p>
          <a:p>
            <a:endParaRPr lang="en-GB" dirty="0"/>
          </a:p>
        </p:txBody>
      </p:sp>
      <p:pic>
        <p:nvPicPr>
          <p:cNvPr id="11" name="Google Shape;200;p15"/>
          <p:cNvPicPr preferRelativeResize="0"/>
          <p:nvPr/>
        </p:nvPicPr>
        <p:blipFill rotWithShape="1">
          <a:blip r:embed="rId2">
            <a:alphaModFix/>
          </a:blip>
          <a:srcRect/>
          <a:stretch/>
        </p:blipFill>
        <p:spPr>
          <a:xfrm>
            <a:off x="5231461" y="3836368"/>
            <a:ext cx="1520776" cy="194385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6" name="Google Shape;201;p15"/>
          <p:cNvPicPr preferRelativeResize="0"/>
          <p:nvPr/>
        </p:nvPicPr>
        <p:blipFill rotWithShape="1">
          <a:blip r:embed="rId3">
            <a:alphaModFix/>
          </a:blip>
          <a:srcRect/>
          <a:stretch/>
        </p:blipFill>
        <p:spPr>
          <a:xfrm>
            <a:off x="6895020" y="3836368"/>
            <a:ext cx="1354757" cy="195296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7" name="Google Shape;202;p15"/>
          <p:cNvPicPr preferRelativeResize="0"/>
          <p:nvPr/>
        </p:nvPicPr>
        <p:blipFill rotWithShape="1">
          <a:blip r:embed="rId4">
            <a:alphaModFix/>
          </a:blip>
          <a:srcRect/>
          <a:stretch/>
        </p:blipFill>
        <p:spPr>
          <a:xfrm>
            <a:off x="9970328" y="4208889"/>
            <a:ext cx="1953448" cy="111422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9" name="Google Shape;203;p15"/>
          <p:cNvPicPr preferRelativeResize="0"/>
          <p:nvPr/>
        </p:nvPicPr>
        <p:blipFill rotWithShape="1">
          <a:blip r:embed="rId5">
            <a:alphaModFix/>
          </a:blip>
          <a:srcRect/>
          <a:stretch/>
        </p:blipFill>
        <p:spPr>
          <a:xfrm>
            <a:off x="8392560" y="3836367"/>
            <a:ext cx="1415259" cy="194385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78697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IS A REAL TIME STRATEGY GAME?</a:t>
            </a:r>
            <a:endParaRPr lang="en-GB" dirty="0"/>
          </a:p>
        </p:txBody>
      </p:sp>
      <p:sp>
        <p:nvSpPr>
          <p:cNvPr id="3" name="Content Placeholder 2"/>
          <p:cNvSpPr>
            <a:spLocks noGrp="1"/>
          </p:cNvSpPr>
          <p:nvPr>
            <p:ph idx="1"/>
          </p:nvPr>
        </p:nvSpPr>
        <p:spPr>
          <a:xfrm>
            <a:off x="347472" y="1286829"/>
            <a:ext cx="11576304" cy="2268720"/>
          </a:xfrm>
        </p:spPr>
        <p:txBody>
          <a:bodyPr>
            <a:normAutofit/>
          </a:bodyPr>
          <a:lstStyle/>
          <a:p>
            <a:pPr marL="0" indent="0" algn="ctr">
              <a:buNone/>
            </a:pPr>
            <a:r>
              <a:rPr lang="en-GB" i="1" dirty="0"/>
              <a:t>“Real-time strategy (RTS) refers to a time-based video game that   centres around using resources to build units and defeat an opponent. Real-time strategy games are often compared to turn-based strategy games, where each player has time to carefully consider the next move without having to worry about the actions of his </a:t>
            </a:r>
            <a:r>
              <a:rPr lang="en-GB" i="1" dirty="0" smtClean="0"/>
              <a:t>opponent. In </a:t>
            </a:r>
            <a:r>
              <a:rPr lang="en-GB" i="1" dirty="0"/>
              <a:t>real-time strategy games, players must attempt to build their resources, defend their bases and launch attacks while knowing that the opponent is scrambling to do the same things”</a:t>
            </a:r>
          </a:p>
          <a:p>
            <a:pPr marL="0" indent="0">
              <a:buNone/>
            </a:pPr>
            <a:r>
              <a:rPr lang="en-GB" dirty="0"/>
              <a:t>Although these games are known generally the </a:t>
            </a:r>
            <a:r>
              <a:rPr lang="en-GB" dirty="0" smtClean="0"/>
              <a:t>amount of </a:t>
            </a:r>
            <a:r>
              <a:rPr lang="en-GB" dirty="0"/>
              <a:t>FTS games within </a:t>
            </a:r>
            <a:r>
              <a:rPr lang="en-GB" dirty="0" err="1" smtClean="0"/>
              <a:t>Esports</a:t>
            </a:r>
            <a:r>
              <a:rPr lang="en-GB" dirty="0" smtClean="0"/>
              <a:t> </a:t>
            </a:r>
            <a:r>
              <a:rPr lang="en-GB" dirty="0"/>
              <a:t>is very limited with </a:t>
            </a:r>
            <a:r>
              <a:rPr lang="en-GB" dirty="0" err="1"/>
              <a:t>Starcraft</a:t>
            </a:r>
            <a:r>
              <a:rPr lang="en-GB" dirty="0"/>
              <a:t> and Warcraft III being the most </a:t>
            </a:r>
            <a:r>
              <a:rPr lang="en-GB" dirty="0" smtClean="0"/>
              <a:t>popular.</a:t>
            </a:r>
            <a:endParaRPr lang="en-GB" dirty="0"/>
          </a:p>
          <a:p>
            <a:pPr marL="0" indent="0">
              <a:buNone/>
            </a:pPr>
            <a:endParaRPr lang="en-GB" dirty="0" smtClean="0">
              <a:solidFill>
                <a:schemeClr val="bg1"/>
              </a:solidFill>
            </a:endParaRP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10</a:t>
            </a:fld>
            <a:endParaRPr lang="en-GB" dirty="0"/>
          </a:p>
        </p:txBody>
      </p:sp>
      <p:sp>
        <p:nvSpPr>
          <p:cNvPr id="5" name="Title 1"/>
          <p:cNvSpPr txBox="1">
            <a:spLocks/>
          </p:cNvSpPr>
          <p:nvPr/>
        </p:nvSpPr>
        <p:spPr>
          <a:xfrm>
            <a:off x="347472" y="3575447"/>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smtClean="0"/>
              <a:t>TYPES OF RTS GAMES</a:t>
            </a:r>
            <a:endParaRPr lang="en-GB" dirty="0"/>
          </a:p>
        </p:txBody>
      </p:sp>
      <p:sp>
        <p:nvSpPr>
          <p:cNvPr id="7" name="Content Placeholder 2"/>
          <p:cNvSpPr txBox="1">
            <a:spLocks/>
          </p:cNvSpPr>
          <p:nvPr/>
        </p:nvSpPr>
        <p:spPr>
          <a:xfrm>
            <a:off x="347472" y="4130459"/>
            <a:ext cx="4507557" cy="1649764"/>
          </a:xfrm>
          <a:prstGeom prst="rect">
            <a:avLst/>
          </a:prstGeom>
          <a:ln w="28575">
            <a:solidFill>
              <a:srgbClr val="91E4FF"/>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smtClean="0">
                <a:solidFill>
                  <a:schemeClr val="bg1"/>
                </a:solidFill>
              </a:rPr>
              <a:t>Starcraft</a:t>
            </a:r>
            <a:endParaRPr lang="en-GB" dirty="0">
              <a:solidFill>
                <a:schemeClr val="bg1"/>
              </a:solidFill>
            </a:endParaRPr>
          </a:p>
          <a:p>
            <a:r>
              <a:rPr lang="en-GB" dirty="0" smtClean="0">
                <a:solidFill>
                  <a:schemeClr val="bg1"/>
                </a:solidFill>
              </a:rPr>
              <a:t>Warcraft</a:t>
            </a:r>
            <a:endParaRPr lang="en-GB" dirty="0">
              <a:solidFill>
                <a:schemeClr val="bg1"/>
              </a:solidFill>
            </a:endParaRPr>
          </a:p>
          <a:p>
            <a:endParaRPr lang="en-GB" dirty="0"/>
          </a:p>
        </p:txBody>
      </p:sp>
      <p:pic>
        <p:nvPicPr>
          <p:cNvPr id="12" name="Google Shape;219;p17"/>
          <p:cNvPicPr preferRelativeResize="0"/>
          <p:nvPr/>
        </p:nvPicPr>
        <p:blipFill rotWithShape="1">
          <a:blip r:embed="rId2">
            <a:alphaModFix/>
          </a:blip>
          <a:srcRect/>
          <a:stretch/>
        </p:blipFill>
        <p:spPr>
          <a:xfrm>
            <a:off x="5715063" y="3536119"/>
            <a:ext cx="3589791" cy="246304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3" name="Google Shape;220;p17"/>
          <p:cNvPicPr preferRelativeResize="0"/>
          <p:nvPr/>
        </p:nvPicPr>
        <p:blipFill rotWithShape="1">
          <a:blip r:embed="rId3">
            <a:alphaModFix/>
          </a:blip>
          <a:srcRect/>
          <a:stretch/>
        </p:blipFill>
        <p:spPr>
          <a:xfrm>
            <a:off x="9704882" y="3494090"/>
            <a:ext cx="1818866" cy="250507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947146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IS A FIGHTING GAME?</a:t>
            </a:r>
            <a:endParaRPr lang="en-GB" dirty="0"/>
          </a:p>
        </p:txBody>
      </p:sp>
      <p:sp>
        <p:nvSpPr>
          <p:cNvPr id="3" name="Content Placeholder 2"/>
          <p:cNvSpPr>
            <a:spLocks noGrp="1"/>
          </p:cNvSpPr>
          <p:nvPr>
            <p:ph idx="1"/>
          </p:nvPr>
        </p:nvSpPr>
        <p:spPr>
          <a:xfrm>
            <a:off x="347472" y="1286829"/>
            <a:ext cx="11576304" cy="2268720"/>
          </a:xfrm>
        </p:spPr>
        <p:txBody>
          <a:bodyPr>
            <a:normAutofit/>
          </a:bodyPr>
          <a:lstStyle/>
          <a:p>
            <a:pPr marL="0" indent="0">
              <a:buNone/>
            </a:pPr>
            <a:r>
              <a:rPr lang="en-GB" dirty="0"/>
              <a:t>The fighting game genre refers to a game where a player controls a </a:t>
            </a:r>
            <a:r>
              <a:rPr lang="en-GB" dirty="0" smtClean="0"/>
              <a:t>character that </a:t>
            </a:r>
            <a:r>
              <a:rPr lang="en-GB" dirty="0"/>
              <a:t>fights against another. </a:t>
            </a:r>
          </a:p>
          <a:p>
            <a:pPr marL="0" indent="0" algn="ctr">
              <a:buNone/>
            </a:pPr>
            <a:r>
              <a:rPr lang="en-GB" i="1" dirty="0" smtClean="0"/>
              <a:t>“</a:t>
            </a:r>
            <a:r>
              <a:rPr lang="en-GB" i="1" dirty="0"/>
              <a:t>Fighting games are a form of action game in which two on-screen characters engage in one-on-one combat. Fighting games frequently feature unarmed fighting, such as boxing or martial arts, but can also include fighting with weapons like swords or guns</a:t>
            </a:r>
            <a:r>
              <a:rPr lang="en-GB" i="1" dirty="0" smtClean="0"/>
              <a:t>.”</a:t>
            </a:r>
          </a:p>
          <a:p>
            <a:pPr marL="0" indent="0">
              <a:buNone/>
            </a:pPr>
            <a:r>
              <a:rPr lang="en-GB" dirty="0"/>
              <a:t>These games are one of the most popular in </a:t>
            </a:r>
            <a:r>
              <a:rPr lang="en-GB" dirty="0" err="1" smtClean="0"/>
              <a:t>Esports</a:t>
            </a:r>
            <a:r>
              <a:rPr lang="en-GB" dirty="0" smtClean="0"/>
              <a:t> </a:t>
            </a:r>
            <a:r>
              <a:rPr lang="en-GB" dirty="0"/>
              <a:t>without the coverage and sponsorship </a:t>
            </a:r>
            <a:r>
              <a:rPr lang="en-GB" dirty="0" smtClean="0"/>
              <a:t>worldwide but </a:t>
            </a:r>
            <a:r>
              <a:rPr lang="en-GB" dirty="0"/>
              <a:t>still have a huge following and claim to be one of the first </a:t>
            </a:r>
            <a:r>
              <a:rPr lang="en-GB" dirty="0" err="1" smtClean="0"/>
              <a:t>Esports</a:t>
            </a:r>
            <a:r>
              <a:rPr lang="en-GB" dirty="0" smtClean="0"/>
              <a:t> </a:t>
            </a:r>
            <a:r>
              <a:rPr lang="en-GB" dirty="0"/>
              <a:t>genres </a:t>
            </a:r>
            <a:r>
              <a:rPr lang="en-GB" dirty="0" smtClean="0"/>
              <a:t>created.</a:t>
            </a:r>
            <a:endParaRPr lang="en-GB" dirty="0"/>
          </a:p>
          <a:p>
            <a:pPr marL="0" indent="0" algn="ctr">
              <a:buNone/>
            </a:pPr>
            <a:endParaRPr lang="en-GB" i="1" dirty="0"/>
          </a:p>
          <a:p>
            <a:pPr marL="0" indent="0">
              <a:buNone/>
            </a:pPr>
            <a:endParaRPr lang="en-GB" dirty="0" smtClean="0">
              <a:solidFill>
                <a:schemeClr val="bg1"/>
              </a:solidFill>
            </a:endParaRP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11</a:t>
            </a:fld>
            <a:endParaRPr lang="en-GB" dirty="0"/>
          </a:p>
        </p:txBody>
      </p:sp>
      <p:sp>
        <p:nvSpPr>
          <p:cNvPr id="5" name="Title 1"/>
          <p:cNvSpPr txBox="1">
            <a:spLocks/>
          </p:cNvSpPr>
          <p:nvPr/>
        </p:nvSpPr>
        <p:spPr>
          <a:xfrm>
            <a:off x="347472" y="3575447"/>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smtClean="0"/>
              <a:t>TYPES OF FIGHTING GAMES</a:t>
            </a:r>
            <a:endParaRPr lang="en-GB" dirty="0"/>
          </a:p>
        </p:txBody>
      </p:sp>
      <p:sp>
        <p:nvSpPr>
          <p:cNvPr id="7" name="Content Placeholder 2"/>
          <p:cNvSpPr txBox="1">
            <a:spLocks/>
          </p:cNvSpPr>
          <p:nvPr/>
        </p:nvSpPr>
        <p:spPr>
          <a:xfrm>
            <a:off x="347473" y="4130459"/>
            <a:ext cx="2462840" cy="1649764"/>
          </a:xfrm>
          <a:prstGeom prst="rect">
            <a:avLst/>
          </a:prstGeom>
          <a:ln w="28575">
            <a:solidFill>
              <a:srgbClr val="91E4FF"/>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bg1"/>
                </a:solidFill>
              </a:rPr>
              <a:t>Tekken</a:t>
            </a:r>
          </a:p>
          <a:p>
            <a:r>
              <a:rPr lang="en-GB" dirty="0">
                <a:solidFill>
                  <a:schemeClr val="bg1"/>
                </a:solidFill>
              </a:rPr>
              <a:t>Super Smash Bros</a:t>
            </a:r>
          </a:p>
          <a:p>
            <a:r>
              <a:rPr lang="en-GB" dirty="0">
                <a:solidFill>
                  <a:schemeClr val="bg1"/>
                </a:solidFill>
              </a:rPr>
              <a:t>Mortal </a:t>
            </a:r>
            <a:r>
              <a:rPr lang="en-GB" dirty="0" err="1">
                <a:solidFill>
                  <a:schemeClr val="bg1"/>
                </a:solidFill>
              </a:rPr>
              <a:t>Kombat</a:t>
            </a:r>
            <a:endParaRPr lang="en-GB" dirty="0">
              <a:solidFill>
                <a:schemeClr val="bg1"/>
              </a:solidFill>
            </a:endParaRPr>
          </a:p>
          <a:p>
            <a:r>
              <a:rPr lang="en-GB" dirty="0">
                <a:solidFill>
                  <a:schemeClr val="bg1"/>
                </a:solidFill>
              </a:rPr>
              <a:t>Street Fighter </a:t>
            </a:r>
            <a:endParaRPr lang="en-GB" dirty="0" smtClean="0">
              <a:solidFill>
                <a:schemeClr val="bg1"/>
              </a:solidFill>
            </a:endParaRPr>
          </a:p>
          <a:p>
            <a:r>
              <a:rPr lang="en-GB" dirty="0" err="1" smtClean="0">
                <a:solidFill>
                  <a:schemeClr val="bg1"/>
                </a:solidFill>
              </a:rPr>
              <a:t>Brawhalla</a:t>
            </a:r>
            <a:endParaRPr lang="en-GB" dirty="0">
              <a:solidFill>
                <a:schemeClr val="bg1"/>
              </a:solidFill>
            </a:endParaRPr>
          </a:p>
        </p:txBody>
      </p:sp>
      <p:pic>
        <p:nvPicPr>
          <p:cNvPr id="9" name="Google Shape;233;p19"/>
          <p:cNvPicPr preferRelativeResize="0"/>
          <p:nvPr/>
        </p:nvPicPr>
        <p:blipFill rotWithShape="1">
          <a:blip r:embed="rId2">
            <a:alphaModFix/>
          </a:blip>
          <a:srcRect/>
          <a:stretch/>
        </p:blipFill>
        <p:spPr>
          <a:xfrm>
            <a:off x="10083865" y="3494401"/>
            <a:ext cx="1574736" cy="248185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0" name="Google Shape;238;p19"/>
          <p:cNvPicPr preferRelativeResize="0"/>
          <p:nvPr/>
        </p:nvPicPr>
        <p:blipFill rotWithShape="1">
          <a:blip r:embed="rId3">
            <a:alphaModFix/>
          </a:blip>
          <a:srcRect/>
          <a:stretch/>
        </p:blipFill>
        <p:spPr>
          <a:xfrm>
            <a:off x="5666683" y="3494401"/>
            <a:ext cx="2247231" cy="1272115"/>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1" name="Google Shape;239;p19"/>
          <p:cNvPicPr preferRelativeResize="0"/>
          <p:nvPr/>
        </p:nvPicPr>
        <p:blipFill rotWithShape="1">
          <a:blip r:embed="rId4">
            <a:alphaModFix/>
          </a:blip>
          <a:srcRect/>
          <a:stretch/>
        </p:blipFill>
        <p:spPr>
          <a:xfrm>
            <a:off x="5666683" y="4891272"/>
            <a:ext cx="2247231" cy="125915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4" name="Google Shape;240;p19"/>
          <p:cNvPicPr preferRelativeResize="0"/>
          <p:nvPr/>
        </p:nvPicPr>
        <p:blipFill rotWithShape="1">
          <a:blip r:embed="rId5">
            <a:alphaModFix/>
          </a:blip>
          <a:srcRect/>
          <a:stretch/>
        </p:blipFill>
        <p:spPr>
          <a:xfrm>
            <a:off x="8089888" y="3494401"/>
            <a:ext cx="1807738" cy="2481856"/>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030" name="Picture 6" descr="Play Brawlhalla For Free Now! — Brawlhall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08470" y="4263450"/>
            <a:ext cx="2460055" cy="1383781"/>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3018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IS A SPORTS BASED GAME?</a:t>
            </a:r>
            <a:endParaRPr lang="en-GB" dirty="0"/>
          </a:p>
        </p:txBody>
      </p:sp>
      <p:sp>
        <p:nvSpPr>
          <p:cNvPr id="3" name="Content Placeholder 2"/>
          <p:cNvSpPr>
            <a:spLocks noGrp="1"/>
          </p:cNvSpPr>
          <p:nvPr>
            <p:ph idx="1"/>
          </p:nvPr>
        </p:nvSpPr>
        <p:spPr>
          <a:xfrm>
            <a:off x="347472" y="1286829"/>
            <a:ext cx="11576304" cy="2268720"/>
          </a:xfrm>
        </p:spPr>
        <p:txBody>
          <a:bodyPr>
            <a:normAutofit/>
          </a:bodyPr>
          <a:lstStyle/>
          <a:p>
            <a:pPr marL="0" indent="0">
              <a:buNone/>
            </a:pPr>
            <a:r>
              <a:rPr lang="en-GB" dirty="0"/>
              <a:t>The sports-based game genre refers to a game that has its roots in traditional </a:t>
            </a:r>
            <a:r>
              <a:rPr lang="en-GB" dirty="0" smtClean="0"/>
              <a:t>sports </a:t>
            </a:r>
            <a:r>
              <a:rPr lang="en-GB" dirty="0"/>
              <a:t>such as football or basketball and has a huge </a:t>
            </a:r>
            <a:r>
              <a:rPr lang="en-GB" dirty="0" smtClean="0"/>
              <a:t>crossover </a:t>
            </a:r>
            <a:r>
              <a:rPr lang="en-GB" dirty="0"/>
              <a:t>with traditional sports teams such as Manchester City who have a </a:t>
            </a:r>
            <a:r>
              <a:rPr lang="en-GB" dirty="0" smtClean="0"/>
              <a:t>EAFC, e-Football </a:t>
            </a:r>
            <a:r>
              <a:rPr lang="en-GB" dirty="0"/>
              <a:t>and Pro Soccer </a:t>
            </a:r>
            <a:r>
              <a:rPr lang="en-GB" dirty="0" smtClean="0"/>
              <a:t>teams. </a:t>
            </a:r>
          </a:p>
          <a:p>
            <a:pPr marL="0" indent="0">
              <a:buNone/>
            </a:pPr>
            <a:r>
              <a:rPr lang="en-GB" dirty="0" smtClean="0"/>
              <a:t>Players </a:t>
            </a:r>
            <a:r>
              <a:rPr lang="en-GB" dirty="0"/>
              <a:t>will control either a human or car (in the case of </a:t>
            </a:r>
            <a:r>
              <a:rPr lang="en-GB" dirty="0" smtClean="0"/>
              <a:t>F1) </a:t>
            </a:r>
            <a:r>
              <a:rPr lang="en-GB" dirty="0"/>
              <a:t>avatar to compete in real life situational competitive gaming with similar rules and regulation to the real life </a:t>
            </a:r>
            <a:r>
              <a:rPr lang="en-GB" dirty="0" smtClean="0"/>
              <a:t>sport.</a:t>
            </a:r>
          </a:p>
          <a:p>
            <a:pPr marL="0" indent="0">
              <a:buNone/>
            </a:pPr>
            <a:r>
              <a:rPr lang="en-GB" i="1" dirty="0">
                <a:solidFill>
                  <a:schemeClr val="bg1"/>
                </a:solidFill>
              </a:rPr>
              <a:t>** Rocket League is more of a fantasy based game that is both cars and football </a:t>
            </a:r>
            <a:r>
              <a:rPr lang="en-GB" i="1" dirty="0" smtClean="0">
                <a:solidFill>
                  <a:schemeClr val="bg1"/>
                </a:solidFill>
              </a:rPr>
              <a:t>combined.**</a:t>
            </a:r>
            <a:endParaRPr lang="en-GB" i="1" dirty="0">
              <a:solidFill>
                <a:schemeClr val="bg1"/>
              </a:solidFill>
            </a:endParaRPr>
          </a:p>
          <a:p>
            <a:pPr marL="0" indent="0">
              <a:buNone/>
            </a:pPr>
            <a:endParaRPr lang="en-GB" dirty="0" smtClean="0">
              <a:solidFill>
                <a:schemeClr val="bg1"/>
              </a:solidFill>
            </a:endParaRPr>
          </a:p>
          <a:p>
            <a:endParaRPr lang="en-GB" dirty="0"/>
          </a:p>
        </p:txBody>
      </p:sp>
      <p:sp>
        <p:nvSpPr>
          <p:cNvPr id="4" name="Slide Number Placeholder 3"/>
          <p:cNvSpPr>
            <a:spLocks noGrp="1"/>
          </p:cNvSpPr>
          <p:nvPr>
            <p:ph type="sldNum" sz="quarter" idx="12"/>
          </p:nvPr>
        </p:nvSpPr>
        <p:spPr/>
        <p:txBody>
          <a:bodyPr/>
          <a:lstStyle/>
          <a:p>
            <a:fld id="{1B116007-EFFC-437E-A7ED-B30AAB353CEB}" type="slidenum">
              <a:rPr lang="en-GB" smtClean="0"/>
              <a:pPr/>
              <a:t>12</a:t>
            </a:fld>
            <a:endParaRPr lang="en-GB" dirty="0"/>
          </a:p>
        </p:txBody>
      </p:sp>
      <p:sp>
        <p:nvSpPr>
          <p:cNvPr id="5" name="Title 1"/>
          <p:cNvSpPr txBox="1">
            <a:spLocks/>
          </p:cNvSpPr>
          <p:nvPr/>
        </p:nvSpPr>
        <p:spPr>
          <a:xfrm>
            <a:off x="347472" y="3575447"/>
            <a:ext cx="11576304" cy="521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rgbClr val="91E4FF"/>
                </a:solidFill>
                <a:latin typeface="Gill Sans MT" panose="020B0502020104020203" pitchFamily="34" charset="0"/>
                <a:ea typeface="+mj-ea"/>
                <a:cs typeface="+mj-cs"/>
              </a:defRPr>
            </a:lvl1pPr>
          </a:lstStyle>
          <a:p>
            <a:r>
              <a:rPr lang="en-GB" dirty="0" smtClean="0"/>
              <a:t>TYPES OF SPORTS BASED GAMES</a:t>
            </a:r>
            <a:endParaRPr lang="en-GB" dirty="0"/>
          </a:p>
        </p:txBody>
      </p:sp>
      <p:sp>
        <p:nvSpPr>
          <p:cNvPr id="7" name="Content Placeholder 2"/>
          <p:cNvSpPr txBox="1">
            <a:spLocks/>
          </p:cNvSpPr>
          <p:nvPr/>
        </p:nvSpPr>
        <p:spPr>
          <a:xfrm>
            <a:off x="347472" y="4130459"/>
            <a:ext cx="4507557" cy="1649764"/>
          </a:xfrm>
          <a:prstGeom prst="rect">
            <a:avLst/>
          </a:prstGeom>
          <a:ln w="28575">
            <a:solidFill>
              <a:srgbClr val="91E4FF"/>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solidFill>
                  <a:schemeClr val="bg1"/>
                </a:solidFill>
              </a:rPr>
              <a:t>EAFC (ex FIFA)</a:t>
            </a:r>
          </a:p>
          <a:p>
            <a:r>
              <a:rPr lang="en-GB" dirty="0">
                <a:solidFill>
                  <a:schemeClr val="bg1"/>
                </a:solidFill>
              </a:rPr>
              <a:t>Rocket League</a:t>
            </a:r>
          </a:p>
          <a:p>
            <a:r>
              <a:rPr lang="en-GB" dirty="0" smtClean="0">
                <a:solidFill>
                  <a:schemeClr val="bg1"/>
                </a:solidFill>
              </a:rPr>
              <a:t>E-Football</a:t>
            </a:r>
          </a:p>
          <a:p>
            <a:r>
              <a:rPr lang="en-GB" dirty="0" smtClean="0">
                <a:solidFill>
                  <a:schemeClr val="bg1"/>
                </a:solidFill>
              </a:rPr>
              <a:t>NBA 2K</a:t>
            </a:r>
          </a:p>
        </p:txBody>
      </p:sp>
      <p:pic>
        <p:nvPicPr>
          <p:cNvPr id="12" name="Google Shape;258;p21"/>
          <p:cNvPicPr preferRelativeResize="0"/>
          <p:nvPr/>
        </p:nvPicPr>
        <p:blipFill rotWithShape="1">
          <a:blip r:embed="rId2">
            <a:alphaModFix/>
          </a:blip>
          <a:srcRect/>
          <a:stretch/>
        </p:blipFill>
        <p:spPr>
          <a:xfrm>
            <a:off x="10185464" y="3860145"/>
            <a:ext cx="1653674" cy="190534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3" name="Google Shape;259;p21"/>
          <p:cNvPicPr preferRelativeResize="0"/>
          <p:nvPr/>
        </p:nvPicPr>
        <p:blipFill rotWithShape="1">
          <a:blip r:embed="rId3">
            <a:alphaModFix/>
          </a:blip>
          <a:srcRect/>
          <a:stretch/>
        </p:blipFill>
        <p:spPr>
          <a:xfrm>
            <a:off x="5834745" y="4945725"/>
            <a:ext cx="2244250" cy="1298287"/>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5" name="Picture 14"/>
          <p:cNvPicPr>
            <a:picLocks noChangeAspect="1"/>
          </p:cNvPicPr>
          <p:nvPr/>
        </p:nvPicPr>
        <p:blipFill rotWithShape="1">
          <a:blip r:embed="rId4"/>
          <a:srcRect l="3152" t="5260" r="3469" b="5751"/>
          <a:stretch/>
        </p:blipFill>
        <p:spPr>
          <a:xfrm>
            <a:off x="5834745" y="3417773"/>
            <a:ext cx="2244250" cy="133894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p:spPr>
      </p:pic>
      <p:pic>
        <p:nvPicPr>
          <p:cNvPr id="1030" name="Picture 6" descr="E-football 2025 PS2 !!! *Actualización de transferencias de verano 2024.  *Actualización de kits para la nueva temporada 24/25. *Actualización de la  fase de grupos de la Liga de Campeones del equipo. *Nuevo"/>
          <p:cNvPicPr>
            <a:picLocks noChangeAspect="1" noChangeArrowheads="1"/>
          </p:cNvPicPr>
          <p:nvPr/>
        </p:nvPicPr>
        <p:blipFill rotWithShape="1">
          <a:blip r:embed="rId5">
            <a:extLst>
              <a:ext uri="{28A0092B-C50C-407E-A947-70E740481C1C}">
                <a14:useLocalDpi xmlns:a14="http://schemas.microsoft.com/office/drawing/2010/main" val="0"/>
              </a:ext>
            </a:extLst>
          </a:blip>
          <a:srcRect t="15936"/>
          <a:stretch/>
        </p:blipFill>
        <p:spPr bwMode="auto">
          <a:xfrm>
            <a:off x="8228949" y="3852228"/>
            <a:ext cx="1815042" cy="1905343"/>
          </a:xfrm>
          <a:prstGeom prst="rect">
            <a:avLst/>
          </a:prstGeom>
          <a:ln w="38100" cap="sq">
            <a:solidFill>
              <a:srgbClr val="91E4FF"/>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616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FFFFFF"/>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Futura Md B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TotalTime>
  <Words>1382</Words>
  <Application>Microsoft Office PowerPoint</Application>
  <PresentationFormat>Widescreen</PresentationFormat>
  <Paragraphs>101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Futura Md BT</vt:lpstr>
      <vt:lpstr>Gill Sans MT</vt:lpstr>
      <vt:lpstr>Office Theme</vt:lpstr>
      <vt:lpstr>UNIT 1: ESPORTS GAMES, TEAMS &amp; TOURNAMENTS</vt:lpstr>
      <vt:lpstr>UNIT SUMMARY</vt:lpstr>
      <vt:lpstr>LEARNING OBJECTIVES</vt:lpstr>
      <vt:lpstr>WHAT IS A GENRE?</vt:lpstr>
      <vt:lpstr>WHAT IS AN ESPORTS GAME?</vt:lpstr>
      <vt:lpstr>TYPES OF ESPORTS GENRES AND ESPORTS GAME EXAMPLES</vt:lpstr>
      <vt:lpstr>WHAT IS A MULTIPLAYER ONLINE BATTLE ARENA (MOBA)?</vt:lpstr>
      <vt:lpstr>WHAT IS A FIRST PERSON SHOOTER (FPS)?</vt:lpstr>
      <vt:lpstr>WHAT IS A BATTLE ROYALE?</vt:lpstr>
      <vt:lpstr>WHAT IS A REAL TIME STRATEGY GAME?</vt:lpstr>
      <vt:lpstr>WHAT IS A FIGHTING GAME?</vt:lpstr>
      <vt:lpstr>WHAT IS A SPORTS BASED GAME?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(GCFE) Seromenho, Carl</dc:creator>
  <cp:lastModifiedBy>(GCFE) Seromenho, Carl</cp:lastModifiedBy>
  <cp:revision>24</cp:revision>
  <dcterms:created xsi:type="dcterms:W3CDTF">2023-03-03T11:38:50Z</dcterms:created>
  <dcterms:modified xsi:type="dcterms:W3CDTF">2026-09-30T08:17:50Z</dcterms:modified>
</cp:coreProperties>
</file>