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8" r:id="rId3"/>
    <p:sldId id="259" r:id="rId4"/>
    <p:sldId id="260" r:id="rId5"/>
    <p:sldId id="271" r:id="rId6"/>
    <p:sldId id="272" r:id="rId7"/>
    <p:sldId id="273" r:id="rId8"/>
    <p:sldId id="261"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5" r:id="rId41"/>
    <p:sldId id="306" r:id="rId42"/>
    <p:sldId id="307" r:id="rId43"/>
    <p:sldId id="308" r:id="rId44"/>
    <p:sldId id="30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E4FF"/>
    <a:srgbClr val="FFFFFF"/>
    <a:srgbClr val="001746"/>
    <a:srgbClr val="F622C9"/>
    <a:srgbClr val="A107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8" autoAdjust="0"/>
    <p:restoredTop sz="94660"/>
  </p:normalViewPr>
  <p:slideViewPr>
    <p:cSldViewPr snapToGrid="0">
      <p:cViewPr varScale="1">
        <p:scale>
          <a:sx n="161" d="100"/>
          <a:sy n="161" d="100"/>
        </p:scale>
        <p:origin x="308" y="1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ukat Ali" userId="4da3fd10-1530-44f6-b178-73fa540fc4c6" providerId="ADAL" clId="{F0C71A9D-DA65-474A-8A9D-F495413CAB26}"/>
    <pc:docChg chg="modSld">
      <pc:chgData name="Shoukat Ali" userId="4da3fd10-1530-44f6-b178-73fa540fc4c6" providerId="ADAL" clId="{F0C71A9D-DA65-474A-8A9D-F495413CAB26}" dt="2026-10-13T08:33:12.257" v="0"/>
      <pc:docMkLst>
        <pc:docMk/>
      </pc:docMkLst>
      <pc:sldChg chg="addSp">
        <pc:chgData name="Shoukat Ali" userId="4da3fd10-1530-44f6-b178-73fa540fc4c6" providerId="ADAL" clId="{F0C71A9D-DA65-474A-8A9D-F495413CAB26}" dt="2026-10-13T08:33:12.257" v="0"/>
        <pc:sldMkLst>
          <pc:docMk/>
          <pc:sldMk cId="2209403336" sldId="283"/>
        </pc:sldMkLst>
        <pc:inkChg chg="add">
          <ac:chgData name="Shoukat Ali" userId="4da3fd10-1530-44f6-b178-73fa540fc4c6" providerId="ADAL" clId="{F0C71A9D-DA65-474A-8A9D-F495413CAB26}" dt="2026-10-13T08:33:12.257" v="0"/>
          <ac:inkMkLst>
            <pc:docMk/>
            <pc:sldMk cId="2209403336" sldId="283"/>
            <ac:inkMk id="5" creationId="{A0DADE31-EB98-312C-DB27-BA6D1A228562}"/>
          </ac:inkMkLst>
        </pc:inkChg>
      </pc:sldChg>
    </pc:docChg>
  </pc:docChgLst>
</pc:chgInfo>
</file>

<file path=ppt/ink/ink1.xml><?xml version="1.0" encoding="utf-8"?>
<inkml:ink xmlns:inkml="http://www.w3.org/2003/InkML">
  <inkml:definitions>
    <inkml:context xml:id="ctx0">
      <inkml:inkSource xml:id="inkSrc0">
        <inkml:traceFormat>
          <inkml:channel name="X" type="integer" max="5760" units="cm"/>
          <inkml:channel name="Y" type="integer" max="2160" units="cm"/>
          <inkml:channel name="T" type="integer" max="2.14748E9" units="dev"/>
        </inkml:traceFormat>
        <inkml:channelProperties>
          <inkml:channelProperty channel="X" name="resolution" value="92.90323" units="1/cm"/>
          <inkml:channelProperty channel="Y" name="resolution" value="61.71429" units="1/cm"/>
          <inkml:channelProperty channel="T" name="resolution" value="1" units="1/dev"/>
        </inkml:channelProperties>
      </inkml:inkSource>
      <inkml:timestamp xml:id="ts0" timeString="2026-10-13T08:31:12.658"/>
    </inkml:context>
    <inkml:brush xml:id="br0">
      <inkml:brushProperty name="width" value="0.05292" units="cm"/>
      <inkml:brushProperty name="height" value="0.05292" units="cm"/>
      <inkml:brushProperty name="color" value="#FF0000"/>
    </inkml:brush>
  </inkml:definitions>
  <inkml:trace contextRef="#ctx0" brushRef="#br0">2863 13731 0,'0'13'125,"0"1"-125,0 0 0,0-1 15,0 1-15,0-1 0,0 1 0,0-1 16,0 1-16,0 0 0,0 13 0,0-14 0,0 1 0,0-1 0,0 1 0,0 0 0,0-1 0,0 1 0,0-1 0,0 1 0,0-1 0,0 1 0,0-1 16,0 1-16,0 0 0,0-1 0,0 1 0,0 13 0,-14-14 0,14 1 0,0 0 0,0-1 0,0 1 0,0-1 0,0 1 15,0-1-15,0 1 0,0 0 0,0-1 0,0 1 0,0-1 0,0 14 16,0-13-16,0 0 0,0-1 0,0 1 0,0-1 0,0 1 0,0-1 0,0 1 0,0 0 0,0-1 0,0 1 0,0-1 15,0 1-15,0-1 0,0 1 0,0 0 0,0-1 0,0 1 0,0-1 16,0 1-16,0-1 0,0 1 16,0 0-16,0-1 0,-13-13 0,13 14 0,0-1 0,0 1 47,0-1-47,0 1 0,0-1 0,0 1 0,0 0 15,0-1 1,0 1-16,0-1 0,0 1 0,0-1 0,0 1 15,0 0-15,0-1 0</inkml:trace>
  <inkml:trace contextRef="#ctx0" brushRef="#br0" timeOffset="1714.15">3949 13649 0,'-14'0'188,"0"0"-173,1 0-15,-1 0 0,1 0 0,13-13 16,-14 13-16,1 0 0,-1 0 15,0 0-15,1 0 16,-1 0-16,1 0 0,-1 0 0,14 13 16,-13-13-16,-1 0 0,0 0 0,14 14 15,-13-14 1,-1 0-16,14 14 16,-13-14-16,-1 0 0,1 0 0,-1 0 15,0 13-15,1-13 0,-1 0 16,14 14-16,-13-14 0,-1 0 0,1 0 0,13 13 0,-14-13 15,0 0-15,14 14 0,-13-14 0,-1 0 16,1 0-16,13 13 0,-14-13 16,1 0-1,13 14-15,-14-14 0,0 0 16,14 14-16,0-1 16,-13-13-16,13 14 15,-14-14-15,14 13 0,-13-13 0,13 14 16,0-1-16,0 1 15,0 0-15,-14-14 0,14 13 0,-13 1 0,13-1 16,0 1-16,-14-14 0,14 13 0,0 1 0,0 0 16,-13-1-16,13 1 0,0-1 0,0 1 0,0-1 0,0 1 0,-14-14 0,14 13 15,0 1-15,0 0 0,0-1 0,0 1 0,0-1 0,0 1 0,0-1 0,0 1 0,0 0 16,0-1-16,0 1 0,0-1 0,0 1 0,0-1 0,0 1 0,0 0 0,0-1 0,-14-13 0,14 14 16,0-1-16,0 1 0,0-1 0,0 1 0,0 0 0,0-1 0,0 1 0,-13-14 0,13 13 15,0 14-15,-14-13 0,14 0 0,0-1 0,-13 1 0,13-1 0,0 1 16,0-1-16,0 1 0,0 0 0,0-1 0,0 1 0,0-1 15,0 1-15,0-1 0,0 1 0,0 0 16,0-1-16,0 1 0,0-1 16,0 1-16,0-1 0,0 1 15,0-1-15,0 1 0,0 0 0,0-1 16,13 1-16,1-14 62,-1 0-62,1 0 16,-14 13-16,14-13 0,-14 14 0,13-14 0,1 13 0,-1-13 0,-13 14 0,14-14 16,-14 14-16,13-14 0,1 0 0,-1 0 0,1 13 0,0-13 0,-14 14 0,13-1 15,1-13-15,-1 0 0,1 14 0,-1-14 0,1 13 16,0-13-16,-1 14 0,1-14 0,-1 0 16,1 0-16,-1 0 0,1 0 15,0 0-15,-1 0 0,1 0 16,-1 0-16,1 0 0,-14-14 15,13 14-15,1 0 0,-14-13 0,14 13 0,-1-14 16,-13 1-16,14 13 0,-14-14 16,13 14-16,1 0 15,-14-13-15,13 13 0,-13-14 0,14 14 0,0 0 16,-14-14-16,13 14 0,-13-13 0,14 13 0,-1-14 0,1 14 0,-1 0 16,1 0-16,0 0 0,-14-13 15,13 13-15,-13-14 0,14 14 16,-14-13-16,13 13 0,1 0 15,-14-14-15,13 14 0,-13-14 16,14 14-16,-14-13 16,14 13-16,-1 0 15,-13-14-15,14 14 16,-14-13-16,13 13 0,-13-14 0,14 14 0,-14-13 0,0-1 16,13 14-16,-13-13 15</inkml:trace>
  <inkml:trace contextRef="#ctx0" brushRef="#br0" timeOffset="3007.02">4437 13622 0,'14'0'125,"-1"0"-110,1 0-15,-1 0 0,1 0 0,-1 0 0,1 0 0,0 0 0,-1 0 0,1 0 0,-1 0 0,-13 14 0,14-14 16,-1 0-16,1 0 0,0 0 0,-1 0 0,1 0 0,13 0 0,-14 13 0,1-13 0,-1 0 0,1 0 0,0 0 0,-1 0 16,14 0-16,-13 0 0,-1 0 0,1 0 0,13 0 0,-13 0 0,-1 0 0,1 0 0,-1 0 0,1 0 15,0 0-15,13 0 0,0 0 0,-14 0 0,1 0 0,0 0 0,13 0 0,-14 0 0,1 0 0,-1 0 0,1 0 0,13 0 0,-13 0 0,-1 0 0,1 0 0,-1 0 0,1 0 16,0 0-16,13 0 0,0 0 0,0 0 0,-14 0 0,1 0 0,13 0 0,0 0 0,0 0 0,1 0 0,-15 0 0,14 0 15,-13 0-15,-1 0 0,1 0 0,13 0 0,-13 0 0,-1 0 0,1 0 16,-1 0-16,1 0 0,0 0 0,-1 0 0,1 0 16,-1 0-16,-13 14 187,-13-14-187,-1 0 0,1 0 0,-1 14 0,0-14 16,1 0-16,13 13 0,-14-13 0</inkml:trace>
  <inkml:trace contextRef="#ctx0" brushRef="#br0" timeOffset="4070.4">5048 13799 0,'0'13'140,"0"1"-140,0-1 16,0 1-16,-14 0 0,14-1 0,0 1 0,0-1 0,0 1 0,0-1 0,0 1 16,0 0-16,0-1 0,0 1 0,-14-14 0,14 13 0,0 1 15,0-1-15,0 1 0,0-1 0,0 1 0,-13 0 0,13-1 0,0 1 0,0-1 0,0 1 0,-14-1 0,14 1 0,0 0 16,0-1-16,0 1 0,0-1 0,-13-13 0,13 14 0,0-1 0,0 1 0,0 0 0,-14-1 0,14 1 16,0-1-16,0 1 0,0-1 0,0 1 0,0 0 0,0-1 0,0 1 0,0-1 15,0 1-15,0-1 0,0 1 0,0 0 0,-13-1 0,13 1 16,0-1-16,0 1 0,0-1 0,0 1 0,0 0 0,0-1 0,0 1 0,-14-14 0,14 13 0,0 1 0,0-1 0,0 1 15,0 0-15,0-1 0,0 1 0,0-1 0,0 1 16,0-1-16,0 1 16,0-1-16,0 1 0,0 0 0,-14-14 0,14 13 15,0 1-15,-13-14 16,13 13-16,0 1 0,0-1 0,0 1 0,0 0 16,-14-14-16,14 13 0</inkml:trace>
  <inkml:trace contextRef="#ctx0" brushRef="#br0" timeOffset="5870.2">6445 13853 0,'0'-14'0,"0"1"15,14 13-15,-14-14 63,0 1-63,-14-1 15,14 1 1,-13 13-16,13-14 16,-14 14-16,14-14 0,-14 14 0,1 0 15,-1 0-15,1 0 16,-1 0-16,1 0 0,-1 0 0,0-13 0,1 13 0,-1 0 15,1 0-15,-1 0 0,1 0 0,-1 0 0,0 0 0,1 0 16,-1 0 0,1 0-16,-1 0 15,1 0-15,-1 0 16,14 13-16,-14-13 0,14 14 16,-13-14-16,13 14 15,-14-14-15,1 0 0,13 13 0,-14-13 0,14 14 0,-13-1 16,-1-13-16,14 14 0,-14-14 15,14 13 1,-13-13-16,13 14 0,-14-14 0,14 14 0,-13-14 0,13 13 0,-14-13 0,14 14 0,-13-1 16,-1 1-16,1-1 0,13 1 0,-14-14 0,14 14 0,-14-14 0,14 13 0,-13-13 0,13 14 0,-14-1 0,14 1 0,-13-14 15,13 13-15,-14-13 16,14 14-16,-13-1 0,-1-13 0,14 14 0,-14-14 0,14 14 0,0-1 0,0 1 0,-13-14 16,13 13-16,-14 1 0,1-14 0,13 13 0,0 1 0,-14-14 0,14 14 0,-13-1 0,13 1 0,-14-14 0,14 13 15,0 1-15,0-1 0,-14 1 0,14 0 0,-13-14 0,13 13 0,0 1 0,-14-14 0,14 13 16,0 1-16,-13-14 0,13 13 0,0 1 0,-14 0 0,1-1 0,13 1 0,0-1 0,0 1 15,0-1-15,0 1 0,0 0 0,0-1 0,-14 1 0,14-1 0,0 1 0,0-1 16,-14-13-16,14 14 0,0 13 0,0-13 0,0-1 0,0 1 0,-13-14 16,13 13-16,0 1 0,0 0 0,0-1 0,0 1 0,-14-14 0,14 13 0,0 1 15,0-1-15,0 1 0,0-1 16,0 1-16,0 0 0,0-1 16,0 1-1,0-1 1,14-13-16,-14 14 15,0-1-15,13-13 0,-13 14 0,14-14 16,-14 14-16,14-1 0,-1-13 16,-13 14-16,14-14 0,-14 13 0,0 1 0,13-14 0,1 0 0,-1 0 15,-13 13-15,0 1 0,14-14 0,0 14 0,-1-14 16,1 0-16,-14 13 0,13-13 0,1 0 16,-1 0-1,1 0-15,0 0 0,-1 0 16,1 0-16,-1 0 15,-13-13-15,14 13 63,-1 0-63,1 0 16,0 0-16,-1 0 31,1 0-16,-14-14-15,0 0 32,13 14-32,1 0 0,-1 0 15,1 0-15,-14-13 0,13 13 0,-13-14 16,14 14-16,0 0 0,-1 0 16,-13-13-16,14 13 0,-1 0 0,1 0 0,-1 0 15,-13-14-15,14 14 16,0 0-16,-1 0 15,1 0-15,-1 0 0,-13-13 16,14 13-16</inkml:trace>
  <inkml:trace contextRef="#ctx0" brushRef="#br0" timeOffset="6635.3">5726 14328 0,'14'0'93,"-1"0"-93,1 0 0,-14-14 0,13 14 0,1 0 16,-1 0-16,1 0 0,0 0 0,-1 0 0,1 0 0,-1 0 0,1 0 0,-1 0 0,15 0 16,-15 0-16,1 0 0,13 0 0,-14 0 0,1 0 0,-1 0 0,15 0 0,-15 0 0,1 0 0,-1 0 0,1 0 0,-1 0 0,1 0 0,0 0 15,13 0-15,-14 0 0,1 0 0,-1 0 0,1 0 0,0-13 0,-1 13 0,1 0 16,-1 0-16,1 0 0,-1 0 31,1 0-15,0 0-16,-1 0 15,1 0-15,-14-14 0,13 14 16,-13-13 31</inkml:trace>
  <inkml:trace contextRef="#ctx0" brushRef="#br0" timeOffset="8985.2">7015 13744 0,'0'14'47,"0"0"-32,0-1 1,0 1-16,0-1 0,0 1 0,0-1 15,0 1-15,0 0 0,0-1 0,0 1 0,0-1 0,0 1 0,0-1 0,0 1 0,0 0 0,0 13 0,0-14 0,0 1 0,0-1 0,0 1 0,0-1 0,-14-13 16,14 14-16,0 0 0,0-1 0,0 1 0,0-1 0,0 1 0,0-1 16,0 1-16,0 0 0,0-1 0,0 1 0,0-1 0,0 1 0,0-1 0,0 1 0,-13 0 0,13-1 0,0 1 15,0-1-15,0 1 0,0-1 0,0 1 0,0 0 0,0-1 0,0 1 0,0-1 0,0 1 0,0-1 16,0 1-16,-14-14 0,14 14 0,0-1 0,-13-13 16,13 14-16,0-1 0,0 1 0,0-1 0,0 1 0,0 0 15,0-1-15,0 1 0,0-1 0,0 1 31,-14-14-31,14 13 0,0 1 79,-13-14-48,13 14-31,0-1 15,0 1 1,0-1 0,0 1-16,0-1 0,0 1 15,0-1-15,-14-13 0,14 14 0,0 0 0,0-1 16,0 1-16,0-1 0,0 1 0,0-1 0,0 1 16,0 0-16,-14-1 0,14 1 0,0-1 0,0 1 0,0-1 0,0 1 15,0 0-15,0-1 0,0 1 0,-13-1 0,13 1 0,0-1 0,0 1 16,0 0-16,0-1 0,0 1 0,0-1 0,0 1 0,0-1 15,0 1-15,0 0 0,0-1 0,0 1 16,0-1 0,0 1-16,0-1 15,0 1-15,0 0 16,13-14 156,1 0-172,0 0 31,-1 0-15,1 0-16,-1 0 0,1 0 0,-1 0 0,1 0 0,0 0 0,-14-14 0,13 14 0,1 0 15,-1-14-15,1 14 0,-1 0 0,-13-13 0,14 13 0,0 0 0,-1 0 16,-13-14-16,14 14 0,-1 0 0,1 0 0,-1 0 0,1-13 0,0 13 0,-1 0 0,1-14 0,-1 14 0,-13-13 16,14 13-16,-1 0 0,1-14 0,-1 14 0,-13-14 0,14 14 0,0-13 0,-1 13 15,1 0-15,-14-14 16,13 14-16,-13-13 0,14 13 0,-1 0 0,-13-14 15,0 1-15,14 13 0,-14-14 0,14 14 0,-14-14 0,13 1 0,1 13 16,-14-14-16,13 1 0,-13-1 0,14 1 0,-1-1 0,-13 0 16,0 1-16,14 13 0,-14-14 0,14 1 0,-14-1 0,13 14 0,-13-13 0,14 13 15,-14-14-15,13 14 0,-13-14 0,0 1 0,14 13 0,-14-14 0,0 1 0,13 13 0,-13-14 16,14 1-16,-14-1 0,14 14 16,-14-14-1,13 14 1,-13-13 31,0-1-47,0 1 15,0-1-15,0 1 16,0-1-16,0 1 0,0-1 0,0 0 16,0 1-16,0-1 0,0 1 0,0-1 0,0 1 0,0-1 0,0 0 0,0 1 15,0-1-15,0 1 0,0-1 0,0 1 16,0-1-16,0 0 0,0 1 0,0-1 0,0 1 0,0-1 15,0 1-15,0-1 0,0 0 0,0 1 0,0-1 0,0 1 0,0-1 16,0 1-16,0-1 0,0 0 16,0 1-16,0-1 0,0 1 15,0-1-15,0 1 0,0-1 16,0 0 15,0 1-31,0-1 0,0 1 0,0-1 16,0 1-16,0-1 0,0 0 15,0 1-15,0-1 16,0 1-16,-13 13 0,13-14 0,-14 14 0,14-13 0,0-1 31,0 1 1,-14 13-17,14-14-15,0 0 16,0 1-1,-13 13-15,13-14 0,0 1 16,-14 13-16,14-14 0,0 1 16,-13 13-16,-1 0 0,14-14 15,-13 14 1,-1 0 0,14-14-16,-14 14 15,1 0-15,-1 0 0,14-13 0,-13 13 16,-1 0-16,1 0 0,13-14 0,-14 14 15,0 0-15,1 0 0,-1 0 16,14-13-16,-13 13 0,-1 0 16,1 0-1,-1 0 1,0 0-16,1 0 16,-1 0-16,1 0 0,-1 0 31,1 0-16,-1 0-15,1 0 16,-1 0 0,0 0 15,1 0 203,13 13-218,0 1-16,-14-14 0,14 13 16,-13-13-1</inkml:trace>
  <inkml:trace contextRef="#ctx0" brushRef="#br0" timeOffset="10219.12">8182 14993 0</inkml:trace>
  <inkml:trace contextRef="#ctx0" brushRef="#br0" timeOffset="10476.57">8155 14993 0</inkml:trace>
  <inkml:trace contextRef="#ctx0" brushRef="#br0" timeOffset="12456.5">8657 15142 0,'0'-14'47,"0"1"-47,13 13 0,-13-14 15,0 1-15,14 13 0,-14-14 0,13 1 0,-13-1 16,0 0-16,0 1 0,0-1 16,14 14-16,-14-13 0,0-1 0,0 1 0,0-1 15,14 14-15,-14-14 0,0 1 0,13 13 0,-13-14 0,0 1 0,0-1 0,0 1 0,0-1 16,0 0-16,0 1 0,0-1 0,14 14 16,-14-13-16,0-1 0,0 1 0,0-1 0,13 14 0,-13-14 15,0 1-15,0-1 0,14 14 0,-14-13 0,0-1 0,13 14 0,-13-13 0,0-1 0,0 1 0,14 13 0,-14-14 0,0 0 16,0 1-16,0-1 0,14 14 0,-14-13 0,0-1 0,0 1 15,0-1-15,13 14 0,-13-14 0,14 1 0,-1-1 16,-13 1-16,0-1 0,14 14 0,-14-13 0,0-1 0,13 14 0,-13-14 31,0 1-31,0-1 0,14 14 0,-14-13 0,14 13 0,-14-14 0,0 1 16,13 13-16,-13-14 0,0 0 0,14 14 16,-14-13-16,13 13 0,-13-14 0,14 14 0,-14-13 15,0-1-15,13 14 16,1 0-16,-14-13 0,14 13 15,-1 0-15,-13-14 0,14 14 0,-1-14 0,-13 1 16,14 13-16,-1-14 0,1 14 0,-14-13 16,14 13 77,-14 13-93,13-13 0,-13 14 0,14-1 0,-14 1 16,0 0-16,13-14 0,-13 13 0,0 1 0,14-1 16,-14 1-16,0-1 0,13-13 0,-13 14 0,0 0 0,14-14 15,-14 13-15,0 1 0,13-1 0,-13 1 0,0-1 0,14-13 0,-14 14 0,0 0 16,0-1-16,0 1 0,0-1 0,0 1 0,0-1 0,0 1 0,14-14 16,-14 14-16,0-1 0,0 1 0,13-14 0,-13 13 0,0 1 0,0-1 0,0 1 15,0 0-15,0-1 0,14-13 0,-14 14 16,13-14-16,-13 13 15,14-13 95,-14-13-95,0-1-15,0 1 16,0-1-16,0 0 0,0 1 0,0-1 0,0 1 16,0-1-16,0 1 0,0-1 0,0 0 0,13 14 0,-13-13 0,0-1 0,14 1 0,-14-1 0,0 1 15,0-1-15,0 0 0,0 1 0,14-1 0,-14 1 0,0-1 0,0 1 16,13 13-16,-13-14 0,0 0 0,0 1 0,0-1 0,14 14 0,-14-13 0,0-1 0,0 1 0,0-1 0,0 0 16,13 14-16,-13-13 0,0-1 0,0 1 0,0-1 0,0 1 15,14 13-15,-14-14 0,0 0 0,13 1 0,-13-1 0,14 14 0,-14-13 16,14 13-16,-14-14 0,13 14 0,-13-13 0,14 13 15,-1 0 17,1 0 15,-1 0-16,1 0-31,0 0 31,-14 13-15,0 1-16,0-1 0,13 1 0,-13-1 0,0 1 0,0 0 15,0-1-15,14 1 0,-14-1 0,0 1 0,13-1 16,-13 1-16,0 0 0,14-14 0,-14 13 0,13 1 0,-13-1 0,0 1 0,14-1 0,0 1 0,-14 0 0,0-1 16,0 1-16,13-1 0,-13 1 0,0-1 0,14-13 0,-14 14 0,13 0 0,-13-1 0,14 1 0,-14-1 0,0 1 0,13-14 0,-13 13 15,14 1-15,-14 0 0,0-1 0,0 1 0,0-1 16,14-13-16,-14 14 0,0-1 0,0 1 0,13-14 15,-13 14-15,0-1 0,14-13 0,-14 14 0,0-1 0,0 1 0,0-1 16,0 1-16,0-1 0,0 1 0,0 0 16,0-1-16,0 1 0,0-1 0,0 1 0,0-1 15,0 1-15,0 0 0,0-1 0,0 1 0,0-1 0,0 1 0,0-1 16,0 1-16,0 0 0,0-1 0,-14-13 0,14 14 0,0-1 0,0 1 0,0-1 16,0 1-16,0 0 0,-13-14 0,13 13 0,0 1 0,0-1 0,0 1 0,0-1 0,0 1 0,0 0 15,0 13-15,0 0 0,0-14 0,0 1 0,0 13 16,0-13-16,0-1 0,0 1 0,0-1 0,0 1 0,0 13 0,0-13 0,0-1 0,0 1 0,0-1 0,0 1 0,0-1 0,0 1 0,0 0 0,0-1 0,0 1 0,0-1 15,0 1-15,0-1 0,0 1 0,0 0 0,0-1 0,0 1 32,13-14-32,-13-14 109,0 1-93,0-1-16,0 0 0,0 1 15,0-1-15,0 1 0,0-1 0,0 1 0,0-1 0</inkml:trace>
  <inkml:trace contextRef="#ctx0" brushRef="#br0" timeOffset="13186.85">10543 14287 0,'13'0'47,"1"0"-31,-1 0-16,1 0 0,0 0 15</inkml:trace>
  <inkml:trace contextRef="#ctx0" brushRef="#br0" timeOffset="14569.36">10624 14274 0,'0'-14'31,"-13"14"79,-1 0-95,0 0-15,14-14 0,-13 14 0,-1 0 16,1 0-16,-1 0 0,1 0 16,-1 0-16,0 0 0,1 0 0,-1 0 15,1 0-15,-1 0 0,1 0 0,-1 0 0,1 0 16,-1 0 0,0 0-16,1 0 0,-1 0 31,14 14-31,-13-14 0,-1 0 0,1 0 15,-1 14-15,0-14 0,1 0 0,-1 0 16,1 0-16,-1 0 16,14 13-16,-13-13 0,-1 0 15,0 0-15,14 14 0,-13-14 0,13 13 16,-14-13-16,1 0 0,-1 0 0,1 0 0,13 14 0,-14-14 0,0 0 16,1 0-16,-1 13 0,1-13 0,-1 0 15,14 14-15,-13-14 0,13 14 47,0-1-31,0 1-16,-14-1 0,14 1 0,0-1 15,-14-13-15,14 14 0,0 0 0,-13-1 0,13 1 16,-14-14-16,14 13 0,0 1 0,0-1 0,0 1 16,-13-14-16,13 14 0,0-1 15,0 1-15,0-1 0,0 1 16,0-1-16,-14-13 0,14 14 0,0 0 15,0-1-15,0 1 0,0-1 16,0 1-16,0-1 0,0 1 0,0-1 16,0 1-16,0 0 0,0-1 0,0 1 0,0-1 15,0 1-15,0-1 0,0 1 0,0 0 0,0-1 0,0 1 16,0-1-16,0 1 0,0-1 0,0 1 0,0 0 0,0-1 0,0 1 0,0-1 0,0 1 16,0-1-16,0 1 0,0 0 0,0-1 0,0 1 0,0-1 0,0 1 0,0-1 0,0 1 0,0 0 0,0-1 0,0 1 0,0-1 0,0 1 15,0-1-15,0 1 0,0 0 0,0-1 0,0 1 16,0-1-16,0 1 0,0-1 0,0 1 0,0-1 15,14-13 95,-1 0-110,1 0 0,-1 0 15,1 0-15,0 0 0,-1 0 0,1 0 0,-14 14 0,13-14 0,1 0 16,-1 0-16,1 0 0,0 0 0,-1 0 16,1 0-16,-1 14 0,1-14 31,-1 0-31,1 0 16,0 0-16,-14-14 0,13 14 0,1 0 15,-1 0 1,1 0-16,-1 0 15,1 0-15,0 0 0,-1 0 16,1 0 0,-1 0-16,1 0 15,-1 0-15,1 0 0,0 0 16,-1 0-16,1 0 16,-1 0-16,1 0 0,-1 0 0,1 0 15,-1 0-15,1 0 0,0 0 47,-1 0-31,1 0 15,-1 0-31,1 0 16,-14-14-16</inkml:trace>
  <inkml:trace contextRef="#ctx0" brushRef="#br0" timeOffset="15681.82">10014 14735 0,'13'0'156,"1"0"-156,-1 0 0,1 0 0,-1 13 0,1-13 16,0 0-16,-1 0 0,1 0 0,-1 0 15,1 0-15,-1 0 16,1 0-16,0 0 0,-1 0 16,1 0-16,-1 0 15,1 0-15,-14-13 0,13 13 16,1 0-16,0 0 0,-1 0 0,1 0 0,-1 0 15,1 0-15,-1 0 0,1 0 16,-14-14-16,14 14 0</inkml:trace>
  <inkml:trace contextRef="#ctx0" brushRef="#br0" timeOffset="16878.5">11072 15318 0</inkml:trace>
  <inkml:trace contextRef="#ctx0" brushRef="#br0" timeOffset="17106.61">11072 15318 0</inkml:trace>
  <inkml:trace contextRef="#ctx0" brushRef="#br0" timeOffset="17344.5">11072 15318 0</inkml:trace>
  <inkml:trace contextRef="#ctx0" brushRef="#br0" timeOffset="17455.63">11072 15318 0</inkml:trace>
  <inkml:trace contextRef="#ctx0" brushRef="#br0" timeOffset="19788.64">11533 14179 0,'0'13'140,"0"1"-124,0-1-16,0 1 16,0-1-16,0 1 0,0 0 0,0-1 15,0 1-15,0-1 0,-13 1 0,13-1 0,0 1 0,0 0 16,0-1-16,0 1 0,0-1 0,0 1 0,0-1 0,0 1 16,0 0-16,0-1 0,0 1 0,0-1 0,0 1 0,0-1 15,0 1-15,0 0 0,0-1 0,0 1 0,0-1 0,0 1 16,0-1-16,0 1 0,0 0 0,0-1 0,0 1 15,0-1-15,0 1 0,0-1 0,0 1 0,0-1 16,13-13-16,-13 14 0,0 0 0,0-1 16,14-13-16,-14 14 0,0-1 15,0 1-15,13-14 16,-13 13-16,0 1 0,0 0 0,14-1 16,-14 1-16,0-1 0,0 1 15,0-1-15,14-13 0,-14 14 0,0 0 0,0-1 0,13-13 16,-13 14-16,0-1 0,14-13 0,-14 14 0,0-1 15,13-13-15,-13 14 0,0 0 0,14-14 16,-14 13-16,0 1 0,0-1 0,13-13 16,-13 14-16,0-1 0,0 1 0,0 0 15,14-14-15,-14 13 0,0 1 0,14-14 0,-14 13 0,13-13 16,-13 14-16,0-1 0,0 1 16,14-14-16,-14 14 0,13-14 0,-13 13 0,14-13 0,-14 14 0,0-1 15,0 1 1,13-14-1,1 0 1,-14 13-16,13-13 16,-13 14-16,14-14 0,-14 13 0,14-13 0,-14 14 15,13-14-15,-13 14 16,14-14-16,-1 0 0,-13 13 16,14-13-16,-1 0 31,1 0-16,0 0 95,-1 0-79,1 0-15,-14-13-16,0-1 0,13 14 0,-13-14 15,14 14-15,-14-13 0,13 13 0,-13-14 0,0 1 0,14 13 0,-14-14 0,0 1 16,0-1-16,0 1 0,0-1 0,14 14 0,-14-14 0,0 1 0,0-1 16,0 1-16,13 13 0,-13-14 0,0 1 0,14 13 0,-14-14 0,0 0 0,0 1 0,13 13 15,-13-14-15,0 1 0,0-1 0,14 14 0,-14-13 16,0-1-16,0 0 0,0 1 0,0-1 15,13 14-15,-13-13 16,14 13 0,-14-14-16,0 1 0,0-1 0,0 0 0,0 1 15,14 13-15,-14-14 16,0 1-16,13 13 0,-13-14 0,0 1 0,0-1 0,0 0 16,14 14-16,-14-13 0,0-1 0,0 1 0,0-1 0,0 1 15,0-1-15,0 0 16,0 1-16,0-1 0,0 1 0,0-1 0,0 1 0,0-1 15,0 1-15,0-1 0,0 0 0,0 1 0,0-1 0,0 1 0,0-1 0,0 1 16,0-1-16,0 0 0,0 1 0,0-1 16,0 1-16,0-1 0,-14 14 0,14-13 0,0-1 0,0 0 15,0 1-15,0-1 0,0 1 0,0-1 0,0 1 0,0-1 0,0 0 16,0 1-16,0-1 0,0 1 0,0-1 16,0 1-16,0-1 0,0 0 0,0 1 15,0-1-15,0 1 0,0-1 0,0 1 16,0-1 15,0 0-31,-13 14 234,13 14-202</inkml:trace>
  <inkml:trace contextRef="#ctx0" brushRef="#br0" timeOffset="21152.14">12361 14233 0,'0'-14'63,"0"28"93,0-1-156,0 1 0,0 0 16,0-1-16,0 1 0,13-14 0,-13 13 0,0 1 0,0-1 15,0 1-15,0 0 0,0-1 0,0 1 0,0-1 0,0 1 16,0-1-16,0 1 0,0 0 0,0-1 0,0 1 0,0-1 16,0 1-16,0-1 0,0 1 0,0 0 0,0-1 0,0 1 0,0-1 15,0 1-15,0-1 0,0 1 0,0 0 0,0-1 16,0 1-16,14-1 0,-14 1 0,14-1 15,-14 1-15,0-1 0,13 1 0,1 0 0,-14-1 0,0 1 0,0-1 0,13-13 0,-13 14 16,0-1-16,0 1 0,0 0 0,0-1 0,14 1 0,-14-1 0,13 1 0,-13-1 16,0 1-16,0 0 0,14-14 0,-14 13 0,0 1 0,14-1 0,-14 14 0,13-13 15,-13 0-15,0-1 0,0 1 0,0-1 0,14-13 0,-14 14 0,0-1 16,0 1-16,0 0 0,0-1 0,0 1 0,0 13 0,13-27 0,-13 13 0,0 1 0,0 0 0,0-1 16,14 1-16,-14-1 0,0 1 0,13-14 0,-13 13 0,0 1 0,0-1 15,0 1-15,14-14 0,-14 14 0,0-1 0,0 1 0,14-1 16,-1-13-16,-13 14 0,0-1 47,0 1 0</inkml:trace>
  <inkml:trace contextRef="#ctx0" brushRef="#br0" timeOffset="22576.55">13026 14491 0,'-14'0'94,"1"0"-63,-1 0-31,0 0 0,1 0 16,-1 0-16,1 0 0,13 13 0,-14-13 15,1 0-15,-1 0 0,14 14 0,-13-14 0,-1 0 0,14 13 0,-14-13 16,14 14-16,-13-14 0,-1 0 0,1 0 0,13 14 0,-14-14 0,14 13 0,-13-13 0,13 14 0,-14-1 16,0-13-16,14 14 0,-13-14 0,-1 0 0,14 13 0,-13-13 0,13 14 0,-14-14 0,14 14 15,-13-14-15,13 13 0,-14-13 0,14 14 0,-14-14 0,14 13 16,-13-13-16,-1 0 31,1 0-31,13 14 16,0-1-1,-14-13-15,1 0 0,-1 0 16,14 14-16,-14-14 16,14 13 15,0 1 16,-13-14-47,13 14 15,-14-14 17,14 13-17,0 1-15,0-1 0,0 1 16,0-1-16,0 1 0,0 0 15,0-1-15,0 1 16,0-1-16,0 1 0,0-1 0,0 1 16,0 0-16,14-1 0,-14 1 0,0-1 0,13-13 15,-13 14-15,14-1 0,-14 1 0,14-14 0,-14 14 0,13-1 0,-13 1 16,14-14-16,-14 13 0,0 1 0,13-14 0,1 13 0,-14 1 0,13-14 0,1 14 0,0-14 0,-14 13 16,13 1-16,1-14 0,-1 0 0,1 27 0,-1-27 0,1 13 0,0 1 0,-1 0 0,1-1 0,-1-13 0,1 0 0,-1 0 0,-13 14 15,14-14-15,-14 13 0,14-13 0,-1 0 0,-13 14 0,14-14 0,-1 0 0,1 0 0,-14 13 0,13-13 0,1 0 16,-1 0-16,-13 14 0,14-14 0,0 0 0,-14 13 0,13-13 0,1 0 15,-1 0-15,1 0 0,-1 0 16,-13 14-16,14-14 16,0 0-1,-1 0 1,1 0 15,-1 0-15,1 0 93,-14 14 110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94EC5A-A43E-4EB2-853E-F68D88E4651D}" type="datetimeFigureOut">
              <a:rPr lang="en-GB" smtClean="0"/>
              <a:t>13/10/2026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94BDB-63F0-4519-9BA1-BAEE1C86EBB2}" type="slidenum">
              <a:rPr lang="en-GB" smtClean="0"/>
              <a:t>‹#›</a:t>
            </a:fld>
            <a:endParaRPr lang="en-GB"/>
          </a:p>
        </p:txBody>
      </p:sp>
    </p:spTree>
    <p:extLst>
      <p:ext uri="{BB962C8B-B14F-4D97-AF65-F5344CB8AC3E}">
        <p14:creationId xmlns:p14="http://schemas.microsoft.com/office/powerpoint/2010/main" val="1942791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Pentagon 21"/>
          <p:cNvSpPr/>
          <p:nvPr userDrawn="1"/>
        </p:nvSpPr>
        <p:spPr>
          <a:xfrm rot="10800000">
            <a:off x="7668146" y="6363831"/>
            <a:ext cx="2601955" cy="365125"/>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Pentagon 6"/>
          <p:cNvSpPr/>
          <p:nvPr userDrawn="1"/>
        </p:nvSpPr>
        <p:spPr>
          <a:xfrm>
            <a:off x="-2144" y="6351548"/>
            <a:ext cx="5589128" cy="365125"/>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534048" y="2961211"/>
            <a:ext cx="9144000" cy="1579054"/>
          </a:xfrm>
        </p:spPr>
        <p:txBody>
          <a:bodyPr anchor="t">
            <a:normAutofit/>
          </a:bodyPr>
          <a:lstStyle>
            <a:lvl1pPr algn="ctr">
              <a:defRPr sz="4400">
                <a:solidFill>
                  <a:schemeClr val="bg1"/>
                </a:solidFill>
                <a:latin typeface="Futura Md BT" panose="020B0602020204020303" pitchFamily="34" charset="0"/>
              </a:defRPr>
            </a:lvl1pPr>
          </a:lstStyle>
          <a:p>
            <a:r>
              <a:rPr lang="en-US" dirty="0"/>
              <a:t>Click to edit Master title style</a:t>
            </a:r>
            <a:endParaRPr lang="en-GB" dirty="0"/>
          </a:p>
        </p:txBody>
      </p:sp>
      <p:sp>
        <p:nvSpPr>
          <p:cNvPr id="3" name="Subtitle 2"/>
          <p:cNvSpPr>
            <a:spLocks noGrp="1"/>
          </p:cNvSpPr>
          <p:nvPr>
            <p:ph type="subTitle" idx="1" hasCustomPrompt="1"/>
          </p:nvPr>
        </p:nvSpPr>
        <p:spPr>
          <a:xfrm>
            <a:off x="1534048" y="4682991"/>
            <a:ext cx="9144000" cy="1060702"/>
          </a:xfrm>
        </p:spPr>
        <p:txBody>
          <a:bodyPr>
            <a:normAutofit/>
          </a:bodyPr>
          <a:lstStyle>
            <a:lvl1pPr marL="0" indent="0" algn="ctr">
              <a:buNone/>
              <a:defRPr sz="3200" baseline="0">
                <a:solidFill>
                  <a:srgbClr val="00B0F0"/>
                </a:solidFill>
                <a:latin typeface="Futura Md BT" panose="020B06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title style</a:t>
            </a:r>
            <a:endParaRPr lang="en-GB" dirty="0"/>
          </a:p>
        </p:txBody>
      </p:sp>
      <p:sp>
        <p:nvSpPr>
          <p:cNvPr id="5" name="Footer Placeholder 4"/>
          <p:cNvSpPr>
            <a:spLocks noGrp="1"/>
          </p:cNvSpPr>
          <p:nvPr>
            <p:ph type="ftr" sz="quarter" idx="11"/>
          </p:nvPr>
        </p:nvSpPr>
        <p:spPr>
          <a:xfrm>
            <a:off x="0" y="6356350"/>
            <a:ext cx="4873752" cy="365125"/>
          </a:xfrm>
        </p:spPr>
        <p:txBody>
          <a:bodyPr/>
          <a:lstStyle>
            <a:lvl1pPr>
              <a:defRPr b="1">
                <a:solidFill>
                  <a:srgbClr val="002060"/>
                </a:solidFill>
              </a:defRPr>
            </a:lvl1pPr>
          </a:lstStyle>
          <a:p>
            <a:r>
              <a:rPr lang="en-GB" dirty="0"/>
              <a:t>L2 BTEC ESPORTS | UNIT 1: ESPORTS GAMES, TEAMS &amp; TOURNAMENTS</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11145" y="0"/>
            <a:ext cx="6569710" cy="2846254"/>
          </a:xfrm>
          <a:prstGeom prst="rect">
            <a:avLst/>
          </a:prstGeom>
        </p:spPr>
      </p:pic>
      <p:sp>
        <p:nvSpPr>
          <p:cNvPr id="10" name="Footer Placeholder 4"/>
          <p:cNvSpPr txBox="1">
            <a:spLocks/>
          </p:cNvSpPr>
          <p:nvPr userDrawn="1"/>
        </p:nvSpPr>
        <p:spPr>
          <a:xfrm>
            <a:off x="7755888" y="6377002"/>
            <a:ext cx="2630424"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00B0F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rgbClr val="001746"/>
                </a:solidFill>
              </a:rPr>
              <a:t>MR C.</a:t>
            </a:r>
            <a:r>
              <a:rPr lang="en-GB" b="1" baseline="0" dirty="0">
                <a:solidFill>
                  <a:srgbClr val="001746"/>
                </a:solidFill>
              </a:rPr>
              <a:t> SEROMENHO | ES2U1 LOA</a:t>
            </a:r>
            <a:endParaRPr lang="en-GB" b="1" dirty="0">
              <a:solidFill>
                <a:srgbClr val="001746"/>
              </a:solidFill>
            </a:endParaRPr>
          </a:p>
        </p:txBody>
      </p:sp>
    </p:spTree>
    <p:extLst>
      <p:ext uri="{BB962C8B-B14F-4D97-AF65-F5344CB8AC3E}">
        <p14:creationId xmlns:p14="http://schemas.microsoft.com/office/powerpoint/2010/main" val="45961225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Pentagon 8"/>
          <p:cNvSpPr/>
          <p:nvPr userDrawn="1"/>
        </p:nvSpPr>
        <p:spPr>
          <a:xfrm rot="10800000">
            <a:off x="7668146" y="6363831"/>
            <a:ext cx="2601955" cy="365125"/>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2" name="Pentagon 11"/>
          <p:cNvSpPr/>
          <p:nvPr userDrawn="1"/>
        </p:nvSpPr>
        <p:spPr>
          <a:xfrm>
            <a:off x="0" y="6363833"/>
            <a:ext cx="5589128" cy="365125"/>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Pentagon 6"/>
          <p:cNvSpPr/>
          <p:nvPr userDrawn="1"/>
        </p:nvSpPr>
        <p:spPr>
          <a:xfrm>
            <a:off x="0" y="109093"/>
            <a:ext cx="11923776" cy="530987"/>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47472" y="756776"/>
            <a:ext cx="11576304" cy="521843"/>
          </a:xfrm>
        </p:spPr>
        <p:txBody>
          <a:bodyPr>
            <a:normAutofit/>
          </a:bodyPr>
          <a:lstStyle>
            <a:lvl1pPr algn="l">
              <a:defRPr sz="2400">
                <a:solidFill>
                  <a:srgbClr val="91E4FF"/>
                </a:solidFill>
                <a:latin typeface="Gill Sans MT" panose="020B0502020104020203"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347472" y="1286830"/>
            <a:ext cx="11576304" cy="4890134"/>
          </a:xfrm>
        </p:spPr>
        <p:txBody>
          <a:bodyPr/>
          <a:lstStyle>
            <a:lvl1pPr>
              <a:defRPr sz="2000">
                <a:latin typeface="Gill Sans MT" panose="020B0502020104020203" pitchFamily="34" charset="0"/>
              </a:defRPr>
            </a:lvl1pPr>
            <a:lvl2pPr>
              <a:defRPr sz="1800">
                <a:latin typeface="Gill Sans MT" panose="020B0502020104020203" pitchFamily="34" charset="0"/>
              </a:defRPr>
            </a:lvl2pPr>
            <a:lvl3pPr>
              <a:defRPr sz="1600">
                <a:latin typeface="Gill Sans MT" panose="020B0502020104020203" pitchFamily="34" charset="0"/>
              </a:defRPr>
            </a:lvl3pPr>
          </a:lstStyle>
          <a:p>
            <a:pPr lvl="0"/>
            <a:r>
              <a:rPr lang="en-US" dirty="0"/>
              <a:t>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12"/>
          </p:nvPr>
        </p:nvSpPr>
        <p:spPr>
          <a:xfrm>
            <a:off x="9897626" y="6380252"/>
            <a:ext cx="372476" cy="341216"/>
          </a:xfrm>
        </p:spPr>
        <p:txBody>
          <a:bodyPr/>
          <a:lstStyle>
            <a:lvl1pPr>
              <a:defRPr b="1">
                <a:solidFill>
                  <a:srgbClr val="002060"/>
                </a:solidFill>
              </a:defRPr>
            </a:lvl1pPr>
          </a:lstStyle>
          <a:p>
            <a:fld id="{1B116007-EFFC-437E-A7ED-B30AAB353CEB}" type="slidenum">
              <a:rPr lang="en-GB" smtClean="0"/>
              <a:pPr/>
              <a:t>‹#›</a:t>
            </a:fld>
            <a:endParaRPr lang="en-GB" dirty="0"/>
          </a:p>
        </p:txBody>
      </p:sp>
      <p:sp>
        <p:nvSpPr>
          <p:cNvPr id="10" name="Footer Placeholder 4"/>
          <p:cNvSpPr txBox="1">
            <a:spLocks/>
          </p:cNvSpPr>
          <p:nvPr userDrawn="1"/>
        </p:nvSpPr>
        <p:spPr>
          <a:xfrm>
            <a:off x="0" y="6378122"/>
            <a:ext cx="4873752"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rgbClr val="00206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L2 BTEC ESPORTS | UNIT 2: ESTABLISHING AN ESPORTS ORGANISATION</a:t>
            </a:r>
          </a:p>
        </p:txBody>
      </p:sp>
      <p:sp>
        <p:nvSpPr>
          <p:cNvPr id="11" name="Slide Number Placeholder 5"/>
          <p:cNvSpPr txBox="1">
            <a:spLocks/>
          </p:cNvSpPr>
          <p:nvPr userDrawn="1"/>
        </p:nvSpPr>
        <p:spPr>
          <a:xfrm>
            <a:off x="7979363" y="6363832"/>
            <a:ext cx="197952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00B0F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rgbClr val="002060"/>
                </a:solidFill>
              </a:rPr>
              <a:t>MR</a:t>
            </a:r>
            <a:r>
              <a:rPr lang="en-GB" b="1" baseline="0" dirty="0">
                <a:solidFill>
                  <a:srgbClr val="002060"/>
                </a:solidFill>
              </a:rPr>
              <a:t> C. SEROMENHO | SLIDE  </a:t>
            </a:r>
            <a:endParaRPr lang="en-GB" b="1" dirty="0">
              <a:solidFill>
                <a:srgbClr val="002060"/>
              </a:solidFill>
            </a:endParaRPr>
          </a:p>
        </p:txBody>
      </p:sp>
      <p:sp>
        <p:nvSpPr>
          <p:cNvPr id="13" name="Title 1"/>
          <p:cNvSpPr txBox="1">
            <a:spLocks/>
          </p:cNvSpPr>
          <p:nvPr userDrawn="1"/>
        </p:nvSpPr>
        <p:spPr>
          <a:xfrm>
            <a:off x="347472" y="118236"/>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002060"/>
                </a:solidFill>
                <a:latin typeface="+mj-lt"/>
                <a:ea typeface="+mj-ea"/>
                <a:cs typeface="+mj-cs"/>
              </a:defRPr>
            </a:lvl1pPr>
          </a:lstStyle>
          <a:p>
            <a:pPr algn="ctr"/>
            <a:r>
              <a:rPr lang="en-GB" sz="2800" b="0" u="none" dirty="0">
                <a:solidFill>
                  <a:srgbClr val="001746"/>
                </a:solidFill>
              </a:rPr>
              <a:t>A1 – TYPES OF GLOBAL SPORTING ORGANISATIONS</a:t>
            </a:r>
          </a:p>
        </p:txBody>
      </p:sp>
    </p:spTree>
    <p:extLst>
      <p:ext uri="{BB962C8B-B14F-4D97-AF65-F5344CB8AC3E}">
        <p14:creationId xmlns:p14="http://schemas.microsoft.com/office/powerpoint/2010/main" val="2418547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32589F1-6D14-4970-BA77-066A75C08403}" type="datetime1">
              <a:rPr lang="en-GB" smtClean="0"/>
              <a:t>13/10/2026</a:t>
            </a:fld>
            <a:endParaRPr lang="en-GB"/>
          </a:p>
        </p:txBody>
      </p:sp>
      <p:sp>
        <p:nvSpPr>
          <p:cNvPr id="5" name="Footer Placeholder 4"/>
          <p:cNvSpPr>
            <a:spLocks noGrp="1"/>
          </p:cNvSpPr>
          <p:nvPr>
            <p:ph type="ftr" sz="quarter" idx="11"/>
          </p:nvPr>
        </p:nvSpPr>
        <p:spPr/>
        <p:txBody>
          <a:bodyPr/>
          <a:lstStyle/>
          <a:p>
            <a:r>
              <a:rPr lang="en-GB"/>
              <a:t>L2 BTEC ESPORTS | UNIT 1: ESPORTS GAMES, TEAMS &amp; TOURNAMENTS</a:t>
            </a:r>
          </a:p>
        </p:txBody>
      </p:sp>
      <p:sp>
        <p:nvSpPr>
          <p:cNvPr id="6" name="Slide Number Placeholder 5"/>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3817351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33BCF98-DB4E-42E6-B83A-A930D91D92EC}" type="datetime1">
              <a:rPr lang="en-GB" smtClean="0"/>
              <a:t>13/10/2026</a:t>
            </a:fld>
            <a:endParaRPr lang="en-GB"/>
          </a:p>
        </p:txBody>
      </p:sp>
      <p:sp>
        <p:nvSpPr>
          <p:cNvPr id="6" name="Footer Placeholder 5"/>
          <p:cNvSpPr>
            <a:spLocks noGrp="1"/>
          </p:cNvSpPr>
          <p:nvPr>
            <p:ph type="ftr" sz="quarter" idx="11"/>
          </p:nvPr>
        </p:nvSpPr>
        <p:spPr/>
        <p:txBody>
          <a:bodyPr/>
          <a:lstStyle/>
          <a:p>
            <a:r>
              <a:rPr lang="en-GB"/>
              <a:t>L2 BTEC ESPORTS | UNIT 1: ESPORTS GAMES, TEAMS &amp; TOURNAMENTS</a:t>
            </a:r>
          </a:p>
        </p:txBody>
      </p:sp>
      <p:sp>
        <p:nvSpPr>
          <p:cNvPr id="7" name="Slide Number Placeholder 6"/>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1654424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FF5FB48-34EB-4E96-B586-3CF588B23FA3}" type="datetime1">
              <a:rPr lang="en-GB" smtClean="0"/>
              <a:t>13/10/2026</a:t>
            </a:fld>
            <a:endParaRPr lang="en-GB"/>
          </a:p>
        </p:txBody>
      </p:sp>
      <p:sp>
        <p:nvSpPr>
          <p:cNvPr id="8" name="Footer Placeholder 7"/>
          <p:cNvSpPr>
            <a:spLocks noGrp="1"/>
          </p:cNvSpPr>
          <p:nvPr>
            <p:ph type="ftr" sz="quarter" idx="11"/>
          </p:nvPr>
        </p:nvSpPr>
        <p:spPr/>
        <p:txBody>
          <a:bodyPr/>
          <a:lstStyle/>
          <a:p>
            <a:r>
              <a:rPr lang="en-GB"/>
              <a:t>L2 BTEC ESPORTS | UNIT 1: ESPORTS GAMES, TEAMS &amp; TOURNAMENTS</a:t>
            </a:r>
          </a:p>
        </p:txBody>
      </p:sp>
      <p:sp>
        <p:nvSpPr>
          <p:cNvPr id="9" name="Slide Number Placeholder 8"/>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3454360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77C209A-1627-4BD4-86D2-D7CD9DC2F42A}" type="datetime1">
              <a:rPr lang="en-GB" smtClean="0"/>
              <a:t>13/10/2026</a:t>
            </a:fld>
            <a:endParaRPr lang="en-GB"/>
          </a:p>
        </p:txBody>
      </p:sp>
      <p:sp>
        <p:nvSpPr>
          <p:cNvPr id="4" name="Footer Placeholder 3"/>
          <p:cNvSpPr>
            <a:spLocks noGrp="1"/>
          </p:cNvSpPr>
          <p:nvPr>
            <p:ph type="ftr" sz="quarter" idx="11"/>
          </p:nvPr>
        </p:nvSpPr>
        <p:spPr/>
        <p:txBody>
          <a:bodyPr/>
          <a:lstStyle/>
          <a:p>
            <a:r>
              <a:rPr lang="en-GB"/>
              <a:t>L2 BTEC ESPORTS | UNIT 1: ESPORTS GAMES, TEAMS &amp; TOURNAMENTS</a:t>
            </a:r>
          </a:p>
        </p:txBody>
      </p:sp>
      <p:sp>
        <p:nvSpPr>
          <p:cNvPr id="5" name="Slide Number Placeholder 4"/>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1217497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6B3355-DB6A-41FE-9E40-F329B820AA7B}" type="datetime1">
              <a:rPr lang="en-GB" smtClean="0"/>
              <a:t>13/10/2026</a:t>
            </a:fld>
            <a:endParaRPr lang="en-GB"/>
          </a:p>
        </p:txBody>
      </p:sp>
      <p:sp>
        <p:nvSpPr>
          <p:cNvPr id="3" name="Footer Placeholder 2"/>
          <p:cNvSpPr>
            <a:spLocks noGrp="1"/>
          </p:cNvSpPr>
          <p:nvPr>
            <p:ph type="ftr" sz="quarter" idx="11"/>
          </p:nvPr>
        </p:nvSpPr>
        <p:spPr/>
        <p:txBody>
          <a:bodyPr/>
          <a:lstStyle/>
          <a:p>
            <a:r>
              <a:rPr lang="en-GB"/>
              <a:t>L2 BTEC ESPORTS | UNIT 1: ESPORTS GAMES, TEAMS &amp; TOURNAMENTS</a:t>
            </a:r>
          </a:p>
        </p:txBody>
      </p:sp>
      <p:sp>
        <p:nvSpPr>
          <p:cNvPr id="4" name="Slide Number Placeholder 3"/>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328254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1C23416-CF9B-4484-99FA-9840EC8D58A4}" type="datetime1">
              <a:rPr lang="en-GB" smtClean="0"/>
              <a:t>13/10/2026</a:t>
            </a:fld>
            <a:endParaRPr lang="en-GB"/>
          </a:p>
        </p:txBody>
      </p:sp>
      <p:sp>
        <p:nvSpPr>
          <p:cNvPr id="6" name="Footer Placeholder 5"/>
          <p:cNvSpPr>
            <a:spLocks noGrp="1"/>
          </p:cNvSpPr>
          <p:nvPr>
            <p:ph type="ftr" sz="quarter" idx="11"/>
          </p:nvPr>
        </p:nvSpPr>
        <p:spPr/>
        <p:txBody>
          <a:bodyPr/>
          <a:lstStyle/>
          <a:p>
            <a:r>
              <a:rPr lang="en-GB"/>
              <a:t>L2 BTEC ESPORTS | UNIT 1: ESPORTS GAMES, TEAMS &amp; TOURNAMENTS</a:t>
            </a:r>
          </a:p>
        </p:txBody>
      </p:sp>
      <p:sp>
        <p:nvSpPr>
          <p:cNvPr id="7" name="Slide Number Placeholder 6"/>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2765606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36E34B-9D08-41FA-9255-D0C645FF2D46}" type="datetime1">
              <a:rPr lang="en-GB" smtClean="0"/>
              <a:t>13/10/2026</a:t>
            </a:fld>
            <a:endParaRPr lang="en-GB"/>
          </a:p>
        </p:txBody>
      </p:sp>
      <p:sp>
        <p:nvSpPr>
          <p:cNvPr id="6" name="Footer Placeholder 5"/>
          <p:cNvSpPr>
            <a:spLocks noGrp="1"/>
          </p:cNvSpPr>
          <p:nvPr>
            <p:ph type="ftr" sz="quarter" idx="11"/>
          </p:nvPr>
        </p:nvSpPr>
        <p:spPr/>
        <p:txBody>
          <a:bodyPr/>
          <a:lstStyle/>
          <a:p>
            <a:r>
              <a:rPr lang="en-GB"/>
              <a:t>L2 BTEC ESPORTS | UNIT 1: ESPORTS GAMES, TEAMS &amp; TOURNAMENTS</a:t>
            </a:r>
          </a:p>
        </p:txBody>
      </p:sp>
      <p:sp>
        <p:nvSpPr>
          <p:cNvPr id="7" name="Slide Number Placeholder 6"/>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2284577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7E95FF-4CEE-4C32-8DB0-5798D32413AF}" type="datetime1">
              <a:rPr lang="en-GB" smtClean="0"/>
              <a:t>13/10/2026</a:t>
            </a:fld>
            <a:endParaRPr lang="en-GB"/>
          </a:p>
        </p:txBody>
      </p:sp>
      <p:sp>
        <p:nvSpPr>
          <p:cNvPr id="5" name="Footer Placeholder 4"/>
          <p:cNvSpPr>
            <a:spLocks noGrp="1"/>
          </p:cNvSpPr>
          <p:nvPr>
            <p:ph type="ftr" sz="quarter" idx="11"/>
          </p:nvPr>
        </p:nvSpPr>
        <p:spPr/>
        <p:txBody>
          <a:bodyPr/>
          <a:lstStyle/>
          <a:p>
            <a:r>
              <a:rPr lang="en-GB"/>
              <a:t>L2 BTEC ESPORTS | UNIT 1: ESPORTS GAMES, TEAMS &amp; TOURNAMENTS</a:t>
            </a:r>
          </a:p>
        </p:txBody>
      </p:sp>
      <p:sp>
        <p:nvSpPr>
          <p:cNvPr id="6" name="Slide Number Placeholder 5"/>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941135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3F66F36-22C6-40C2-96A4-7150B37BE395}" type="datetime1">
              <a:rPr lang="en-GB" smtClean="0"/>
              <a:t>13/10/2026</a:t>
            </a:fld>
            <a:endParaRPr lang="en-GB"/>
          </a:p>
        </p:txBody>
      </p:sp>
      <p:sp>
        <p:nvSpPr>
          <p:cNvPr id="5" name="Footer Placeholder 4"/>
          <p:cNvSpPr>
            <a:spLocks noGrp="1"/>
          </p:cNvSpPr>
          <p:nvPr>
            <p:ph type="ftr" sz="quarter" idx="11"/>
          </p:nvPr>
        </p:nvSpPr>
        <p:spPr/>
        <p:txBody>
          <a:bodyPr/>
          <a:lstStyle/>
          <a:p>
            <a:r>
              <a:rPr lang="en-GB"/>
              <a:t>L2 BTEC ESPORTS | UNIT 1: ESPORTS GAMES, TEAMS &amp; TOURNAMENTS</a:t>
            </a:r>
          </a:p>
        </p:txBody>
      </p:sp>
      <p:sp>
        <p:nvSpPr>
          <p:cNvPr id="6" name="Slide Number Placeholder 5"/>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2288903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0B0F0"/>
                </a:solidFill>
              </a:defRPr>
            </a:lvl1pPr>
          </a:lstStyle>
          <a:p>
            <a:fld id="{00F3ADB5-F96D-415B-B584-8E8605F1BD08}" type="datetime1">
              <a:rPr lang="en-GB" smtClean="0"/>
              <a:t>13/10/2026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0B0F0"/>
                </a:solidFill>
              </a:defRPr>
            </a:lvl1pPr>
          </a:lstStyle>
          <a:p>
            <a:r>
              <a:rPr lang="en-GB"/>
              <a:t>L2 BTEC ESPORTS | UNIT 1: ESPORTS GAMES, TEAMS &amp; TOURNAMENTS</a:t>
            </a:r>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0B0F0"/>
                </a:solidFill>
              </a:defRPr>
            </a:lvl1pPr>
          </a:lstStyle>
          <a:p>
            <a:fld id="{1B116007-EFFC-437E-A7ED-B30AAB353CEB}" type="slidenum">
              <a:rPr lang="en-GB" smtClean="0"/>
              <a:pPr/>
              <a:t>‹#›</a:t>
            </a:fld>
            <a:endParaRPr lang="en-GB"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95612" y="6036411"/>
            <a:ext cx="1896388" cy="821589"/>
          </a:xfrm>
          <a:prstGeom prst="rect">
            <a:avLst/>
          </a:prstGeom>
        </p:spPr>
      </p:pic>
    </p:spTree>
    <p:extLst>
      <p:ext uri="{BB962C8B-B14F-4D97-AF65-F5344CB8AC3E}">
        <p14:creationId xmlns:p14="http://schemas.microsoft.com/office/powerpoint/2010/main" val="1727848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microsoft.com/office/2007/relationships/hdphoto" Target="../media/hdphoto1.wdp"/><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microsoft.com/office/2007/relationships/hdphoto" Target="../media/hdphoto4.wdp"/><Relationship Id="rId3" Type="http://schemas.microsoft.com/office/2007/relationships/hdphoto" Target="../media/hdphoto3.wdp"/><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www.risenesports.com/" TargetMode="Externa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customXml" Target="../ink/ink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thectrlesports.com/" TargetMode="Externa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sportengland-production-files.s3.eu-west-2.amazonaws.com/s3fs-public/2023-04/Active%20Lives%20Adult%20Survey%20November%202021-22%20Report.pdf?VersionId=ln4PN2X02DZ1LF18btgaj5KFHx0Mio9o#:~:text=Our%20data%20shows%20that%20between,minutes%20of%20activity%20a%20week."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ppf.org.uk/" TargetMode="Externa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https://www.esportsearnings.com/countrie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uksport.gov.uk/"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sportengland.or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www.lta.org.uk/" TargetMode="External"/><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hyperlink" Target="https://www.thefa.com/" TargetMode="External"/><Relationship Id="rId1" Type="http://schemas.openxmlformats.org/officeDocument/2006/relationships/slideLayout" Target="../slideLayouts/slideLayout2.xml"/><Relationship Id="rId6" Type="http://schemas.openxmlformats.org/officeDocument/2006/relationships/hyperlink" Target="https://www.ecb.co.uk/" TargetMode="External"/><Relationship Id="rId11" Type="http://schemas.openxmlformats.org/officeDocument/2006/relationships/image" Target="../media/image62.png"/><Relationship Id="rId5" Type="http://schemas.openxmlformats.org/officeDocument/2006/relationships/image" Target="../media/image59.png"/><Relationship Id="rId10" Type="http://schemas.openxmlformats.org/officeDocument/2006/relationships/hyperlink" Target="https://www.basketballengland.co.uk/" TargetMode="External"/><Relationship Id="rId4" Type="http://schemas.openxmlformats.org/officeDocument/2006/relationships/hyperlink" Target="https://www.englandrugby.com/home" TargetMode="External"/><Relationship Id="rId9" Type="http://schemas.openxmlformats.org/officeDocument/2006/relationships/image" Target="../media/image61.png"/></Relationships>
</file>

<file path=ppt/slides/_rels/slide36.xml.rels><?xml version="1.0" encoding="UTF-8" standalone="yes"?>
<Relationships xmlns="http://schemas.openxmlformats.org/package/2006/relationships"><Relationship Id="rId8" Type="http://schemas.openxmlformats.org/officeDocument/2006/relationships/hyperlink" Target="https://www.cimspa.co.uk/" TargetMode="External"/><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hyperlink" Target="https://ukdeafsport.org.uk/" TargetMode="External"/><Relationship Id="rId1" Type="http://schemas.openxmlformats.org/officeDocument/2006/relationships/slideLayout" Target="../slideLayouts/slideLayout2.xml"/><Relationship Id="rId6" Type="http://schemas.openxmlformats.org/officeDocument/2006/relationships/hyperlink" Target="https://www.afpe.org.uk/physical-education/" TargetMode="External"/><Relationship Id="rId5" Type="http://schemas.openxmlformats.org/officeDocument/2006/relationships/image" Target="../media/image64.png"/><Relationship Id="rId4" Type="http://schemas.openxmlformats.org/officeDocument/2006/relationships/hyperlink" Target="https://www.youthsporttrust.org/" TargetMode="External"/><Relationship Id="rId9" Type="http://schemas.openxmlformats.org/officeDocument/2006/relationships/image" Target="../media/image66.png"/></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www.researchgate.net/figure/The-pyramidal-structure-of-European-football_fig2_323663265" TargetMode="Externa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howtheyplay.com/team-sports/English-Footballs-Pyramids-Promotion-Relegation-how-deep-does-it-go"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fiba.basketball/europe" TargetMode="External"/><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hyperlink" Target="https://www.basketballengland.co.uk/about/structure-vision/" TargetMode="External"/><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a:t>UNIT 2: ESTABLISHING AN ESPORTS ORGANISATION</a:t>
            </a:r>
          </a:p>
        </p:txBody>
      </p:sp>
      <p:sp>
        <p:nvSpPr>
          <p:cNvPr id="3" name="Subtitle 2"/>
          <p:cNvSpPr>
            <a:spLocks noGrp="1"/>
          </p:cNvSpPr>
          <p:nvPr>
            <p:ph type="subTitle" idx="1"/>
          </p:nvPr>
        </p:nvSpPr>
        <p:spPr/>
        <p:txBody>
          <a:bodyPr/>
          <a:lstStyle/>
          <a:p>
            <a:r>
              <a:rPr lang="en-GB" dirty="0"/>
              <a:t>A1 – TYPES OF GLOBAL SPORTING ORGANISATIONS</a:t>
            </a:r>
          </a:p>
          <a:p>
            <a:endParaRPr lang="en-GB" dirty="0"/>
          </a:p>
        </p:txBody>
      </p:sp>
      <p:sp>
        <p:nvSpPr>
          <p:cNvPr id="4" name="Footer Placeholder 3"/>
          <p:cNvSpPr>
            <a:spLocks noGrp="1"/>
          </p:cNvSpPr>
          <p:nvPr>
            <p:ph type="ftr" sz="quarter" idx="11"/>
          </p:nvPr>
        </p:nvSpPr>
        <p:spPr/>
        <p:txBody>
          <a:bodyPr/>
          <a:lstStyle/>
          <a:p>
            <a:r>
              <a:rPr lang="en-GB" dirty="0"/>
              <a:t>L2 BTEC ESPORTS | UNIT 2: ESTABLISHING AN ESPORTS ORGANISATION</a:t>
            </a:r>
          </a:p>
        </p:txBody>
      </p:sp>
    </p:spTree>
    <p:extLst>
      <p:ext uri="{BB962C8B-B14F-4D97-AF65-F5344CB8AC3E}">
        <p14:creationId xmlns:p14="http://schemas.microsoft.com/office/powerpoint/2010/main" val="1552958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OBJECTIVES</a:t>
            </a:r>
          </a:p>
        </p:txBody>
      </p:sp>
      <p:sp>
        <p:nvSpPr>
          <p:cNvPr id="3" name="Content Placeholder 2"/>
          <p:cNvSpPr>
            <a:spLocks noGrp="1"/>
          </p:cNvSpPr>
          <p:nvPr>
            <p:ph idx="1"/>
          </p:nvPr>
        </p:nvSpPr>
        <p:spPr>
          <a:xfrm>
            <a:off x="347471" y="1286830"/>
            <a:ext cx="7773271" cy="1717627"/>
          </a:xfrm>
          <a:noFill/>
          <a:ln w="28575">
            <a:solidFill>
              <a:srgbClr val="91E4FF"/>
            </a:solidFill>
          </a:ln>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0" indent="0">
              <a:buNone/>
            </a:pPr>
            <a:r>
              <a:rPr lang="en-GB" dirty="0"/>
              <a:t>In this unit you will:</a:t>
            </a:r>
          </a:p>
          <a:p>
            <a:r>
              <a:rPr lang="en-GB" dirty="0">
                <a:solidFill>
                  <a:schemeClr val="bg1"/>
                </a:solidFill>
              </a:rPr>
              <a:t>A Investigate a global sporting organisation</a:t>
            </a:r>
          </a:p>
          <a:p>
            <a:r>
              <a:rPr lang="en-GB" dirty="0">
                <a:solidFill>
                  <a:schemeClr val="bg1"/>
                </a:solidFill>
              </a:rPr>
              <a:t>B Develop a brand for an </a:t>
            </a:r>
            <a:r>
              <a:rPr lang="en-GB" dirty="0" err="1">
                <a:solidFill>
                  <a:schemeClr val="bg1"/>
                </a:solidFill>
              </a:rPr>
              <a:t>esports</a:t>
            </a:r>
            <a:r>
              <a:rPr lang="en-GB" dirty="0">
                <a:solidFill>
                  <a:schemeClr val="bg1"/>
                </a:solidFill>
              </a:rPr>
              <a:t> organisation</a:t>
            </a:r>
          </a:p>
          <a:p>
            <a:r>
              <a:rPr lang="en-GB" dirty="0">
                <a:solidFill>
                  <a:schemeClr val="bg1"/>
                </a:solidFill>
              </a:rPr>
              <a:t>C Design a logo and merchandise for an </a:t>
            </a:r>
            <a:r>
              <a:rPr lang="en-GB" dirty="0" err="1">
                <a:solidFill>
                  <a:schemeClr val="bg1"/>
                </a:solidFill>
              </a:rPr>
              <a:t>esports</a:t>
            </a:r>
            <a:r>
              <a:rPr lang="en-GB" dirty="0">
                <a:solidFill>
                  <a:schemeClr val="bg1"/>
                </a:solidFill>
              </a:rPr>
              <a:t> organisation</a:t>
            </a:r>
          </a:p>
          <a:p>
            <a:r>
              <a:rPr lang="en-GB" dirty="0">
                <a:solidFill>
                  <a:schemeClr val="bg1"/>
                </a:solidFill>
              </a:rPr>
              <a:t>D Create a plan to promote the brand.</a:t>
            </a:r>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a:t>
            </a:fld>
            <a:endParaRPr lang="en-GB" dirty="0"/>
          </a:p>
        </p:txBody>
      </p:sp>
      <p:pic>
        <p:nvPicPr>
          <p:cNvPr id="5" name="Picture 2" descr="Valorant agents - png cutouts - Album on Imgur">
            <a:extLst>
              <a:ext uri="{FF2B5EF4-FFF2-40B4-BE49-F238E27FC236}">
                <a16:creationId xmlns:a16="http://schemas.microsoft.com/office/drawing/2014/main" id="{0CDE14BF-0C4C-6C81-47E0-A1B5C00E262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1682" y="907037"/>
            <a:ext cx="4031887" cy="4807963"/>
          </a:xfrm>
          <a:prstGeom prst="rect">
            <a:avLst/>
          </a:prstGeom>
          <a:noFill/>
          <a:effectLst>
            <a:outerShdw blurRad="50800" dist="79204"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Google Shape;100;p4" descr="A person wearing headphones and sitting at a desk with a computer&#10;&#10;Description automatically generated with medium confidence"/>
          <p:cNvPicPr preferRelativeResize="0"/>
          <p:nvPr/>
        </p:nvPicPr>
        <p:blipFill rotWithShape="1">
          <a:blip r:embed="rId3">
            <a:alphaModFix/>
          </a:blip>
          <a:srcRect/>
          <a:stretch/>
        </p:blipFill>
        <p:spPr>
          <a:xfrm>
            <a:off x="2691265" y="3191274"/>
            <a:ext cx="4438877" cy="2665239"/>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27381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AN ORGANISATION?</a:t>
            </a:r>
          </a:p>
        </p:txBody>
      </p:sp>
      <p:sp>
        <p:nvSpPr>
          <p:cNvPr id="3" name="Content Placeholder 2"/>
          <p:cNvSpPr>
            <a:spLocks noGrp="1"/>
          </p:cNvSpPr>
          <p:nvPr>
            <p:ph idx="1"/>
          </p:nvPr>
        </p:nvSpPr>
        <p:spPr/>
        <p:txBody>
          <a:bodyPr/>
          <a:lstStyle/>
          <a:p>
            <a:pPr marL="0" indent="0">
              <a:buNone/>
            </a:pPr>
            <a:r>
              <a:rPr lang="en-GB" dirty="0"/>
              <a:t>An organisation is defined in the dictionary as:</a:t>
            </a:r>
          </a:p>
          <a:p>
            <a:pPr marL="0" indent="0" algn="ctr">
              <a:buNone/>
            </a:pPr>
            <a:r>
              <a:rPr lang="en-GB" i="1" dirty="0"/>
              <a:t>“A group of people who work together in an organised way for a shared purpose.”</a:t>
            </a:r>
          </a:p>
          <a:p>
            <a:pPr marL="0" indent="0">
              <a:buNone/>
            </a:pPr>
            <a:r>
              <a:rPr lang="en-GB" dirty="0"/>
              <a:t>Examples of this is a </a:t>
            </a:r>
            <a:r>
              <a:rPr lang="en-GB" dirty="0" err="1"/>
              <a:t>potilical</a:t>
            </a:r>
            <a:r>
              <a:rPr lang="en-GB" dirty="0"/>
              <a:t> party, a business, a charity, a club or a government.</a:t>
            </a:r>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a:t>
            </a:fld>
            <a:endParaRPr lang="en-GB" dirty="0"/>
          </a:p>
        </p:txBody>
      </p:sp>
      <p:pic>
        <p:nvPicPr>
          <p:cNvPr id="8" name="Picture 7">
            <a:extLst>
              <a:ext uri="{FF2B5EF4-FFF2-40B4-BE49-F238E27FC236}">
                <a16:creationId xmlns:a16="http://schemas.microsoft.com/office/drawing/2014/main" id="{9DF25D5E-2130-AC0C-BA11-CB7B01362ED9}"/>
              </a:ext>
            </a:extLst>
          </p:cNvPr>
          <p:cNvPicPr>
            <a:picLocks noChangeAspect="1"/>
          </p:cNvPicPr>
          <p:nvPr/>
        </p:nvPicPr>
        <p:blipFill>
          <a:blip r:embed="rId2">
            <a:duotone>
              <a:schemeClr val="accent1">
                <a:shade val="45000"/>
                <a:satMod val="135000"/>
              </a:schemeClr>
              <a:prstClr val="white"/>
            </a:duotone>
          </a:blip>
          <a:stretch>
            <a:fillRect/>
          </a:stretch>
        </p:blipFill>
        <p:spPr>
          <a:xfrm>
            <a:off x="4756157" y="3272232"/>
            <a:ext cx="1924519" cy="1924519"/>
          </a:xfrm>
          <a:prstGeom prst="rect">
            <a:avLst/>
          </a:prstGeom>
        </p:spPr>
      </p:pic>
    </p:spTree>
    <p:extLst>
      <p:ext uri="{BB962C8B-B14F-4D97-AF65-F5344CB8AC3E}">
        <p14:creationId xmlns:p14="http://schemas.microsoft.com/office/powerpoint/2010/main" val="712269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DIFFERENT TYPES OF GLOBAL ORGANISATIONS</a:t>
            </a:r>
          </a:p>
        </p:txBody>
      </p:sp>
      <p:sp>
        <p:nvSpPr>
          <p:cNvPr id="3" name="Content Placeholder 2"/>
          <p:cNvSpPr>
            <a:spLocks noGrp="1"/>
          </p:cNvSpPr>
          <p:nvPr>
            <p:ph idx="1"/>
          </p:nvPr>
        </p:nvSpPr>
        <p:spPr>
          <a:xfrm>
            <a:off x="347472" y="1286830"/>
            <a:ext cx="11576304" cy="4894162"/>
          </a:xfrm>
        </p:spPr>
        <p:txBody>
          <a:bodyPr/>
          <a:lstStyle/>
          <a:p>
            <a:pPr marL="0" indent="0">
              <a:buNone/>
            </a:pPr>
            <a:r>
              <a:rPr lang="en-GB" dirty="0"/>
              <a:t>There are a number of different  types of global sporting organisations and are </a:t>
            </a:r>
            <a:r>
              <a:rPr lang="en-GB" dirty="0" err="1"/>
              <a:t>are</a:t>
            </a:r>
            <a:r>
              <a:rPr lang="en-GB" dirty="0"/>
              <a:t> usually structured on the sport they govern, the region they operate, or their function. </a:t>
            </a:r>
          </a:p>
          <a:p>
            <a:r>
              <a:rPr lang="en-GB" dirty="0"/>
              <a:t>International Sports Federations (IFs): These are international organisations recognised by the International Olympic Committee (IOC) to administer one or more sports at world level. They establish rules, host tournaments and events, and promote their respective sports e.g. the </a:t>
            </a:r>
            <a:r>
              <a:rPr lang="en-GB" dirty="0" err="1"/>
              <a:t>Fédération</a:t>
            </a:r>
            <a:r>
              <a:rPr lang="en-GB" dirty="0"/>
              <a:t> Internationale de Football Association (FIFA) is the IF that governs football globally.</a:t>
            </a:r>
          </a:p>
          <a:p>
            <a:r>
              <a:rPr lang="en-GB" dirty="0"/>
              <a:t>International Governing Bodies for a Single Sport: These organisations govern a specific sport worldwide, setting rules, arranging world championships, and promoting their sport. An example is the International Cricket Council (ICC), which governs cricket globally.</a:t>
            </a:r>
          </a:p>
          <a:p>
            <a:r>
              <a:rPr lang="en-GB" dirty="0"/>
              <a:t>International Multi-Sport Organisations: These organisations oversee multiple sports, usually through organising multi-sport events. The International Olympic Committee (IOC), which oversees the Olympic Games, is an example of this type of organisation.</a:t>
            </a:r>
          </a:p>
          <a:p>
            <a:r>
              <a:rPr lang="en-GB" dirty="0"/>
              <a:t>Continental Sports Organisations: These organisations oversee sports at the continental level. They often host continental championships and work under the umbrella of international sports federations. The Union of European Football Associations (UEFA) is an example that oversees football within Europe.</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4</a:t>
            </a:fld>
            <a:endParaRPr lang="en-GB" dirty="0"/>
          </a:p>
        </p:txBody>
      </p:sp>
    </p:spTree>
    <p:extLst>
      <p:ext uri="{BB962C8B-B14F-4D97-AF65-F5344CB8AC3E}">
        <p14:creationId xmlns:p14="http://schemas.microsoft.com/office/powerpoint/2010/main" val="2962322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DIFFERENT TYPES OF GLOBAL ORGANISATIONS</a:t>
            </a:r>
          </a:p>
        </p:txBody>
      </p:sp>
      <p:sp>
        <p:nvSpPr>
          <p:cNvPr id="3" name="Content Placeholder 2"/>
          <p:cNvSpPr>
            <a:spLocks noGrp="1"/>
          </p:cNvSpPr>
          <p:nvPr>
            <p:ph idx="1"/>
          </p:nvPr>
        </p:nvSpPr>
        <p:spPr>
          <a:xfrm>
            <a:off x="347472" y="1286830"/>
            <a:ext cx="11576304" cy="4894162"/>
          </a:xfrm>
        </p:spPr>
        <p:txBody>
          <a:bodyPr>
            <a:normAutofit/>
          </a:bodyPr>
          <a:lstStyle/>
          <a:p>
            <a:r>
              <a:rPr lang="en-GB" dirty="0"/>
              <a:t>Anti-Doping Organisations: These organisations work to prevent and control doping in sports. The World Anti-Doping Agency (WADA) is a prominent example of this type of organisation. They create anti-doping standards, monitor doping control programs, and maintain a list of banned substances.</a:t>
            </a:r>
          </a:p>
          <a:p>
            <a:r>
              <a:rPr lang="en-GB" dirty="0"/>
              <a:t>Athletes' Associations and Unions: These are organisations that represent the interests of athletes, often dealing with matters like contracts, wages, and working conditions. The International Professional Surfers (IPS) is an example, which was the first surfers' union, representing professional surfers' interests.</a:t>
            </a:r>
          </a:p>
          <a:p>
            <a:r>
              <a:rPr lang="en-GB" dirty="0"/>
              <a:t>Disabled Sports Organisations: These organisations are committed to providing sporting opportunities for athletes with disabilities, promoting inclusivity in sports. The International Paralympic Committee (IPC) is an example that oversees the Paralympic Games.</a:t>
            </a:r>
          </a:p>
          <a:p>
            <a:r>
              <a:rPr lang="en-GB" dirty="0"/>
              <a:t>Sports Aid and Development Organisations: These are organisations that use sports as a tool for social and economic development or humanitarian aid. Examples include organisations like Right to Play or </a:t>
            </a:r>
            <a:r>
              <a:rPr lang="en-GB" dirty="0" err="1"/>
              <a:t>PeacePlayers</a:t>
            </a:r>
            <a:r>
              <a:rPr lang="en-GB" dirty="0"/>
              <a:t>, which use sports to teach life skills and foster peace and development in areas affected by conflict.</a:t>
            </a:r>
          </a:p>
        </p:txBody>
      </p:sp>
      <p:sp>
        <p:nvSpPr>
          <p:cNvPr id="4" name="Slide Number Placeholder 3"/>
          <p:cNvSpPr>
            <a:spLocks noGrp="1"/>
          </p:cNvSpPr>
          <p:nvPr>
            <p:ph type="sldNum" sz="quarter" idx="12"/>
          </p:nvPr>
        </p:nvSpPr>
        <p:spPr/>
        <p:txBody>
          <a:bodyPr/>
          <a:lstStyle/>
          <a:p>
            <a:fld id="{1B116007-EFFC-437E-A7ED-B30AAB353CEB}" type="slidenum">
              <a:rPr lang="en-GB" smtClean="0"/>
              <a:pPr/>
              <a:t>5</a:t>
            </a:fld>
            <a:endParaRPr lang="en-GB" dirty="0"/>
          </a:p>
        </p:txBody>
      </p:sp>
    </p:spTree>
    <p:extLst>
      <p:ext uri="{BB962C8B-B14F-4D97-AF65-F5344CB8AC3E}">
        <p14:creationId xmlns:p14="http://schemas.microsoft.com/office/powerpoint/2010/main" val="313732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BIG GLOBAL SPORTS TEAMS</a:t>
            </a:r>
          </a:p>
        </p:txBody>
      </p:sp>
      <p:sp>
        <p:nvSpPr>
          <p:cNvPr id="3" name="Content Placeholder 2"/>
          <p:cNvSpPr>
            <a:spLocks noGrp="1"/>
          </p:cNvSpPr>
          <p:nvPr>
            <p:ph idx="1"/>
          </p:nvPr>
        </p:nvSpPr>
        <p:spPr>
          <a:xfrm>
            <a:off x="347472" y="1286830"/>
            <a:ext cx="11576304" cy="4894162"/>
          </a:xfrm>
        </p:spPr>
        <p:txBody>
          <a:bodyPr>
            <a:normAutofit/>
          </a:bodyPr>
          <a:lstStyle/>
          <a:p>
            <a:pPr marL="0" indent="0">
              <a:buNone/>
            </a:pPr>
            <a:r>
              <a:rPr lang="en-GB" dirty="0"/>
              <a:t>The "largest" sports team organisations can depend on various factors and this changes year on year, but here are five of the most globally prominent and financially strong sports team organisations:</a:t>
            </a:r>
          </a:p>
          <a:p>
            <a:pPr marL="0" indent="0">
              <a:buNone/>
            </a:pPr>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6</a:t>
            </a:fld>
            <a:endParaRPr lang="en-GB" dirty="0"/>
          </a:p>
        </p:txBody>
      </p:sp>
      <p:pic>
        <p:nvPicPr>
          <p:cNvPr id="7" name="Picture 2">
            <a:extLst>
              <a:ext uri="{FF2B5EF4-FFF2-40B4-BE49-F238E27FC236}">
                <a16:creationId xmlns:a16="http://schemas.microsoft.com/office/drawing/2014/main" id="{B19F5E05-9F1A-1A15-F846-DCB23276BA32}"/>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904" b="100000" l="0" r="100000">
                        <a14:foregroundMark x1="14000" y1="37863" x2="14000" y2="37863"/>
                        <a14:foregroundMark x1="14824" y1="48432" x2="14824" y2="48432"/>
                        <a14:foregroundMark x1="19765" y1="68873" x2="19765" y2="68873"/>
                        <a14:foregroundMark x1="91529" y1="53310" x2="91529" y2="53310"/>
                        <a14:foregroundMark x1="87412" y1="28107" x2="87412" y2="28107"/>
                        <a14:foregroundMark x1="84471" y1="27875" x2="84471" y2="27875"/>
                        <a14:foregroundMark x1="56118" y1="9408" x2="56118" y2="9408"/>
                        <a14:foregroundMark x1="49529" y1="8479" x2="49529" y2="8479"/>
                        <a14:foregroundMark x1="60941" y1="11266" x2="60941" y2="11266"/>
                        <a14:foregroundMark x1="61882" y1="10569" x2="61882" y2="10569"/>
                        <a14:foregroundMark x1="15412" y1="26132" x2="15412" y2="26132"/>
                        <a14:foregroundMark x1="49765" y1="92567" x2="49765" y2="92567"/>
                      </a14:backgroundRemoval>
                    </a14:imgEffect>
                  </a14:imgLayer>
                </a14:imgProps>
              </a:ext>
              <a:ext uri="{28A0092B-C50C-407E-A947-70E740481C1C}">
                <a14:useLocalDpi xmlns:a14="http://schemas.microsoft.com/office/drawing/2010/main" val="0"/>
              </a:ext>
            </a:extLst>
          </a:blip>
          <a:srcRect/>
          <a:stretch>
            <a:fillRect/>
          </a:stretch>
        </p:blipFill>
        <p:spPr bwMode="auto">
          <a:xfrm>
            <a:off x="4829740" y="2679010"/>
            <a:ext cx="2280211" cy="230991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al Madrid CF Logo transparent PNG - StickPNG">
            <a:extLst>
              <a:ext uri="{FF2B5EF4-FFF2-40B4-BE49-F238E27FC236}">
                <a16:creationId xmlns:a16="http://schemas.microsoft.com/office/drawing/2014/main" id="{06BC65B0-57B6-CECB-EEAF-C32F899022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21306" y="2683496"/>
            <a:ext cx="1596726" cy="22338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4537BA51-A202-9746-8AB6-70B88EAC20B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78845" y="2824853"/>
            <a:ext cx="2134152" cy="21640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allas Cowboys Logo PNG | PNG Mart">
            <a:extLst>
              <a:ext uri="{FF2B5EF4-FFF2-40B4-BE49-F238E27FC236}">
                <a16:creationId xmlns:a16="http://schemas.microsoft.com/office/drawing/2014/main" id="{D1E910B8-408B-EBB1-454B-59E9B404ECE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6531" y="2895732"/>
            <a:ext cx="1884315" cy="187647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E11898EE-B492-75F7-D572-928F4E422EA8}"/>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2100" b="96973" l="3271" r="96338"/>
                    </a14:imgEffect>
                  </a14:imgLayer>
                </a14:imgProps>
              </a:ext>
              <a:ext uri="{28A0092B-C50C-407E-A947-70E740481C1C}">
                <a14:useLocalDpi xmlns:a14="http://schemas.microsoft.com/office/drawing/2010/main" val="0"/>
              </a:ext>
            </a:extLst>
          </a:blip>
          <a:srcRect/>
          <a:stretch>
            <a:fillRect/>
          </a:stretch>
        </p:blipFill>
        <p:spPr bwMode="auto">
          <a:xfrm>
            <a:off x="3072201" y="2862179"/>
            <a:ext cx="1898821" cy="1898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54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BIG GLOBAL SPORTS TEAMS</a:t>
            </a:r>
          </a:p>
        </p:txBody>
      </p:sp>
      <p:sp>
        <p:nvSpPr>
          <p:cNvPr id="3" name="Content Placeholder 2"/>
          <p:cNvSpPr>
            <a:spLocks noGrp="1"/>
          </p:cNvSpPr>
          <p:nvPr>
            <p:ph idx="1"/>
          </p:nvPr>
        </p:nvSpPr>
        <p:spPr>
          <a:xfrm>
            <a:off x="1837039" y="1286830"/>
            <a:ext cx="10086738" cy="4894162"/>
          </a:xfrm>
        </p:spPr>
        <p:txBody>
          <a:bodyPr>
            <a:normAutofit/>
          </a:bodyPr>
          <a:lstStyle/>
          <a:p>
            <a:pPr marL="0" indent="0">
              <a:buNone/>
            </a:pPr>
            <a:r>
              <a:rPr lang="en-GB" b="1" u="sng" dirty="0"/>
              <a:t>Dallas Cowboys </a:t>
            </a:r>
            <a:r>
              <a:rPr lang="en-GB" dirty="0"/>
              <a:t>(NFL, American Football): The Dallas Cowboys, based in Texas, USA, are consistently ranked as one of the most valuable sports franchises worldwide. Owned by Jerry Jones, they play in the USA National Football League (NFL).</a:t>
            </a:r>
          </a:p>
          <a:p>
            <a:pPr marL="0" indent="0">
              <a:buNone/>
            </a:pPr>
            <a:r>
              <a:rPr lang="en-GB" b="1" u="sng" dirty="0"/>
              <a:t>New York Yankees </a:t>
            </a:r>
            <a:r>
              <a:rPr lang="en-GB" dirty="0"/>
              <a:t>(MLB, Baseball): The New York Yankees, one of the most successful teams in Major League Baseball (MLB), have a significant fan base and high revenues. They're known for their many World Series titles.</a:t>
            </a:r>
          </a:p>
          <a:p>
            <a:pPr marL="0" indent="0">
              <a:buNone/>
            </a:pPr>
            <a:r>
              <a:rPr lang="en-GB" b="1" u="sng" dirty="0"/>
              <a:t>Manchester United </a:t>
            </a:r>
            <a:r>
              <a:rPr lang="en-GB" dirty="0"/>
              <a:t>(Premier League, Football):  A major English football club, Manchester United is known worldwide and has a massive global fan base. They compete in the Premier League and have a history rich with success.</a:t>
            </a:r>
          </a:p>
          <a:p>
            <a:pPr marL="0" indent="0">
              <a:buNone/>
            </a:pPr>
            <a:r>
              <a:rPr lang="en-GB" b="1" u="sng" dirty="0"/>
              <a:t>Real Madrid </a:t>
            </a:r>
            <a:r>
              <a:rPr lang="en-GB" dirty="0"/>
              <a:t>(La </a:t>
            </a:r>
            <a:r>
              <a:rPr lang="en-GB" dirty="0" err="1"/>
              <a:t>Liga</a:t>
            </a:r>
            <a:r>
              <a:rPr lang="en-GB" dirty="0"/>
              <a:t>, Football): Real Madrid, based in Spain, is another global football powerhouse with high revenues and a significant fan base. They compete in La </a:t>
            </a:r>
            <a:r>
              <a:rPr lang="en-GB" dirty="0" err="1"/>
              <a:t>Liga</a:t>
            </a:r>
            <a:r>
              <a:rPr lang="en-GB" dirty="0"/>
              <a:t> and have had significant success in the UEFA Champions League.</a:t>
            </a:r>
          </a:p>
          <a:p>
            <a:pPr marL="0" indent="0">
              <a:buNone/>
            </a:pPr>
            <a:r>
              <a:rPr lang="en-GB" b="1" u="sng" dirty="0"/>
              <a:t>FC Barcelona </a:t>
            </a:r>
            <a:r>
              <a:rPr lang="en-GB" dirty="0"/>
              <a:t>(La </a:t>
            </a:r>
            <a:r>
              <a:rPr lang="en-GB" dirty="0" err="1"/>
              <a:t>Liga</a:t>
            </a:r>
            <a:r>
              <a:rPr lang="en-GB" dirty="0"/>
              <a:t>, Football): Another Spanish team, FC Barcelona, rivals Real Madrid in terms of global recognition, fan base, and revenue. They're known for their strong performance in La </a:t>
            </a:r>
            <a:r>
              <a:rPr lang="en-GB" dirty="0" err="1"/>
              <a:t>Liga</a:t>
            </a:r>
            <a:r>
              <a:rPr lang="en-GB" dirty="0"/>
              <a:t> and the UEFA Champions League.</a:t>
            </a:r>
          </a:p>
          <a:p>
            <a:pPr marL="0" indent="0">
              <a:buNone/>
            </a:pPr>
            <a:endParaRPr lang="en-GB" dirty="0"/>
          </a:p>
          <a:p>
            <a:pPr marL="0" indent="0">
              <a:buNone/>
            </a:pPr>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7</a:t>
            </a:fld>
            <a:endParaRPr lang="en-GB" dirty="0"/>
          </a:p>
        </p:txBody>
      </p:sp>
      <p:pic>
        <p:nvPicPr>
          <p:cNvPr id="7" name="Picture 2">
            <a:extLst>
              <a:ext uri="{FF2B5EF4-FFF2-40B4-BE49-F238E27FC236}">
                <a16:creationId xmlns:a16="http://schemas.microsoft.com/office/drawing/2014/main" id="{B19F5E05-9F1A-1A15-F846-DCB23276BA32}"/>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904" b="100000" l="0" r="100000">
                        <a14:foregroundMark x1="14000" y1="37863" x2="14000" y2="37863"/>
                        <a14:foregroundMark x1="14824" y1="48432" x2="14824" y2="48432"/>
                        <a14:foregroundMark x1="19765" y1="68873" x2="19765" y2="68873"/>
                        <a14:foregroundMark x1="91529" y1="53310" x2="91529" y2="53310"/>
                        <a14:foregroundMark x1="87412" y1="28107" x2="87412" y2="28107"/>
                        <a14:foregroundMark x1="84471" y1="27875" x2="84471" y2="27875"/>
                        <a14:foregroundMark x1="56118" y1="9408" x2="56118" y2="9408"/>
                        <a14:foregroundMark x1="49529" y1="8479" x2="49529" y2="8479"/>
                        <a14:foregroundMark x1="60941" y1="11266" x2="60941" y2="11266"/>
                        <a14:foregroundMark x1="61882" y1="10569" x2="61882" y2="10569"/>
                        <a14:foregroundMark x1="15412" y1="26132" x2="15412" y2="26132"/>
                        <a14:foregroundMark x1="49765" y1="92567" x2="49765" y2="92567"/>
                      </a14:backgroundRemoval>
                    </a14:imgEffect>
                  </a14:imgLayer>
                </a14:imgProps>
              </a:ext>
              <a:ext uri="{28A0092B-C50C-407E-A947-70E740481C1C}">
                <a14:useLocalDpi xmlns:a14="http://schemas.microsoft.com/office/drawing/2010/main" val="0"/>
              </a:ext>
            </a:extLst>
          </a:blip>
          <a:srcRect/>
          <a:stretch>
            <a:fillRect/>
          </a:stretch>
        </p:blipFill>
        <p:spPr bwMode="auto">
          <a:xfrm>
            <a:off x="820524" y="3170795"/>
            <a:ext cx="849456" cy="8605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al Madrid CF Logo transparent PNG - StickPNG">
            <a:extLst>
              <a:ext uri="{FF2B5EF4-FFF2-40B4-BE49-F238E27FC236}">
                <a16:creationId xmlns:a16="http://schemas.microsoft.com/office/drawing/2014/main" id="{06BC65B0-57B6-CECB-EEAF-C32F899022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5422" y="4122735"/>
            <a:ext cx="630441" cy="8819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4537BA51-A202-9746-8AB6-70B88EAC20B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212" y="5096146"/>
            <a:ext cx="805222" cy="8165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allas Cowboys Logo PNG | PNG Mart">
            <a:extLst>
              <a:ext uri="{FF2B5EF4-FFF2-40B4-BE49-F238E27FC236}">
                <a16:creationId xmlns:a16="http://schemas.microsoft.com/office/drawing/2014/main" id="{D1E910B8-408B-EBB1-454B-59E9B404ECE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145" y="1372617"/>
            <a:ext cx="828214" cy="8247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E11898EE-B492-75F7-D572-928F4E422EA8}"/>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2100" b="96973" l="3271" r="96338"/>
                    </a14:imgEffect>
                  </a14:imgLayer>
                </a14:imgProps>
              </a:ext>
              <a:ext uri="{28A0092B-C50C-407E-A947-70E740481C1C}">
                <a14:useLocalDpi xmlns:a14="http://schemas.microsoft.com/office/drawing/2010/main" val="0"/>
              </a:ext>
            </a:extLst>
          </a:blip>
          <a:srcRect/>
          <a:stretch>
            <a:fillRect/>
          </a:stretch>
        </p:blipFill>
        <p:spPr bwMode="auto">
          <a:xfrm>
            <a:off x="880212" y="2310272"/>
            <a:ext cx="695651" cy="69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93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DALLAS COWBOYS</a:t>
            </a:r>
          </a:p>
        </p:txBody>
      </p:sp>
      <p:sp>
        <p:nvSpPr>
          <p:cNvPr id="3" name="Content Placeholder 2"/>
          <p:cNvSpPr>
            <a:spLocks noGrp="1"/>
          </p:cNvSpPr>
          <p:nvPr>
            <p:ph idx="1"/>
          </p:nvPr>
        </p:nvSpPr>
        <p:spPr/>
        <p:txBody>
          <a:bodyPr>
            <a:normAutofit/>
          </a:bodyPr>
          <a:lstStyle/>
          <a:p>
            <a:pPr marL="0" indent="0">
              <a:buNone/>
            </a:pPr>
            <a:r>
              <a:rPr lang="en-GB" dirty="0"/>
              <a:t>The Dallas Cowboys are one of the most iconic franchises in the National Football League (NFL), and a prime example of a successful global sporting organisation.</a:t>
            </a:r>
          </a:p>
          <a:p>
            <a:r>
              <a:rPr lang="en-GB" b="1" u="sng" dirty="0"/>
              <a:t>Organisation Structure: </a:t>
            </a:r>
            <a:r>
              <a:rPr lang="en-GB" dirty="0"/>
              <a:t>Owned by Jerry Jones since 1989, it’s a family thing! Jerry is the owner and general manager, his daughter Charlotte Jones is the Executive Vice President/Chief Brand Officer, and his son Stephen Jones is the Chief Operating Officer, Executive Vice President, and Director of Player Personnel. The organisation is divided into several key departments including football operations, business operations, marketing, sales, community service, media and communications, and more. Each of these departments have their respective heads who report to the upper management.</a:t>
            </a:r>
          </a:p>
          <a:p>
            <a:r>
              <a:rPr lang="en-GB" b="1" u="sng" dirty="0"/>
              <a:t>Marketing: </a:t>
            </a:r>
            <a:r>
              <a:rPr lang="en-GB" dirty="0"/>
              <a:t>Dallas Cowboys has a strong brand presence in the market. They have an iconic logo (the "lone star" logo) that is instantly recognisable and is heavily incorporated into their marketing strategy. They’re also known for their cheerleading squad, the Dallas Cowboys Cheerleaders, who have their own branding and marketing opportunities.</a:t>
            </a:r>
          </a:p>
          <a:p>
            <a:r>
              <a:rPr lang="en-GB" b="1" u="sng" dirty="0"/>
              <a:t>Events: </a:t>
            </a:r>
            <a:r>
              <a:rPr lang="en-GB" dirty="0"/>
              <a:t>The team hosts regular home games at the AT&amp;T Stadium in Arlington, Texas, which is a state-of-the-art venue known for its colossal HD video screen. They also hold yearly training camps and fan events, such as meet and greets and charity functions.</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8</a:t>
            </a:fld>
            <a:endParaRPr lang="en-GB" dirty="0"/>
          </a:p>
        </p:txBody>
      </p:sp>
      <p:sp>
        <p:nvSpPr>
          <p:cNvPr id="6" name="Snip Single Corner Rectangle 5"/>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Dallas Cowboys Logo PNG | PNG Mart">
            <a:extLst>
              <a:ext uri="{FF2B5EF4-FFF2-40B4-BE49-F238E27FC236}">
                <a16:creationId xmlns:a16="http://schemas.microsoft.com/office/drawing/2014/main" id="{D1E910B8-408B-EBB1-454B-59E9B404EC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95562" y="453852"/>
            <a:ext cx="828214" cy="824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429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DALLAS COWBOYS</a:t>
            </a:r>
          </a:p>
        </p:txBody>
      </p:sp>
      <p:sp>
        <p:nvSpPr>
          <p:cNvPr id="3" name="Content Placeholder 2"/>
          <p:cNvSpPr>
            <a:spLocks noGrp="1"/>
          </p:cNvSpPr>
          <p:nvPr>
            <p:ph idx="1"/>
          </p:nvPr>
        </p:nvSpPr>
        <p:spPr/>
        <p:txBody>
          <a:bodyPr>
            <a:normAutofit lnSpcReduction="10000"/>
          </a:bodyPr>
          <a:lstStyle/>
          <a:p>
            <a:pPr marL="0" indent="0">
              <a:buNone/>
            </a:pPr>
            <a:r>
              <a:rPr lang="en-GB" b="1" u="sng" dirty="0"/>
              <a:t>Social Media: </a:t>
            </a:r>
            <a:r>
              <a:rPr lang="en-GB" dirty="0"/>
              <a:t>Dallas Cowboys has an active social media presence, with official profiles on platforms like Facebook, Twitter, and Instagram. They share news, photos, videos, player profiles, game schedules, and promotional content, engaging regularly with their </a:t>
            </a:r>
            <a:r>
              <a:rPr lang="en-GB" dirty="0" err="1"/>
              <a:t>fanbase</a:t>
            </a:r>
            <a:r>
              <a:rPr lang="en-GB" dirty="0"/>
              <a:t>.</a:t>
            </a:r>
          </a:p>
          <a:p>
            <a:pPr marL="0" indent="0">
              <a:buNone/>
            </a:pPr>
            <a:r>
              <a:rPr lang="en-GB" b="1" u="sng" dirty="0"/>
              <a:t>Business Objectives: </a:t>
            </a:r>
            <a:r>
              <a:rPr lang="en-GB" dirty="0"/>
              <a:t>Their objectives are like any professional sports team: to win championships, increase </a:t>
            </a:r>
            <a:r>
              <a:rPr lang="en-GB" dirty="0" err="1"/>
              <a:t>fanbase</a:t>
            </a:r>
            <a:r>
              <a:rPr lang="en-GB" dirty="0"/>
              <a:t>, and grow the business profitably. They also aim to be leaders in community service and contribute positively to society</a:t>
            </a:r>
          </a:p>
          <a:p>
            <a:pPr marL="0" indent="0">
              <a:buNone/>
            </a:pPr>
            <a:r>
              <a:rPr lang="en-GB" b="1" u="sng" dirty="0"/>
              <a:t>Business Environment: </a:t>
            </a:r>
            <a:r>
              <a:rPr lang="en-GB" dirty="0"/>
              <a:t>The Cowboys operate in a highly competitive environment, both on and off the field. They compete with other NFL teams for players, fans, and corporate sponsorships. However, their brand strength, coupled with a consistent strategy for fan engagement, merchandise sales, and partnerships, has led them to be named the most valuable sports team in the world multiple times.</a:t>
            </a:r>
          </a:p>
          <a:p>
            <a:pPr marL="0" indent="0">
              <a:buNone/>
            </a:pPr>
            <a:r>
              <a:rPr lang="en-GB" b="1" u="sng" dirty="0"/>
              <a:t>Meeting Customer Needs: </a:t>
            </a:r>
            <a:r>
              <a:rPr lang="en-GB" dirty="0"/>
              <a:t>Dallas Cowboys meet the needs of their customers (fans) by providing high-quality entertainment, maintaining a strong connection with the community, and offering a wide range of merchandise. They also aim to provide a high-quality experience at their home stadium, with regular improvements and updates.</a:t>
            </a:r>
          </a:p>
          <a:p>
            <a:pPr marL="0" indent="0">
              <a:buNone/>
            </a:pPr>
            <a:r>
              <a:rPr lang="en-GB" b="1" u="sng" dirty="0"/>
              <a:t>Turnover &amp; Brand Awareness: </a:t>
            </a:r>
            <a:r>
              <a:rPr lang="en-GB" dirty="0"/>
              <a:t>According to Forbes, the Dallas Cowboys were valued at $5.7 billion in 2020, making them the most valuable sports team globally. Their brand is internationally recognised, and they have a wide range of merchandise for fans, helping to increase both turnover and brand awareness.</a:t>
            </a:r>
          </a:p>
          <a:p>
            <a:pPr marL="0" indent="0">
              <a:buNone/>
            </a:pPr>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9</a:t>
            </a:fld>
            <a:endParaRPr lang="en-GB" dirty="0"/>
          </a:p>
        </p:txBody>
      </p:sp>
      <p:sp>
        <p:nvSpPr>
          <p:cNvPr id="6" name="Snip Single Corner Rectangle 5"/>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Dallas Cowboys Logo PNG | PNG Mart">
            <a:extLst>
              <a:ext uri="{FF2B5EF4-FFF2-40B4-BE49-F238E27FC236}">
                <a16:creationId xmlns:a16="http://schemas.microsoft.com/office/drawing/2014/main" id="{D1E910B8-408B-EBB1-454B-59E9B404EC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95562" y="453852"/>
            <a:ext cx="828214" cy="824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066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DALLAS COWBOYS</a:t>
            </a:r>
          </a:p>
        </p:txBody>
      </p:sp>
      <p:sp>
        <p:nvSpPr>
          <p:cNvPr id="3" name="Content Placeholder 2"/>
          <p:cNvSpPr>
            <a:spLocks noGrp="1"/>
          </p:cNvSpPr>
          <p:nvPr>
            <p:ph idx="1"/>
          </p:nvPr>
        </p:nvSpPr>
        <p:spPr/>
        <p:txBody>
          <a:bodyPr>
            <a:normAutofit/>
          </a:bodyPr>
          <a:lstStyle/>
          <a:p>
            <a:r>
              <a:rPr lang="en-GB" b="1" u="sng" dirty="0"/>
              <a:t>Filling a Gap in the Market: </a:t>
            </a:r>
            <a:r>
              <a:rPr lang="en-GB" dirty="0"/>
              <a:t>When the Dallas Cowboys were established in 1960, there was a significant market demand for an NFL team in the Southwest, which they filled. They've since grown to have one of the largest </a:t>
            </a:r>
            <a:r>
              <a:rPr lang="en-GB" dirty="0" err="1"/>
              <a:t>fanbases</a:t>
            </a:r>
            <a:r>
              <a:rPr lang="en-GB" dirty="0"/>
              <a:t> in the NFL.</a:t>
            </a:r>
          </a:p>
          <a:p>
            <a:r>
              <a:rPr lang="en-GB" b="1" u="sng" dirty="0"/>
              <a:t>Meeting Social Aims: </a:t>
            </a:r>
            <a:r>
              <a:rPr lang="en-GB" dirty="0"/>
              <a:t>The Cowboys are also active in their community through the Dallas Cowboys Football Club and Dallas Cowboys Cheerleaders. They focus on youth health and education, military support, and many other causes.</a:t>
            </a:r>
          </a:p>
          <a:p>
            <a:r>
              <a:rPr lang="en-GB" b="1" u="sng" dirty="0"/>
              <a:t>Meeting Charitable Aims: </a:t>
            </a:r>
            <a:r>
              <a:rPr lang="en-GB" dirty="0"/>
              <a:t>The Gene and Jerry Jones Family Foundation and the Dallas Cowboys are dedicated to making a lasting impact on the community, with significant contributions to education, scientific research, and the homeless, among other charitable causes.</a:t>
            </a:r>
          </a:p>
          <a:p>
            <a:pPr marL="0" indent="0">
              <a:buNone/>
            </a:pPr>
            <a:r>
              <a:rPr lang="en-GB" i="1" dirty="0"/>
              <a:t>In conclusion, the Dallas Cowboys organisation has effectively used branding, marketing, customer engagement, and a winning tradition to become one of the most successful and recognisable franchises in all of sports.</a:t>
            </a:r>
          </a:p>
          <a:p>
            <a:pPr marL="0" indent="0">
              <a:buNone/>
            </a:pPr>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10</a:t>
            </a:fld>
            <a:endParaRPr lang="en-GB" dirty="0"/>
          </a:p>
        </p:txBody>
      </p:sp>
      <p:sp>
        <p:nvSpPr>
          <p:cNvPr id="6" name="Snip Single Corner Rectangle 5"/>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Dallas Cowboys Logo PNG | PNG Mart">
            <a:extLst>
              <a:ext uri="{FF2B5EF4-FFF2-40B4-BE49-F238E27FC236}">
                <a16:creationId xmlns:a16="http://schemas.microsoft.com/office/drawing/2014/main" id="{D1E910B8-408B-EBB1-454B-59E9B404ECE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95562" y="453852"/>
            <a:ext cx="828214" cy="8247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Dallas Cowboys Logo PNG | PNG Mart">
            <a:extLst>
              <a:ext uri="{FF2B5EF4-FFF2-40B4-BE49-F238E27FC236}">
                <a16:creationId xmlns:a16="http://schemas.microsoft.com/office/drawing/2014/main" id="{D1E910B8-408B-EBB1-454B-59E9B404EC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2333" y="4880358"/>
            <a:ext cx="1129095" cy="1124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433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MANCHESTER UNITED</a:t>
            </a:r>
          </a:p>
        </p:txBody>
      </p:sp>
      <p:sp>
        <p:nvSpPr>
          <p:cNvPr id="3" name="Content Placeholder 2"/>
          <p:cNvSpPr>
            <a:spLocks noGrp="1"/>
          </p:cNvSpPr>
          <p:nvPr>
            <p:ph idx="1"/>
          </p:nvPr>
        </p:nvSpPr>
        <p:spPr/>
        <p:txBody>
          <a:bodyPr>
            <a:normAutofit/>
          </a:bodyPr>
          <a:lstStyle/>
          <a:p>
            <a:pPr marL="0" indent="0">
              <a:buNone/>
            </a:pPr>
            <a:r>
              <a:rPr lang="en-GB" dirty="0"/>
              <a:t>Manchester United is one of the most successful and globally recognised football clubs in the world. </a:t>
            </a:r>
          </a:p>
          <a:p>
            <a:r>
              <a:rPr lang="en-GB" b="1" u="sng" dirty="0"/>
              <a:t>Organisation Structure: </a:t>
            </a:r>
            <a:r>
              <a:rPr lang="en-GB" dirty="0"/>
              <a:t>Manchester United is a public limited company listed on the New York Stock Exchange, with the Glazer family holding the majority of the shares. The structure of the organisation is hierarchical, with the Board of Directors at the top, followed by executive management. The Board includes the owners, the club's Chief Executive Officer, and independent directors. Executive management, headed by the CEO, is responsible for the day-to-day operations of the club. The team manager reports to the Board and is responsible for player recruitment and on-field performance.</a:t>
            </a:r>
          </a:p>
          <a:p>
            <a:r>
              <a:rPr lang="en-GB" b="1" u="sng" dirty="0"/>
              <a:t>Marketing: </a:t>
            </a:r>
            <a:r>
              <a:rPr lang="en-GB" dirty="0"/>
              <a:t>Manchester United has a strong global brand presence. The club lot of big money sponsorship deals and partnerships with global companies such as Adidas, Chevrolet, and AON. They leverage their iconic logo, rich history, and global </a:t>
            </a:r>
            <a:r>
              <a:rPr lang="en-GB" dirty="0" err="1"/>
              <a:t>fanbase</a:t>
            </a:r>
            <a:r>
              <a:rPr lang="en-GB" dirty="0"/>
              <a:t> in their marketing strategies.</a:t>
            </a:r>
          </a:p>
          <a:p>
            <a:r>
              <a:rPr lang="en-GB" b="1" u="sng" dirty="0"/>
              <a:t>Events: </a:t>
            </a:r>
            <a:r>
              <a:rPr lang="en-GB" dirty="0"/>
              <a:t>Besides their regular home and away matches in various competitions, Manchester United holds events like pre-season tours, fan festivals, and charity matches. They also have a museum and stadium tour that attracts fans from around the world.</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11</a:t>
            </a:fld>
            <a:endParaRPr lang="en-GB" dirty="0"/>
          </a:p>
        </p:txBody>
      </p:sp>
      <p:sp>
        <p:nvSpPr>
          <p:cNvPr id="6" name="Snip Single Corner Rectangle 5"/>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2">
            <a:extLst>
              <a:ext uri="{FF2B5EF4-FFF2-40B4-BE49-F238E27FC236}">
                <a16:creationId xmlns:a16="http://schemas.microsoft.com/office/drawing/2014/main" id="{B19F5E05-9F1A-1A15-F846-DCB23276BA32}"/>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904" b="100000" l="0" r="100000">
                        <a14:foregroundMark x1="14000" y1="37863" x2="14000" y2="37863"/>
                        <a14:foregroundMark x1="14824" y1="48432" x2="14824" y2="48432"/>
                        <a14:foregroundMark x1="19765" y1="68873" x2="19765" y2="68873"/>
                        <a14:foregroundMark x1="91529" y1="53310" x2="91529" y2="53310"/>
                        <a14:foregroundMark x1="87412" y1="28107" x2="87412" y2="28107"/>
                        <a14:foregroundMark x1="84471" y1="27875" x2="84471" y2="27875"/>
                        <a14:foregroundMark x1="56118" y1="9408" x2="56118" y2="9408"/>
                        <a14:foregroundMark x1="49529" y1="8479" x2="49529" y2="8479"/>
                        <a14:foregroundMark x1="60941" y1="11266" x2="60941" y2="11266"/>
                        <a14:foregroundMark x1="61882" y1="10569" x2="61882" y2="10569"/>
                        <a14:foregroundMark x1="15412" y1="26132" x2="15412" y2="26132"/>
                        <a14:foregroundMark x1="49765" y1="92567" x2="49765" y2="92567"/>
                      </a14:backgroundRemoval>
                    </a14:imgEffect>
                  </a14:imgLayer>
                </a14:imgProps>
              </a:ext>
              <a:ext uri="{28A0092B-C50C-407E-A947-70E740481C1C}">
                <a14:useLocalDpi xmlns:a14="http://schemas.microsoft.com/office/drawing/2010/main" val="0"/>
              </a:ext>
            </a:extLst>
          </a:blip>
          <a:srcRect/>
          <a:stretch>
            <a:fillRect/>
          </a:stretch>
        </p:blipFill>
        <p:spPr bwMode="auto">
          <a:xfrm>
            <a:off x="11074320" y="418096"/>
            <a:ext cx="849456" cy="860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61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MANCHESTER UNITED</a:t>
            </a:r>
          </a:p>
        </p:txBody>
      </p:sp>
      <p:sp>
        <p:nvSpPr>
          <p:cNvPr id="3" name="Content Placeholder 2"/>
          <p:cNvSpPr>
            <a:spLocks noGrp="1"/>
          </p:cNvSpPr>
          <p:nvPr>
            <p:ph idx="1"/>
          </p:nvPr>
        </p:nvSpPr>
        <p:spPr/>
        <p:txBody>
          <a:bodyPr>
            <a:normAutofit/>
          </a:bodyPr>
          <a:lstStyle/>
          <a:p>
            <a:pPr marL="0" indent="0">
              <a:buNone/>
            </a:pPr>
            <a:r>
              <a:rPr lang="en-GB" b="1" u="sng" dirty="0"/>
              <a:t>Social Media: </a:t>
            </a:r>
            <a:r>
              <a:rPr lang="en-GB" dirty="0"/>
              <a:t>Manchester United has a strong social media presence across various platforms such as Facebook, Twitter, and Instagram. They engage with their global </a:t>
            </a:r>
            <a:r>
              <a:rPr lang="en-GB" dirty="0" err="1"/>
              <a:t>fanbase</a:t>
            </a:r>
            <a:r>
              <a:rPr lang="en-GB" dirty="0"/>
              <a:t> through match updates, behind-the-scenes content, and player-focused stories.</a:t>
            </a:r>
          </a:p>
          <a:p>
            <a:pPr marL="0" indent="0">
              <a:buNone/>
            </a:pPr>
            <a:r>
              <a:rPr lang="en-GB" b="1" u="sng" dirty="0"/>
              <a:t>Business Objectives: </a:t>
            </a:r>
            <a:r>
              <a:rPr lang="en-GB" dirty="0"/>
              <a:t>Their objectives, similar to any professional sports team, are to win trophies, expand their global </a:t>
            </a:r>
            <a:r>
              <a:rPr lang="en-GB" dirty="0" err="1"/>
              <a:t>fanbase</a:t>
            </a:r>
            <a:r>
              <a:rPr lang="en-GB" dirty="0"/>
              <a:t>, and grow the business profitably. They also have social objectives, like fostering community development and promoting inclusivity.</a:t>
            </a:r>
          </a:p>
          <a:p>
            <a:pPr marL="0" indent="0">
              <a:buNone/>
            </a:pPr>
            <a:r>
              <a:rPr lang="en-GB" b="1" u="sng" dirty="0"/>
              <a:t>Business Environment: </a:t>
            </a:r>
            <a:r>
              <a:rPr lang="en-GB" dirty="0"/>
              <a:t>Operating in the very competitive environment of Premier League football, Manchester United competes for top talent, fans, and sponsorship deals. However, their rich history, large fan base, and strong brand have kept them at the forefront of world football.</a:t>
            </a:r>
          </a:p>
          <a:p>
            <a:pPr marL="0" indent="0">
              <a:buNone/>
            </a:pPr>
            <a:r>
              <a:rPr lang="en-GB" b="1" u="sng" dirty="0"/>
              <a:t>Turnover &amp; Brand Awareness: </a:t>
            </a:r>
            <a:r>
              <a:rPr lang="en-GB" dirty="0"/>
              <a:t>As of 2021, Forbes estimates Manchester United's value at $4.2 billion. Their brand is globally recognised, and they have extensive merchandise available to fans around the world.</a:t>
            </a:r>
          </a:p>
        </p:txBody>
      </p:sp>
      <p:sp>
        <p:nvSpPr>
          <p:cNvPr id="4" name="Slide Number Placeholder 3"/>
          <p:cNvSpPr>
            <a:spLocks noGrp="1"/>
          </p:cNvSpPr>
          <p:nvPr>
            <p:ph type="sldNum" sz="quarter" idx="12"/>
          </p:nvPr>
        </p:nvSpPr>
        <p:spPr/>
        <p:txBody>
          <a:bodyPr/>
          <a:lstStyle/>
          <a:p>
            <a:fld id="{1B116007-EFFC-437E-A7ED-B30AAB353CEB}" type="slidenum">
              <a:rPr lang="en-GB" smtClean="0"/>
              <a:pPr/>
              <a:t>12</a:t>
            </a:fld>
            <a:endParaRPr lang="en-GB" dirty="0"/>
          </a:p>
        </p:txBody>
      </p:sp>
      <p:sp>
        <p:nvSpPr>
          <p:cNvPr id="6" name="Snip Single Corner Rectangle 5"/>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2">
            <a:extLst>
              <a:ext uri="{FF2B5EF4-FFF2-40B4-BE49-F238E27FC236}">
                <a16:creationId xmlns:a16="http://schemas.microsoft.com/office/drawing/2014/main" id="{B19F5E05-9F1A-1A15-F846-DCB23276BA32}"/>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904" b="100000" l="0" r="100000">
                        <a14:foregroundMark x1="14000" y1="37863" x2="14000" y2="37863"/>
                        <a14:foregroundMark x1="14824" y1="48432" x2="14824" y2="48432"/>
                        <a14:foregroundMark x1="19765" y1="68873" x2="19765" y2="68873"/>
                        <a14:foregroundMark x1="91529" y1="53310" x2="91529" y2="53310"/>
                        <a14:foregroundMark x1="87412" y1="28107" x2="87412" y2="28107"/>
                        <a14:foregroundMark x1="84471" y1="27875" x2="84471" y2="27875"/>
                        <a14:foregroundMark x1="56118" y1="9408" x2="56118" y2="9408"/>
                        <a14:foregroundMark x1="49529" y1="8479" x2="49529" y2="8479"/>
                        <a14:foregroundMark x1="60941" y1="11266" x2="60941" y2="11266"/>
                        <a14:foregroundMark x1="61882" y1="10569" x2="61882" y2="10569"/>
                        <a14:foregroundMark x1="15412" y1="26132" x2="15412" y2="26132"/>
                        <a14:foregroundMark x1="49765" y1="92567" x2="49765" y2="92567"/>
                      </a14:backgroundRemoval>
                    </a14:imgEffect>
                  </a14:imgLayer>
                </a14:imgProps>
              </a:ext>
              <a:ext uri="{28A0092B-C50C-407E-A947-70E740481C1C}">
                <a14:useLocalDpi xmlns:a14="http://schemas.microsoft.com/office/drawing/2010/main" val="0"/>
              </a:ext>
            </a:extLst>
          </a:blip>
          <a:srcRect/>
          <a:stretch>
            <a:fillRect/>
          </a:stretch>
        </p:blipFill>
        <p:spPr bwMode="auto">
          <a:xfrm>
            <a:off x="11074320" y="418096"/>
            <a:ext cx="849456" cy="860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54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MANCHESTER UNITED</a:t>
            </a:r>
          </a:p>
        </p:txBody>
      </p:sp>
      <p:sp>
        <p:nvSpPr>
          <p:cNvPr id="3" name="Content Placeholder 2"/>
          <p:cNvSpPr>
            <a:spLocks noGrp="1"/>
          </p:cNvSpPr>
          <p:nvPr>
            <p:ph idx="1"/>
          </p:nvPr>
        </p:nvSpPr>
        <p:spPr/>
        <p:txBody>
          <a:bodyPr>
            <a:normAutofit/>
          </a:bodyPr>
          <a:lstStyle/>
          <a:p>
            <a:pPr marL="0" indent="0">
              <a:buNone/>
            </a:pPr>
            <a:r>
              <a:rPr lang="en-GB" b="1" u="sng" dirty="0"/>
              <a:t>Meeting Social Aims: </a:t>
            </a:r>
            <a:r>
              <a:rPr lang="en-GB" dirty="0"/>
              <a:t>The Manchester United Foundation works in some of the most disadvantaged areas of Greater Manchester, providing programs to inspire young people to build a better life for themselves and improve the communities they live in. </a:t>
            </a:r>
          </a:p>
          <a:p>
            <a:pPr marL="0" indent="0">
              <a:buNone/>
            </a:pPr>
            <a:r>
              <a:rPr lang="en-GB" b="1" u="sng" dirty="0"/>
              <a:t>Meeting Charitable Aims: </a:t>
            </a:r>
            <a:r>
              <a:rPr lang="en-GB" dirty="0"/>
              <a:t>Through the Manchester United Foundation, the club supports a wide range of charitable activities, including children's health and well-being, education, and community cohesion.</a:t>
            </a:r>
          </a:p>
          <a:p>
            <a:pPr marL="0" indent="0">
              <a:buNone/>
            </a:pPr>
            <a:r>
              <a:rPr lang="en-GB" i="1" dirty="0"/>
              <a:t>In conclusion, through successful on-field performance, strategic marketing, and robust community engagement, Manchester United has built a strong global brand and business operation.</a:t>
            </a:r>
          </a:p>
          <a:p>
            <a:pPr marL="0" indent="0">
              <a:buNone/>
            </a:pPr>
            <a:r>
              <a:rPr lang="en-GB" i="1" dirty="0"/>
              <a:t>The club's history, combined with its modern approach to fan engagement and business management, makes it a compelling case study in global sporting organisations.</a:t>
            </a:r>
          </a:p>
          <a:p>
            <a:pPr marL="0" indent="0">
              <a:buNone/>
            </a:pPr>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13</a:t>
            </a:fld>
            <a:endParaRPr lang="en-GB" dirty="0"/>
          </a:p>
        </p:txBody>
      </p:sp>
      <p:sp>
        <p:nvSpPr>
          <p:cNvPr id="6" name="Snip Single Corner Rectangle 5"/>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2">
            <a:extLst>
              <a:ext uri="{FF2B5EF4-FFF2-40B4-BE49-F238E27FC236}">
                <a16:creationId xmlns:a16="http://schemas.microsoft.com/office/drawing/2014/main" id="{B19F5E05-9F1A-1A15-F846-DCB23276BA32}"/>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904" b="100000" l="0" r="100000">
                        <a14:foregroundMark x1="14000" y1="37863" x2="14000" y2="37863"/>
                        <a14:foregroundMark x1="14824" y1="48432" x2="14824" y2="48432"/>
                        <a14:foregroundMark x1="19765" y1="68873" x2="19765" y2="68873"/>
                        <a14:foregroundMark x1="91529" y1="53310" x2="91529" y2="53310"/>
                        <a14:foregroundMark x1="87412" y1="28107" x2="87412" y2="28107"/>
                        <a14:foregroundMark x1="84471" y1="27875" x2="84471" y2="27875"/>
                        <a14:foregroundMark x1="56118" y1="9408" x2="56118" y2="9408"/>
                        <a14:foregroundMark x1="49529" y1="8479" x2="49529" y2="8479"/>
                        <a14:foregroundMark x1="60941" y1="11266" x2="60941" y2="11266"/>
                        <a14:foregroundMark x1="61882" y1="10569" x2="61882" y2="10569"/>
                        <a14:foregroundMark x1="15412" y1="26132" x2="15412" y2="26132"/>
                        <a14:foregroundMark x1="49765" y1="92567" x2="49765" y2="92567"/>
                      </a14:backgroundRemoval>
                    </a14:imgEffect>
                  </a14:imgLayer>
                </a14:imgProps>
              </a:ext>
              <a:ext uri="{28A0092B-C50C-407E-A947-70E740481C1C}">
                <a14:useLocalDpi xmlns:a14="http://schemas.microsoft.com/office/drawing/2010/main" val="0"/>
              </a:ext>
            </a:extLst>
          </a:blip>
          <a:srcRect/>
          <a:stretch>
            <a:fillRect/>
          </a:stretch>
        </p:blipFill>
        <p:spPr bwMode="auto">
          <a:xfrm>
            <a:off x="11074320" y="418096"/>
            <a:ext cx="849456" cy="86052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B19F5E05-9F1A-1A15-F846-DCB23276BA32}"/>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904" b="100000" l="0" r="100000">
                        <a14:foregroundMark x1="14000" y1="37863" x2="14000" y2="37863"/>
                        <a14:foregroundMark x1="14824" y1="48432" x2="14824" y2="48432"/>
                        <a14:foregroundMark x1="19765" y1="68873" x2="19765" y2="68873"/>
                        <a14:foregroundMark x1="91529" y1="53310" x2="91529" y2="53310"/>
                        <a14:foregroundMark x1="87412" y1="28107" x2="87412" y2="28107"/>
                        <a14:foregroundMark x1="84471" y1="27875" x2="84471" y2="27875"/>
                        <a14:foregroundMark x1="56118" y1="9408" x2="56118" y2="9408"/>
                        <a14:foregroundMark x1="49529" y1="8479" x2="49529" y2="8479"/>
                        <a14:foregroundMark x1="60941" y1="11266" x2="60941" y2="11266"/>
                        <a14:foregroundMark x1="61882" y1="10569" x2="61882" y2="10569"/>
                        <a14:foregroundMark x1="15412" y1="26132" x2="15412" y2="26132"/>
                        <a14:foregroundMark x1="49765" y1="92567" x2="49765" y2="92567"/>
                      </a14:backgroundRemoval>
                    </a14:imgEffect>
                  </a14:imgLayer>
                </a14:imgProps>
              </a:ext>
              <a:ext uri="{28A0092B-C50C-407E-A947-70E740481C1C}">
                <a14:useLocalDpi xmlns:a14="http://schemas.microsoft.com/office/drawing/2010/main" val="0"/>
              </a:ext>
            </a:extLst>
          </a:blip>
          <a:srcRect/>
          <a:stretch>
            <a:fillRect/>
          </a:stretch>
        </p:blipFill>
        <p:spPr bwMode="auto">
          <a:xfrm>
            <a:off x="5302992" y="4255100"/>
            <a:ext cx="1665264" cy="1686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38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OPTIC GAMING</a:t>
            </a:r>
          </a:p>
        </p:txBody>
      </p:sp>
      <p:sp>
        <p:nvSpPr>
          <p:cNvPr id="3" name="Content Placeholder 2"/>
          <p:cNvSpPr>
            <a:spLocks noGrp="1"/>
          </p:cNvSpPr>
          <p:nvPr>
            <p:ph idx="1"/>
          </p:nvPr>
        </p:nvSpPr>
        <p:spPr/>
        <p:txBody>
          <a:bodyPr>
            <a:normAutofit/>
          </a:bodyPr>
          <a:lstStyle/>
          <a:p>
            <a:pPr marL="0" indent="0">
              <a:buNone/>
            </a:pPr>
            <a:r>
              <a:rPr lang="en-GB" dirty="0"/>
              <a:t>Optic Gaming is one of the most recognised </a:t>
            </a:r>
            <a:r>
              <a:rPr lang="en-GB" dirty="0" err="1"/>
              <a:t>esports</a:t>
            </a:r>
            <a:r>
              <a:rPr lang="en-GB" dirty="0"/>
              <a:t> organisations in the world, known for its success in the Call of Duty </a:t>
            </a:r>
            <a:r>
              <a:rPr lang="en-GB" dirty="0" err="1"/>
              <a:t>esports</a:t>
            </a:r>
            <a:r>
              <a:rPr lang="en-GB" dirty="0"/>
              <a:t> scene. </a:t>
            </a:r>
          </a:p>
          <a:p>
            <a:r>
              <a:rPr lang="en-GB" b="1" u="sng" dirty="0"/>
              <a:t>Organisation Structure: </a:t>
            </a:r>
            <a:r>
              <a:rPr lang="en-GB" dirty="0"/>
              <a:t>Optic Gaming has gone through various changes in its structure over the years. It was originally founded by </a:t>
            </a:r>
            <a:r>
              <a:rPr lang="en-GB" dirty="0" err="1"/>
              <a:t>OpTic</a:t>
            </a:r>
            <a:r>
              <a:rPr lang="en-GB" dirty="0"/>
              <a:t> "KR3W" in 2006 and later led by </a:t>
            </a:r>
            <a:r>
              <a:rPr lang="en-GB" dirty="0" err="1"/>
              <a:t>OpTic</a:t>
            </a:r>
            <a:r>
              <a:rPr lang="en-GB" dirty="0"/>
              <a:t> "H3CZ" Rodriguez. After a period under the Infinite </a:t>
            </a:r>
            <a:r>
              <a:rPr lang="en-GB" dirty="0" err="1"/>
              <a:t>Esports</a:t>
            </a:r>
            <a:r>
              <a:rPr lang="en-GB" dirty="0"/>
              <a:t> &amp; Entertainment company, which made some unpopular changes, it returned under the leadership of H3CZ in 2020. Today, the organisation includes a management team, coaches, players, and content creators.</a:t>
            </a:r>
          </a:p>
          <a:p>
            <a:r>
              <a:rPr lang="en-GB" b="1" u="sng" dirty="0"/>
              <a:t>Marketing: </a:t>
            </a:r>
            <a:r>
              <a:rPr lang="en-GB" dirty="0"/>
              <a:t>Optic Gaming leverages its brand name, successful history, and its popular content creators in its marketing efforts. Their marketing also extends to collaborations with other brands and sponsorship deals.</a:t>
            </a:r>
          </a:p>
          <a:p>
            <a:r>
              <a:rPr lang="en-GB" b="1" u="sng" dirty="0"/>
              <a:t>Events: </a:t>
            </a:r>
            <a:r>
              <a:rPr lang="en-GB" dirty="0"/>
              <a:t>Optic Gaming participates in various </a:t>
            </a:r>
            <a:r>
              <a:rPr lang="en-GB" dirty="0" err="1"/>
              <a:t>esports</a:t>
            </a:r>
            <a:r>
              <a:rPr lang="en-GB" dirty="0"/>
              <a:t> events, primarily in the Call of Duty League. They also host various live streams and content creation events.</a:t>
            </a:r>
          </a:p>
          <a:p>
            <a:r>
              <a:rPr lang="en-GB" b="1" u="sng" dirty="0"/>
              <a:t>Social Media: </a:t>
            </a:r>
            <a:r>
              <a:rPr lang="en-GB" dirty="0"/>
              <a:t>Optic Gaming maintains a robust online presence, with active accounts on platforms like Twitter, YouTube, Twitch, and Instagram. They engage with their fans through match updates, player streams, content videos, and behind-the-scenes content.</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14</a:t>
            </a:fld>
            <a:endParaRPr lang="en-GB" dirty="0"/>
          </a:p>
        </p:txBody>
      </p:sp>
      <p:sp>
        <p:nvSpPr>
          <p:cNvPr id="6" name="Snip Single Corner Rectangle 5"/>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a:extLst>
              <a:ext uri="{FF2B5EF4-FFF2-40B4-BE49-F238E27FC236}">
                <a16:creationId xmlns:a16="http://schemas.microsoft.com/office/drawing/2014/main" id="{72B01F2A-B8BA-E8D9-9FF0-7ADDF796D0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43904" y="756775"/>
            <a:ext cx="1379872" cy="35509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156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OPTIC GAMING</a:t>
            </a:r>
          </a:p>
        </p:txBody>
      </p:sp>
      <p:sp>
        <p:nvSpPr>
          <p:cNvPr id="3" name="Content Placeholder 2"/>
          <p:cNvSpPr>
            <a:spLocks noGrp="1"/>
          </p:cNvSpPr>
          <p:nvPr>
            <p:ph idx="1"/>
          </p:nvPr>
        </p:nvSpPr>
        <p:spPr/>
        <p:txBody>
          <a:bodyPr>
            <a:normAutofit/>
          </a:bodyPr>
          <a:lstStyle/>
          <a:p>
            <a:r>
              <a:rPr lang="en-GB" b="1" u="sng" dirty="0"/>
              <a:t>Business Environment: </a:t>
            </a:r>
            <a:r>
              <a:rPr lang="en-GB" dirty="0"/>
              <a:t>Optic operates in the competitive environment of </a:t>
            </a:r>
            <a:r>
              <a:rPr lang="en-GB" dirty="0" err="1"/>
              <a:t>esports</a:t>
            </a:r>
            <a:r>
              <a:rPr lang="en-GB" dirty="0"/>
              <a:t>, </a:t>
            </a:r>
          </a:p>
          <a:p>
            <a:r>
              <a:rPr lang="en-GB" b="1" u="sng" dirty="0"/>
              <a:t>Business Objectives: </a:t>
            </a:r>
            <a:r>
              <a:rPr lang="en-GB" dirty="0"/>
              <a:t>Optic Gaming's main objectives are to win </a:t>
            </a:r>
            <a:r>
              <a:rPr lang="en-GB" dirty="0" err="1"/>
              <a:t>esports</a:t>
            </a:r>
            <a:r>
              <a:rPr lang="en-GB" dirty="0"/>
              <a:t> championships, grow their </a:t>
            </a:r>
            <a:r>
              <a:rPr lang="en-GB" dirty="0" err="1"/>
              <a:t>fanbase</a:t>
            </a:r>
            <a:r>
              <a:rPr lang="en-GB" dirty="0"/>
              <a:t>, and expand their brand. This is achieved through their competitive teams and the content created by their members.</a:t>
            </a:r>
          </a:p>
          <a:p>
            <a:r>
              <a:rPr lang="en-GB" b="1" u="sng" dirty="0"/>
              <a:t>Meeting Customer Needs: </a:t>
            </a:r>
            <a:r>
              <a:rPr lang="en-GB" dirty="0"/>
              <a:t>Optic Gaming meets the needs of its fans by providing high-quality competitive play.  Release of engaging content from its team members, and interaction through social media platforms.</a:t>
            </a:r>
          </a:p>
          <a:p>
            <a:r>
              <a:rPr lang="en-GB" b="1" u="sng" dirty="0"/>
              <a:t>Meeting Social Aims: </a:t>
            </a:r>
            <a:r>
              <a:rPr lang="en-GB" dirty="0"/>
              <a:t>While Optic Gaming may not have explicitly outlined social aims, they contribute to the community through their content, providing entertainment and promoting the </a:t>
            </a:r>
            <a:r>
              <a:rPr lang="en-GB" dirty="0" err="1"/>
              <a:t>esports</a:t>
            </a:r>
            <a:r>
              <a:rPr lang="en-GB" dirty="0"/>
              <a:t> industry.</a:t>
            </a:r>
          </a:p>
          <a:p>
            <a:r>
              <a:rPr lang="en-GB" b="1" u="sng" dirty="0"/>
              <a:t>Meeting Charitable Aims: </a:t>
            </a:r>
            <a:r>
              <a:rPr lang="en-GB" dirty="0"/>
              <a:t>Optic Gaming has participated in charity streams and events, using their platform to raise funds for various causes.</a:t>
            </a:r>
          </a:p>
        </p:txBody>
      </p:sp>
      <p:sp>
        <p:nvSpPr>
          <p:cNvPr id="4" name="Slide Number Placeholder 3"/>
          <p:cNvSpPr>
            <a:spLocks noGrp="1"/>
          </p:cNvSpPr>
          <p:nvPr>
            <p:ph type="sldNum" sz="quarter" idx="12"/>
          </p:nvPr>
        </p:nvSpPr>
        <p:spPr/>
        <p:txBody>
          <a:bodyPr/>
          <a:lstStyle/>
          <a:p>
            <a:fld id="{1B116007-EFFC-437E-A7ED-B30AAB353CEB}" type="slidenum">
              <a:rPr lang="en-GB" smtClean="0"/>
              <a:pPr/>
              <a:t>15</a:t>
            </a:fld>
            <a:endParaRPr lang="en-GB" dirty="0"/>
          </a:p>
        </p:txBody>
      </p:sp>
      <p:sp>
        <p:nvSpPr>
          <p:cNvPr id="6" name="Snip Single Corner Rectangle 5"/>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a:extLst>
              <a:ext uri="{FF2B5EF4-FFF2-40B4-BE49-F238E27FC236}">
                <a16:creationId xmlns:a16="http://schemas.microsoft.com/office/drawing/2014/main" id="{72B01F2A-B8BA-E8D9-9FF0-7ADDF796D0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43904" y="756775"/>
            <a:ext cx="1379872" cy="35509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534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OPTIC GAMING</a:t>
            </a:r>
          </a:p>
        </p:txBody>
      </p:sp>
      <p:sp>
        <p:nvSpPr>
          <p:cNvPr id="3" name="Content Placeholder 2"/>
          <p:cNvSpPr>
            <a:spLocks noGrp="1"/>
          </p:cNvSpPr>
          <p:nvPr>
            <p:ph idx="1"/>
          </p:nvPr>
        </p:nvSpPr>
        <p:spPr/>
        <p:txBody>
          <a:bodyPr>
            <a:normAutofit/>
          </a:bodyPr>
          <a:lstStyle/>
          <a:p>
            <a:r>
              <a:rPr lang="en-GB" b="1" u="sng" dirty="0"/>
              <a:t>Turnover &amp; Brand Awareness: </a:t>
            </a:r>
            <a:r>
              <a:rPr lang="en-GB" dirty="0"/>
              <a:t>Although specific financial figures are not public, Optic Gaming has established a globally recognised brand with substantial merchandise sales and sponsorships contributing to its revenue.</a:t>
            </a:r>
          </a:p>
          <a:p>
            <a:r>
              <a:rPr lang="en-GB" b="1" u="sng" dirty="0"/>
              <a:t>Meeting Charitable Aims: </a:t>
            </a:r>
            <a:r>
              <a:rPr lang="en-GB" dirty="0"/>
              <a:t>Optic Gaming has participated in charity streams and events, using their platform to raise funds for various causes.</a:t>
            </a:r>
          </a:p>
          <a:p>
            <a:pPr marL="0" indent="0">
              <a:buNone/>
            </a:pPr>
            <a:r>
              <a:rPr lang="en-GB" i="1" dirty="0"/>
              <a:t>Optic Gaming's rise and sustained success is a testament to their understanding of the </a:t>
            </a:r>
            <a:r>
              <a:rPr lang="en-GB" i="1" dirty="0" err="1"/>
              <a:t>esports</a:t>
            </a:r>
            <a:r>
              <a:rPr lang="en-GB" i="1" dirty="0"/>
              <a:t> market, not only in the competitive scene but also in the realm of content creation and fan engagement. </a:t>
            </a:r>
          </a:p>
          <a:p>
            <a:pPr marL="0" indent="0">
              <a:buNone/>
            </a:pPr>
            <a:r>
              <a:rPr lang="en-GB" i="1" dirty="0"/>
              <a:t>Their brand is one of the most recognisable in </a:t>
            </a:r>
            <a:r>
              <a:rPr lang="en-GB" i="1" dirty="0" err="1"/>
              <a:t>esports</a:t>
            </a:r>
            <a:r>
              <a:rPr lang="en-GB" i="1" dirty="0"/>
              <a:t>, showing how a well-executed brand strategy can lead to global recognition in this relatively young industry. </a:t>
            </a:r>
          </a:p>
          <a:p>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16</a:t>
            </a:fld>
            <a:endParaRPr lang="en-GB" dirty="0"/>
          </a:p>
        </p:txBody>
      </p:sp>
      <p:sp>
        <p:nvSpPr>
          <p:cNvPr id="6" name="Snip Single Corner Rectangle 5"/>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a:extLst>
              <a:ext uri="{FF2B5EF4-FFF2-40B4-BE49-F238E27FC236}">
                <a16:creationId xmlns:a16="http://schemas.microsoft.com/office/drawing/2014/main" id="{72B01F2A-B8BA-E8D9-9FF0-7ADDF796D0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43904" y="756775"/>
            <a:ext cx="1379872" cy="35509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72B01F2A-B8BA-E8D9-9FF0-7ADDF796D0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2757" y="4627161"/>
            <a:ext cx="3338918" cy="859239"/>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069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TYPES OF ESPORTS ORGANISATIONS</a:t>
            </a:r>
          </a:p>
        </p:txBody>
      </p:sp>
      <p:sp>
        <p:nvSpPr>
          <p:cNvPr id="3" name="Content Placeholder 2"/>
          <p:cNvSpPr>
            <a:spLocks noGrp="1"/>
          </p:cNvSpPr>
          <p:nvPr>
            <p:ph idx="1"/>
          </p:nvPr>
        </p:nvSpPr>
        <p:spPr>
          <a:xfrm>
            <a:off x="347472" y="1286830"/>
            <a:ext cx="11576304" cy="4894162"/>
          </a:xfrm>
        </p:spPr>
        <p:txBody>
          <a:bodyPr>
            <a:normAutofit/>
          </a:bodyPr>
          <a:lstStyle/>
          <a:p>
            <a:r>
              <a:rPr lang="en-GB" dirty="0"/>
              <a:t>Broadly speaking there are three types of </a:t>
            </a:r>
            <a:r>
              <a:rPr lang="en-GB" dirty="0" err="1"/>
              <a:t>esports</a:t>
            </a:r>
            <a:r>
              <a:rPr lang="en-GB" dirty="0"/>
              <a:t> organisations:</a:t>
            </a:r>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17</a:t>
            </a:fld>
            <a:endParaRPr lang="en-GB" dirty="0"/>
          </a:p>
        </p:txBody>
      </p:sp>
      <p:graphicFrame>
        <p:nvGraphicFramePr>
          <p:cNvPr id="6" name="Table 5"/>
          <p:cNvGraphicFramePr>
            <a:graphicFrameLocks noGrp="1"/>
          </p:cNvGraphicFramePr>
          <p:nvPr>
            <p:extLst>
              <p:ext uri="{D42A27DB-BD31-4B8C-83A1-F6EECF244321}">
                <p14:modId xmlns:p14="http://schemas.microsoft.com/office/powerpoint/2010/main" val="4271096669"/>
              </p:ext>
            </p:extLst>
          </p:nvPr>
        </p:nvGraphicFramePr>
        <p:xfrm>
          <a:off x="1485655" y="1950831"/>
          <a:ext cx="8549641" cy="3566160"/>
        </p:xfrm>
        <a:graphic>
          <a:graphicData uri="http://schemas.openxmlformats.org/drawingml/2006/table">
            <a:tbl>
              <a:tblPr firstRow="1" bandRow="1">
                <a:tableStyleId>{5C22544A-7EE6-4342-B048-85BDC9FD1C3A}</a:tableStyleId>
              </a:tblPr>
              <a:tblGrid>
                <a:gridCol w="2158183">
                  <a:extLst>
                    <a:ext uri="{9D8B030D-6E8A-4147-A177-3AD203B41FA5}">
                      <a16:colId xmlns:a16="http://schemas.microsoft.com/office/drawing/2014/main" val="1075691775"/>
                    </a:ext>
                  </a:extLst>
                </a:gridCol>
                <a:gridCol w="6391458">
                  <a:extLst>
                    <a:ext uri="{9D8B030D-6E8A-4147-A177-3AD203B41FA5}">
                      <a16:colId xmlns:a16="http://schemas.microsoft.com/office/drawing/2014/main" val="2367922617"/>
                    </a:ext>
                  </a:extLst>
                </a:gridCol>
              </a:tblGrid>
              <a:tr h="370840">
                <a:tc>
                  <a:txBody>
                    <a:bodyPr/>
                    <a:lstStyle/>
                    <a:p>
                      <a:r>
                        <a:rPr lang="en-GB" b="1" dirty="0">
                          <a:latin typeface="Gill Sans MT" panose="020B0502020104020203" pitchFamily="34" charset="0"/>
                        </a:rPr>
                        <a:t>AMATEUR</a:t>
                      </a:r>
                    </a:p>
                  </a:txBody>
                  <a:tcPr>
                    <a:lnL w="12700" cap="flat" cmpd="sng" algn="ctr">
                      <a:solidFill>
                        <a:srgbClr val="91E4FF"/>
                      </a:solidFill>
                      <a:prstDash val="solid"/>
                      <a:round/>
                      <a:headEnd type="none" w="med" len="med"/>
                      <a:tailEnd type="none" w="med" len="med"/>
                    </a:lnL>
                    <a:lnR w="12700" cap="flat" cmpd="sng" algn="ctr">
                      <a:solidFill>
                        <a:srgbClr val="91E4FF"/>
                      </a:solidFill>
                      <a:prstDash val="solid"/>
                      <a:round/>
                      <a:headEnd type="none" w="med" len="med"/>
                      <a:tailEnd type="none" w="med" len="med"/>
                    </a:lnR>
                    <a:lnT w="12700" cap="flat" cmpd="sng" algn="ctr">
                      <a:solidFill>
                        <a:srgbClr val="91E4FF"/>
                      </a:solidFill>
                      <a:prstDash val="solid"/>
                      <a:round/>
                      <a:headEnd type="none" w="med" len="med"/>
                      <a:tailEnd type="none" w="med" len="med"/>
                    </a:lnT>
                    <a:lnB w="12700" cap="flat" cmpd="sng" algn="ctr">
                      <a:solidFill>
                        <a:srgbClr val="91E4FF"/>
                      </a:solidFill>
                      <a:prstDash val="solid"/>
                      <a:round/>
                      <a:headEnd type="none" w="med" len="med"/>
                      <a:tailEnd type="none" w="med" len="med"/>
                    </a:lnB>
                    <a:lnTlToBr w="12700" cmpd="sng">
                      <a:noFill/>
                      <a:prstDash val="solid"/>
                    </a:lnTlToBr>
                    <a:lnBlToTr w="12700" cmpd="sng">
                      <a:noFill/>
                      <a:prstDash val="solid"/>
                    </a:lnBlToTr>
                    <a:solidFill>
                      <a:srgbClr val="001746"/>
                    </a:solidFill>
                  </a:tcPr>
                </a:tc>
                <a:tc>
                  <a:txBody>
                    <a:bodyPr/>
                    <a:lstStyle/>
                    <a:p>
                      <a:endParaRPr lang="en-GB" b="0" dirty="0">
                        <a:latin typeface="Gill Sans MT" panose="020B0502020104020203" pitchFamily="34" charset="0"/>
                      </a:endParaRPr>
                    </a:p>
                    <a:p>
                      <a:endParaRPr lang="en-GB" b="0" dirty="0">
                        <a:latin typeface="Gill Sans MT" panose="020B0502020104020203" pitchFamily="34" charset="0"/>
                      </a:endParaRPr>
                    </a:p>
                    <a:p>
                      <a:endParaRPr lang="en-GB" b="0" dirty="0">
                        <a:latin typeface="Gill Sans MT" panose="020B0502020104020203" pitchFamily="34" charset="0"/>
                      </a:endParaRPr>
                    </a:p>
                    <a:p>
                      <a:endParaRPr lang="en-GB" b="0" dirty="0">
                        <a:latin typeface="Gill Sans MT" panose="020B0502020104020203" pitchFamily="34" charset="0"/>
                      </a:endParaRPr>
                    </a:p>
                  </a:txBody>
                  <a:tcPr>
                    <a:lnL w="12700" cap="flat" cmpd="sng" algn="ctr">
                      <a:solidFill>
                        <a:srgbClr val="91E4FF"/>
                      </a:solidFill>
                      <a:prstDash val="solid"/>
                      <a:round/>
                      <a:headEnd type="none" w="med" len="med"/>
                      <a:tailEnd type="none" w="med" len="med"/>
                    </a:lnL>
                    <a:lnR w="12700" cap="flat" cmpd="sng" algn="ctr">
                      <a:solidFill>
                        <a:srgbClr val="91E4FF"/>
                      </a:solidFill>
                      <a:prstDash val="solid"/>
                      <a:round/>
                      <a:headEnd type="none" w="med" len="med"/>
                      <a:tailEnd type="none" w="med" len="med"/>
                    </a:lnR>
                    <a:lnT w="12700" cap="flat" cmpd="sng" algn="ctr">
                      <a:solidFill>
                        <a:srgbClr val="91E4FF"/>
                      </a:solidFill>
                      <a:prstDash val="solid"/>
                      <a:round/>
                      <a:headEnd type="none" w="med" len="med"/>
                      <a:tailEnd type="none" w="med" len="med"/>
                    </a:lnT>
                    <a:lnB w="12700" cap="flat" cmpd="sng" algn="ctr">
                      <a:solidFill>
                        <a:srgbClr val="91E4FF"/>
                      </a:solidFill>
                      <a:prstDash val="solid"/>
                      <a:round/>
                      <a:headEnd type="none" w="med" len="med"/>
                      <a:tailEnd type="none" w="med" len="med"/>
                    </a:lnB>
                    <a:lnTlToBr w="12700" cmpd="sng">
                      <a:noFill/>
                      <a:prstDash val="solid"/>
                    </a:lnTlToBr>
                    <a:lnBlToTr w="12700" cmpd="sng">
                      <a:noFill/>
                      <a:prstDash val="solid"/>
                    </a:lnBlToTr>
                    <a:solidFill>
                      <a:srgbClr val="001746"/>
                    </a:solidFill>
                  </a:tcPr>
                </a:tc>
                <a:extLst>
                  <a:ext uri="{0D108BD9-81ED-4DB2-BD59-A6C34878D82A}">
                    <a16:rowId xmlns:a16="http://schemas.microsoft.com/office/drawing/2014/main" val="3631278892"/>
                  </a:ext>
                </a:extLst>
              </a:tr>
              <a:tr h="370840">
                <a:tc>
                  <a:txBody>
                    <a:bodyPr/>
                    <a:lstStyle/>
                    <a:p>
                      <a:r>
                        <a:rPr lang="en-GB" b="1" dirty="0">
                          <a:latin typeface="Gill Sans MT" panose="020B0502020104020203" pitchFamily="34" charset="0"/>
                        </a:rPr>
                        <a:t>SEMI-PROFESSIONAL</a:t>
                      </a:r>
                    </a:p>
                  </a:txBody>
                  <a:tcPr>
                    <a:lnL w="12700" cap="flat" cmpd="sng" algn="ctr">
                      <a:solidFill>
                        <a:srgbClr val="91E4FF"/>
                      </a:solidFill>
                      <a:prstDash val="solid"/>
                      <a:round/>
                      <a:headEnd type="none" w="med" len="med"/>
                      <a:tailEnd type="none" w="med" len="med"/>
                    </a:lnL>
                    <a:lnR w="12700" cap="flat" cmpd="sng" algn="ctr">
                      <a:solidFill>
                        <a:srgbClr val="91E4FF"/>
                      </a:solidFill>
                      <a:prstDash val="solid"/>
                      <a:round/>
                      <a:headEnd type="none" w="med" len="med"/>
                      <a:tailEnd type="none" w="med" len="med"/>
                    </a:lnR>
                    <a:lnT w="12700" cap="flat" cmpd="sng" algn="ctr">
                      <a:solidFill>
                        <a:srgbClr val="91E4FF"/>
                      </a:solidFill>
                      <a:prstDash val="solid"/>
                      <a:round/>
                      <a:headEnd type="none" w="med" len="med"/>
                      <a:tailEnd type="none" w="med" len="med"/>
                    </a:lnT>
                    <a:lnB w="12700" cap="flat" cmpd="sng" algn="ctr">
                      <a:solidFill>
                        <a:srgbClr val="91E4FF"/>
                      </a:solidFill>
                      <a:prstDash val="solid"/>
                      <a:round/>
                      <a:headEnd type="none" w="med" len="med"/>
                      <a:tailEnd type="none" w="med" len="med"/>
                    </a:lnB>
                    <a:lnTlToBr w="12700" cmpd="sng">
                      <a:noFill/>
                      <a:prstDash val="solid"/>
                    </a:lnTlToBr>
                    <a:lnBlToTr w="12700" cmpd="sng">
                      <a:noFill/>
                      <a:prstDash val="solid"/>
                    </a:lnBlToTr>
                    <a:solidFill>
                      <a:srgbClr val="001746"/>
                    </a:solidFill>
                  </a:tcPr>
                </a:tc>
                <a:tc>
                  <a:txBody>
                    <a:bodyPr/>
                    <a:lstStyle/>
                    <a:p>
                      <a:endParaRPr lang="en-GB" dirty="0">
                        <a:latin typeface="Gill Sans MT" panose="020B0502020104020203" pitchFamily="34" charset="0"/>
                      </a:endParaRPr>
                    </a:p>
                    <a:p>
                      <a:endParaRPr lang="en-GB" dirty="0">
                        <a:latin typeface="Gill Sans MT" panose="020B0502020104020203" pitchFamily="34" charset="0"/>
                      </a:endParaRPr>
                    </a:p>
                    <a:p>
                      <a:endParaRPr lang="en-GB" dirty="0">
                        <a:latin typeface="Gill Sans MT" panose="020B0502020104020203" pitchFamily="34" charset="0"/>
                      </a:endParaRPr>
                    </a:p>
                    <a:p>
                      <a:endParaRPr lang="en-GB" dirty="0">
                        <a:latin typeface="Gill Sans MT" panose="020B0502020104020203" pitchFamily="34" charset="0"/>
                      </a:endParaRPr>
                    </a:p>
                  </a:txBody>
                  <a:tcPr>
                    <a:lnL w="12700" cap="flat" cmpd="sng" algn="ctr">
                      <a:solidFill>
                        <a:srgbClr val="91E4FF"/>
                      </a:solidFill>
                      <a:prstDash val="solid"/>
                      <a:round/>
                      <a:headEnd type="none" w="med" len="med"/>
                      <a:tailEnd type="none" w="med" len="med"/>
                    </a:lnL>
                    <a:lnR w="12700" cap="flat" cmpd="sng" algn="ctr">
                      <a:solidFill>
                        <a:srgbClr val="91E4FF"/>
                      </a:solidFill>
                      <a:prstDash val="solid"/>
                      <a:round/>
                      <a:headEnd type="none" w="med" len="med"/>
                      <a:tailEnd type="none" w="med" len="med"/>
                    </a:lnR>
                    <a:lnT w="12700" cap="flat" cmpd="sng" algn="ctr">
                      <a:solidFill>
                        <a:srgbClr val="91E4FF"/>
                      </a:solidFill>
                      <a:prstDash val="solid"/>
                      <a:round/>
                      <a:headEnd type="none" w="med" len="med"/>
                      <a:tailEnd type="none" w="med" len="med"/>
                    </a:lnT>
                    <a:lnB w="12700" cap="flat" cmpd="sng" algn="ctr">
                      <a:solidFill>
                        <a:srgbClr val="91E4FF"/>
                      </a:solidFill>
                      <a:prstDash val="solid"/>
                      <a:round/>
                      <a:headEnd type="none" w="med" len="med"/>
                      <a:tailEnd type="none" w="med" len="med"/>
                    </a:lnB>
                    <a:lnTlToBr w="12700" cmpd="sng">
                      <a:noFill/>
                      <a:prstDash val="solid"/>
                    </a:lnTlToBr>
                    <a:lnBlToTr w="12700" cmpd="sng">
                      <a:noFill/>
                      <a:prstDash val="solid"/>
                    </a:lnBlToTr>
                    <a:solidFill>
                      <a:srgbClr val="001746"/>
                    </a:solidFill>
                  </a:tcPr>
                </a:tc>
                <a:extLst>
                  <a:ext uri="{0D108BD9-81ED-4DB2-BD59-A6C34878D82A}">
                    <a16:rowId xmlns:a16="http://schemas.microsoft.com/office/drawing/2014/main" val="724374531"/>
                  </a:ext>
                </a:extLst>
              </a:tr>
              <a:tr h="370840">
                <a:tc>
                  <a:txBody>
                    <a:bodyPr/>
                    <a:lstStyle/>
                    <a:p>
                      <a:r>
                        <a:rPr lang="en-GB" b="1" dirty="0">
                          <a:latin typeface="Gill Sans MT" panose="020B0502020104020203" pitchFamily="34" charset="0"/>
                        </a:rPr>
                        <a:t>PROFESSIONAL</a:t>
                      </a:r>
                    </a:p>
                  </a:txBody>
                  <a:tcPr>
                    <a:lnL w="12700" cap="flat" cmpd="sng" algn="ctr">
                      <a:solidFill>
                        <a:srgbClr val="91E4FF"/>
                      </a:solidFill>
                      <a:prstDash val="solid"/>
                      <a:round/>
                      <a:headEnd type="none" w="med" len="med"/>
                      <a:tailEnd type="none" w="med" len="med"/>
                    </a:lnL>
                    <a:lnR w="12700" cap="flat" cmpd="sng" algn="ctr">
                      <a:solidFill>
                        <a:srgbClr val="91E4FF"/>
                      </a:solidFill>
                      <a:prstDash val="solid"/>
                      <a:round/>
                      <a:headEnd type="none" w="med" len="med"/>
                      <a:tailEnd type="none" w="med" len="med"/>
                    </a:lnR>
                    <a:lnT w="12700" cap="flat" cmpd="sng" algn="ctr">
                      <a:solidFill>
                        <a:srgbClr val="91E4FF"/>
                      </a:solidFill>
                      <a:prstDash val="solid"/>
                      <a:round/>
                      <a:headEnd type="none" w="med" len="med"/>
                      <a:tailEnd type="none" w="med" len="med"/>
                    </a:lnT>
                    <a:lnB w="12700" cap="flat" cmpd="sng" algn="ctr">
                      <a:solidFill>
                        <a:srgbClr val="91E4FF"/>
                      </a:solidFill>
                      <a:prstDash val="solid"/>
                      <a:round/>
                      <a:headEnd type="none" w="med" len="med"/>
                      <a:tailEnd type="none" w="med" len="med"/>
                    </a:lnB>
                    <a:lnTlToBr w="12700" cmpd="sng">
                      <a:noFill/>
                      <a:prstDash val="solid"/>
                    </a:lnTlToBr>
                    <a:lnBlToTr w="12700" cmpd="sng">
                      <a:noFill/>
                      <a:prstDash val="solid"/>
                    </a:lnBlToTr>
                    <a:solidFill>
                      <a:srgbClr val="001746"/>
                    </a:solidFill>
                  </a:tcPr>
                </a:tc>
                <a:tc>
                  <a:txBody>
                    <a:bodyPr/>
                    <a:lstStyle/>
                    <a:p>
                      <a:endParaRPr lang="en-GB" dirty="0">
                        <a:latin typeface="Gill Sans MT" panose="020B0502020104020203" pitchFamily="34" charset="0"/>
                      </a:endParaRPr>
                    </a:p>
                    <a:p>
                      <a:endParaRPr lang="en-GB" dirty="0">
                        <a:latin typeface="Gill Sans MT" panose="020B0502020104020203" pitchFamily="34" charset="0"/>
                      </a:endParaRPr>
                    </a:p>
                    <a:p>
                      <a:endParaRPr lang="en-GB" dirty="0">
                        <a:latin typeface="Gill Sans MT" panose="020B0502020104020203" pitchFamily="34" charset="0"/>
                      </a:endParaRPr>
                    </a:p>
                    <a:p>
                      <a:endParaRPr lang="en-GB" dirty="0">
                        <a:latin typeface="Gill Sans MT" panose="020B0502020104020203" pitchFamily="34" charset="0"/>
                      </a:endParaRPr>
                    </a:p>
                  </a:txBody>
                  <a:tcPr>
                    <a:lnL w="12700" cap="flat" cmpd="sng" algn="ctr">
                      <a:solidFill>
                        <a:srgbClr val="91E4FF"/>
                      </a:solidFill>
                      <a:prstDash val="solid"/>
                      <a:round/>
                      <a:headEnd type="none" w="med" len="med"/>
                      <a:tailEnd type="none" w="med" len="med"/>
                    </a:lnL>
                    <a:lnR w="12700" cap="flat" cmpd="sng" algn="ctr">
                      <a:solidFill>
                        <a:srgbClr val="91E4FF"/>
                      </a:solidFill>
                      <a:prstDash val="solid"/>
                      <a:round/>
                      <a:headEnd type="none" w="med" len="med"/>
                      <a:tailEnd type="none" w="med" len="med"/>
                    </a:lnR>
                    <a:lnT w="12700" cap="flat" cmpd="sng" algn="ctr">
                      <a:solidFill>
                        <a:srgbClr val="91E4FF"/>
                      </a:solidFill>
                      <a:prstDash val="solid"/>
                      <a:round/>
                      <a:headEnd type="none" w="med" len="med"/>
                      <a:tailEnd type="none" w="med" len="med"/>
                    </a:lnT>
                    <a:lnB w="12700" cap="flat" cmpd="sng" algn="ctr">
                      <a:solidFill>
                        <a:srgbClr val="91E4FF"/>
                      </a:solidFill>
                      <a:prstDash val="solid"/>
                      <a:round/>
                      <a:headEnd type="none" w="med" len="med"/>
                      <a:tailEnd type="none" w="med" len="med"/>
                    </a:lnB>
                    <a:lnTlToBr w="12700" cmpd="sng">
                      <a:noFill/>
                      <a:prstDash val="solid"/>
                    </a:lnTlToBr>
                    <a:lnBlToTr w="12700" cmpd="sng">
                      <a:noFill/>
                      <a:prstDash val="solid"/>
                    </a:lnBlToTr>
                    <a:solidFill>
                      <a:srgbClr val="001746"/>
                    </a:solidFill>
                  </a:tcPr>
                </a:tc>
                <a:extLst>
                  <a:ext uri="{0D108BD9-81ED-4DB2-BD59-A6C34878D82A}">
                    <a16:rowId xmlns:a16="http://schemas.microsoft.com/office/drawing/2014/main" val="1423281652"/>
                  </a:ext>
                </a:extLst>
              </a:tr>
            </a:tbl>
          </a:graphicData>
        </a:graphic>
      </p:graphicFrame>
      <p:pic>
        <p:nvPicPr>
          <p:cNvPr id="7" name="Picture 26" descr="Tespa - Wikipedia">
            <a:extLst>
              <a:ext uri="{FF2B5EF4-FFF2-40B4-BE49-F238E27FC236}">
                <a16:creationId xmlns:a16="http://schemas.microsoft.com/office/drawing/2014/main" id="{410B3569-2817-65EE-E243-04783F8FFA3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99421" y="2098682"/>
            <a:ext cx="1128219" cy="752146"/>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8" name="Picture 4" descr="MNM sign Julio as Rainbow Six Siege coach - Esports News UK">
            <a:extLst>
              <a:ext uri="{FF2B5EF4-FFF2-40B4-BE49-F238E27FC236}">
                <a16:creationId xmlns:a16="http://schemas.microsoft.com/office/drawing/2014/main" id="{0210C510-7AE7-3D99-FE0A-617A182DDEA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8675" y="3256752"/>
            <a:ext cx="1355623" cy="903748"/>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9" name="Picture 14" descr="Rise Nation - Fortnite Esports Wiki">
            <a:extLst>
              <a:ext uri="{FF2B5EF4-FFF2-40B4-BE49-F238E27FC236}">
                <a16:creationId xmlns:a16="http://schemas.microsoft.com/office/drawing/2014/main" id="{E3796FEC-4D2D-B54A-9DC7-5C5F2D5F0ED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2543" y="3160026"/>
            <a:ext cx="1205097" cy="120509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0" name="Picture 28" descr="Home | CTRL Esports">
            <a:extLst>
              <a:ext uri="{FF2B5EF4-FFF2-40B4-BE49-F238E27FC236}">
                <a16:creationId xmlns:a16="http://schemas.microsoft.com/office/drawing/2014/main" id="{9B42137B-FD6A-AE2A-031B-F2EA612A978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85333" y="3477793"/>
            <a:ext cx="1217117" cy="461665"/>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188CB252-FF39-643C-7EDA-1FE3BBFD43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40484" y="4532940"/>
            <a:ext cx="1091459" cy="752146"/>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323FF0D6-6189-1F89-7917-61D1739750B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26566" y="4760031"/>
            <a:ext cx="706599" cy="461665"/>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3" name="Picture 10" descr="Team Liquid - Wikipedia">
            <a:extLst>
              <a:ext uri="{FF2B5EF4-FFF2-40B4-BE49-F238E27FC236}">
                <a16:creationId xmlns:a16="http://schemas.microsoft.com/office/drawing/2014/main" id="{1A90FF4B-A652-24E1-1506-A6BA7E00BBE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08626" y="4532940"/>
            <a:ext cx="641818" cy="83099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4" name="Picture 12">
            <a:extLst>
              <a:ext uri="{FF2B5EF4-FFF2-40B4-BE49-F238E27FC236}">
                <a16:creationId xmlns:a16="http://schemas.microsoft.com/office/drawing/2014/main" id="{882B0625-CCBE-63A6-0D14-AD7951FBBCF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03471" y="4533526"/>
            <a:ext cx="1594155" cy="785000"/>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5" name="Picture 32">
            <a:extLst>
              <a:ext uri="{FF2B5EF4-FFF2-40B4-BE49-F238E27FC236}">
                <a16:creationId xmlns:a16="http://schemas.microsoft.com/office/drawing/2014/main" id="{5D1BBFA7-06D0-2264-FB2D-E5156ECF88C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686905" y="4663784"/>
            <a:ext cx="1217118" cy="524483"/>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65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par>
                                <p:cTn id="11" presetID="3"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par>
                                <p:cTn id="14" presetID="3"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par>
                                <p:cTn id="17" presetID="3" presetClass="entr" presetSubtype="1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linds(horizontal)">
                                      <p:cBhvr>
                                        <p:cTn id="19" dur="500"/>
                                        <p:tgtEl>
                                          <p:spTgt spid="14"/>
                                        </p:tgtEl>
                                      </p:cBhvr>
                                    </p:animEffect>
                                  </p:childTnLst>
                                </p:cTn>
                              </p:par>
                              <p:par>
                                <p:cTn id="20" presetID="3" presetClass="entr" presetSubtype="1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par>
                                <p:cTn id="23" presetID="3" presetClass="entr" presetSubtype="1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par>
                                <p:cTn id="26" presetID="3" presetClass="entr" presetSubtype="1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linds(horizontal)">
                                      <p:cBhvr>
                                        <p:cTn id="28" dur="500"/>
                                        <p:tgtEl>
                                          <p:spTgt spid="13"/>
                                        </p:tgtEl>
                                      </p:cBhvr>
                                    </p:animEffect>
                                  </p:childTnLst>
                                </p:cTn>
                              </p:par>
                              <p:par>
                                <p:cTn id="29" presetID="3" presetClass="entr" presetSubtype="1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TYPES OF ESPORTS ORGANISATIONS: AMATEUR</a:t>
            </a:r>
          </a:p>
        </p:txBody>
      </p:sp>
      <p:sp>
        <p:nvSpPr>
          <p:cNvPr id="3" name="Content Placeholder 2"/>
          <p:cNvSpPr>
            <a:spLocks noGrp="1"/>
          </p:cNvSpPr>
          <p:nvPr>
            <p:ph idx="1"/>
          </p:nvPr>
        </p:nvSpPr>
        <p:spPr/>
        <p:txBody>
          <a:bodyPr>
            <a:normAutofit/>
          </a:bodyPr>
          <a:lstStyle/>
          <a:p>
            <a:r>
              <a:rPr lang="en-GB" dirty="0"/>
              <a:t>These are teams comprised of players who typically participate in </a:t>
            </a:r>
            <a:r>
              <a:rPr lang="en-GB" dirty="0" err="1"/>
              <a:t>esports</a:t>
            </a:r>
            <a:r>
              <a:rPr lang="en-GB" dirty="0"/>
              <a:t> as a hobby rather than as a career. </a:t>
            </a:r>
          </a:p>
          <a:p>
            <a:r>
              <a:rPr lang="en-GB" dirty="0"/>
              <a:t>They may participate in local or online tournaments and may win prize money, but it's not their primary source of income. </a:t>
            </a:r>
          </a:p>
          <a:p>
            <a:r>
              <a:rPr lang="en-GB" dirty="0"/>
              <a:t>They may not have sponsorships or official training schedules, and they often self-fund their gaming endeavours. </a:t>
            </a:r>
          </a:p>
          <a:p>
            <a:r>
              <a:rPr lang="en-GB" dirty="0"/>
              <a:t>In the UK, an example would be Endpoint, which began as an amateur team before advancing to more professional leagues. </a:t>
            </a:r>
          </a:p>
          <a:p>
            <a:r>
              <a:rPr lang="en-GB" dirty="0"/>
              <a:t>Globally, numerous small amateur teams participate in open qualifiers for games like </a:t>
            </a:r>
            <a:r>
              <a:rPr lang="en-GB" dirty="0" err="1"/>
              <a:t>Dota</a:t>
            </a:r>
            <a:r>
              <a:rPr lang="en-GB" dirty="0"/>
              <a:t> 2 or League of Legends, striving to make a name for themselves.</a:t>
            </a:r>
          </a:p>
          <a:p>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18</a:t>
            </a:fld>
            <a:endParaRPr lang="en-GB" dirty="0"/>
          </a:p>
        </p:txBody>
      </p:sp>
      <p:pic>
        <p:nvPicPr>
          <p:cNvPr id="9" name="Picture 2">
            <a:hlinkClick r:id="rId2"/>
            <a:extLst>
              <a:ext uri="{FF2B5EF4-FFF2-40B4-BE49-F238E27FC236}">
                <a16:creationId xmlns:a16="http://schemas.microsoft.com/office/drawing/2014/main" id="{A8D742E6-EF33-BCB4-A7CD-006855C38E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0047" y="4365811"/>
            <a:ext cx="1811153" cy="181115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p14="http://schemas.microsoft.com/office/powerpoint/2010/main" Requires="p14">
          <p:contentPart p14:bwMode="auto" r:id="rId4">
            <p14:nvContentPartPr>
              <p14:cNvPr id="5" name="Ink 4">
                <a:extLst>
                  <a:ext uri="{FF2B5EF4-FFF2-40B4-BE49-F238E27FC236}">
                    <a16:creationId xmlns:a16="http://schemas.microsoft.com/office/drawing/2014/main" id="{A0DADE31-EB98-312C-DB27-BA6D1A228562}"/>
                  </a:ext>
                </a:extLst>
              </p14:cNvPr>
              <p14:cNvContentPartPr/>
              <p14:nvPr/>
            </p14:nvContentPartPr>
            <p14:xfrm>
              <a:off x="1020960" y="4903920"/>
              <a:ext cx="3712680" cy="708840"/>
            </p14:xfrm>
          </p:contentPart>
        </mc:Choice>
        <mc:Fallback>
          <p:pic>
            <p:nvPicPr>
              <p:cNvPr id="5" name="Ink 4">
                <a:extLst>
                  <a:ext uri="{FF2B5EF4-FFF2-40B4-BE49-F238E27FC236}">
                    <a16:creationId xmlns:a16="http://schemas.microsoft.com/office/drawing/2014/main" id="{A0DADE31-EB98-312C-DB27-BA6D1A228562}"/>
                  </a:ext>
                </a:extLst>
              </p:cNvPr>
              <p:cNvPicPr/>
              <p:nvPr/>
            </p:nvPicPr>
            <p:blipFill>
              <a:blip r:embed="rId5"/>
              <a:stretch>
                <a:fillRect/>
              </a:stretch>
            </p:blipFill>
            <p:spPr>
              <a:xfrm>
                <a:off x="1011600" y="4894560"/>
                <a:ext cx="3731400" cy="727560"/>
              </a:xfrm>
              <a:prstGeom prst="rect">
                <a:avLst/>
              </a:prstGeom>
            </p:spPr>
          </p:pic>
        </mc:Fallback>
      </mc:AlternateContent>
    </p:spTree>
    <p:extLst>
      <p:ext uri="{BB962C8B-B14F-4D97-AF65-F5344CB8AC3E}">
        <p14:creationId xmlns:p14="http://schemas.microsoft.com/office/powerpoint/2010/main" val="2209403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TYPES OF ESPORTS ORGANISATIONS: SEMI-PROFESSIONAL</a:t>
            </a:r>
          </a:p>
        </p:txBody>
      </p:sp>
      <p:sp>
        <p:nvSpPr>
          <p:cNvPr id="3" name="Content Placeholder 2"/>
          <p:cNvSpPr>
            <a:spLocks noGrp="1"/>
          </p:cNvSpPr>
          <p:nvPr>
            <p:ph idx="1"/>
          </p:nvPr>
        </p:nvSpPr>
        <p:spPr/>
        <p:txBody>
          <a:bodyPr>
            <a:normAutofit/>
          </a:bodyPr>
          <a:lstStyle/>
          <a:p>
            <a:r>
              <a:rPr lang="en-GB" dirty="0"/>
              <a:t>These teams are somewhere between amateur and professional status. Players on these teams often aspire to play professionally, and they might earn a partial income from </a:t>
            </a:r>
            <a:r>
              <a:rPr lang="en-GB" dirty="0" err="1"/>
              <a:t>esports</a:t>
            </a:r>
            <a:r>
              <a:rPr lang="en-GB" dirty="0"/>
              <a:t>, but they may still have other jobs or studies. </a:t>
            </a:r>
          </a:p>
          <a:p>
            <a:r>
              <a:rPr lang="en-GB" dirty="0"/>
              <a:t>They might have some sponsorships or partnerships and typically have more structure than amateur teams, with regular training schedules and coaching. </a:t>
            </a:r>
          </a:p>
          <a:p>
            <a:r>
              <a:rPr lang="en-GB" dirty="0"/>
              <a:t>They may play in regional leagues or second-tier professional leagues. An example from the UK is CTRL </a:t>
            </a:r>
            <a:r>
              <a:rPr lang="en-GB" dirty="0" err="1"/>
              <a:t>Esports</a:t>
            </a:r>
            <a:r>
              <a:rPr lang="en-GB" dirty="0"/>
              <a:t> and </a:t>
            </a:r>
            <a:r>
              <a:rPr lang="en-GB" dirty="0" err="1"/>
              <a:t>MnM</a:t>
            </a:r>
            <a:r>
              <a:rPr lang="en-GB" dirty="0"/>
              <a:t> Gaming, semi-pro teams that competes in several games. </a:t>
            </a:r>
          </a:p>
          <a:p>
            <a:r>
              <a:rPr lang="en-GB" dirty="0"/>
              <a:t>Globally, an example might be the many teams that compete in the </a:t>
            </a:r>
            <a:r>
              <a:rPr lang="en-GB" dirty="0" err="1"/>
              <a:t>Overwatch</a:t>
            </a:r>
            <a:r>
              <a:rPr lang="en-GB" dirty="0"/>
              <a:t> Contenders league, a step below the fully professional </a:t>
            </a:r>
            <a:r>
              <a:rPr lang="en-GB" dirty="0" err="1"/>
              <a:t>Overwatch</a:t>
            </a:r>
            <a:r>
              <a:rPr lang="en-GB" dirty="0"/>
              <a:t> League. </a:t>
            </a:r>
          </a:p>
          <a:p>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19</a:t>
            </a:fld>
            <a:endParaRPr lang="en-GB" dirty="0"/>
          </a:p>
        </p:txBody>
      </p:sp>
      <p:pic>
        <p:nvPicPr>
          <p:cNvPr id="7" name="Picture 28" descr="Home | CTRL Esports">
            <a:hlinkClick r:id="rId2"/>
            <a:extLst>
              <a:ext uri="{FF2B5EF4-FFF2-40B4-BE49-F238E27FC236}">
                <a16:creationId xmlns:a16="http://schemas.microsoft.com/office/drawing/2014/main" id="{72326646-24A4-0853-AC30-0A71EEE81B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4813" y="4762052"/>
            <a:ext cx="2190811" cy="83099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8" name="Picture 4" descr="MNM sign Julio as Rainbow Six Siege coach - Esports News UK">
            <a:extLst>
              <a:ext uri="{FF2B5EF4-FFF2-40B4-BE49-F238E27FC236}">
                <a16:creationId xmlns:a16="http://schemas.microsoft.com/office/drawing/2014/main" id="{B794D249-5761-9B7F-95A6-E1833412C08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799" r="14777"/>
          <a:stretch/>
        </p:blipFill>
        <p:spPr bwMode="auto">
          <a:xfrm>
            <a:off x="6505248" y="4399567"/>
            <a:ext cx="1573618" cy="155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003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TYPES OF ESPORTS ORGANISATIONS: PROFESSIONAL</a:t>
            </a:r>
          </a:p>
        </p:txBody>
      </p:sp>
      <p:sp>
        <p:nvSpPr>
          <p:cNvPr id="3" name="Content Placeholder 2"/>
          <p:cNvSpPr>
            <a:spLocks noGrp="1"/>
          </p:cNvSpPr>
          <p:nvPr>
            <p:ph idx="1"/>
          </p:nvPr>
        </p:nvSpPr>
        <p:spPr/>
        <p:txBody>
          <a:bodyPr>
            <a:normAutofit/>
          </a:bodyPr>
          <a:lstStyle/>
          <a:p>
            <a:r>
              <a:rPr lang="en-GB" dirty="0"/>
              <a:t>These are teams where the players are salaried, and </a:t>
            </a:r>
            <a:r>
              <a:rPr lang="en-GB" dirty="0" err="1"/>
              <a:t>esports</a:t>
            </a:r>
            <a:r>
              <a:rPr lang="en-GB" dirty="0"/>
              <a:t> is their full-time job. </a:t>
            </a:r>
          </a:p>
          <a:p>
            <a:r>
              <a:rPr lang="en-GB" dirty="0"/>
              <a:t>They are fully funded by team owners and sponsors, have rigorous training schedules, and employ a support staff that could include coaches, analysts, psychologists, and more. </a:t>
            </a:r>
          </a:p>
          <a:p>
            <a:r>
              <a:rPr lang="en-GB" dirty="0"/>
              <a:t>They compete in top-tier leagues and tournaments and often live together in team houses or training facilities. Two prominent UK-based professional teams are </a:t>
            </a:r>
            <a:r>
              <a:rPr lang="en-GB" dirty="0" err="1"/>
              <a:t>Fnatic</a:t>
            </a:r>
            <a:r>
              <a:rPr lang="en-GB" dirty="0"/>
              <a:t> and Guild.</a:t>
            </a:r>
          </a:p>
          <a:p>
            <a:r>
              <a:rPr lang="en-GB" dirty="0"/>
              <a:t>Globally, well-known professional teams include Team Liquid (US), </a:t>
            </a:r>
            <a:r>
              <a:rPr lang="en-GB" dirty="0" err="1"/>
              <a:t>Fnatic</a:t>
            </a:r>
            <a:r>
              <a:rPr lang="en-GB" dirty="0"/>
              <a:t> (UK), G2 </a:t>
            </a:r>
            <a:r>
              <a:rPr lang="en-GB" dirty="0" err="1"/>
              <a:t>Esports</a:t>
            </a:r>
            <a:r>
              <a:rPr lang="en-GB" dirty="0"/>
              <a:t> (Germany), and T1 (South Korea). </a:t>
            </a:r>
          </a:p>
          <a:p>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20</a:t>
            </a:fld>
            <a:endParaRPr lang="en-GB" dirty="0"/>
          </a:p>
        </p:txBody>
      </p:sp>
      <p:pic>
        <p:nvPicPr>
          <p:cNvPr id="9" name="Picture 2">
            <a:extLst>
              <a:ext uri="{FF2B5EF4-FFF2-40B4-BE49-F238E27FC236}">
                <a16:creationId xmlns:a16="http://schemas.microsoft.com/office/drawing/2014/main" id="{188CB252-FF39-643C-7EDA-1FE3BBFD43A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7479" y="4192698"/>
            <a:ext cx="1601040" cy="1103308"/>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323FF0D6-6189-1F89-7917-61D1739750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23105" y="4415689"/>
            <a:ext cx="1036496" cy="677207"/>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1" name="Picture 10" descr="Team Liquid - Wikipedia">
            <a:extLst>
              <a:ext uri="{FF2B5EF4-FFF2-40B4-BE49-F238E27FC236}">
                <a16:creationId xmlns:a16="http://schemas.microsoft.com/office/drawing/2014/main" id="{1A90FF4B-A652-24E1-1506-A6BA7E00BB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98532" y="4192698"/>
            <a:ext cx="941470" cy="1218973"/>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2" name="Picture 12">
            <a:extLst>
              <a:ext uri="{FF2B5EF4-FFF2-40B4-BE49-F238E27FC236}">
                <a16:creationId xmlns:a16="http://schemas.microsoft.com/office/drawing/2014/main" id="{882B0625-CCBE-63A6-0D14-AD7951FBBCF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89022" y="4192698"/>
            <a:ext cx="2338435" cy="1151501"/>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pic>
        <p:nvPicPr>
          <p:cNvPr id="13" name="Picture 32">
            <a:extLst>
              <a:ext uri="{FF2B5EF4-FFF2-40B4-BE49-F238E27FC236}">
                <a16:creationId xmlns:a16="http://schemas.microsoft.com/office/drawing/2014/main" id="{5D1BBFA7-06D0-2264-FB2D-E5156ECF88C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6057" y="4323542"/>
            <a:ext cx="1785367" cy="769354"/>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03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par>
                                <p:cTn id="17" presetID="3" presetClass="entr" presetSubtype="1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linds(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ORGANISATIONS: SPORTS PARTICIPATION</a:t>
            </a:r>
          </a:p>
        </p:txBody>
      </p:sp>
      <p:sp>
        <p:nvSpPr>
          <p:cNvPr id="3" name="Content Placeholder 2"/>
          <p:cNvSpPr>
            <a:spLocks noGrp="1"/>
          </p:cNvSpPr>
          <p:nvPr>
            <p:ph idx="1"/>
          </p:nvPr>
        </p:nvSpPr>
        <p:spPr/>
        <p:txBody>
          <a:bodyPr>
            <a:normAutofit/>
          </a:bodyPr>
          <a:lstStyle/>
          <a:p>
            <a:r>
              <a:rPr lang="en-GB" dirty="0"/>
              <a:t>Covering the 12 months from May 2021 to May 2022, this report provides an update on the sporting and physical activity behaviours of adults in England. </a:t>
            </a:r>
          </a:p>
          <a:p>
            <a:r>
              <a:rPr lang="en-GB" dirty="0"/>
              <a:t>It also highlights the contribution made by volunteers, and the impact of taking part in sport and physical activity on wider outcomes such as mental wellbeing and community development. </a:t>
            </a:r>
          </a:p>
          <a:p>
            <a:r>
              <a:rPr lang="en-GB" dirty="0"/>
              <a:t>The latest increase of more than 500,000 takes us to just over 29 million regularly active adults, the highest activity levels ever recorded. </a:t>
            </a:r>
          </a:p>
          <a:p>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21</a:t>
            </a:fld>
            <a:endParaRPr lang="en-GB" dirty="0"/>
          </a:p>
        </p:txBody>
      </p:sp>
      <p:pic>
        <p:nvPicPr>
          <p:cNvPr id="14" name="Picture 13">
            <a:hlinkClick r:id="rId2"/>
            <a:extLst>
              <a:ext uri="{FF2B5EF4-FFF2-40B4-BE49-F238E27FC236}">
                <a16:creationId xmlns:a16="http://schemas.microsoft.com/office/drawing/2014/main" id="{5CF4D8BD-69B7-E46F-D150-35A82198608B}"/>
              </a:ext>
            </a:extLst>
          </p:cNvPr>
          <p:cNvPicPr>
            <a:picLocks noChangeAspect="1"/>
          </p:cNvPicPr>
          <p:nvPr/>
        </p:nvPicPr>
        <p:blipFill>
          <a:blip r:embed="rId3"/>
          <a:stretch>
            <a:fillRect/>
          </a:stretch>
        </p:blipFill>
        <p:spPr>
          <a:xfrm>
            <a:off x="4102728" y="3160240"/>
            <a:ext cx="4065792" cy="2855617"/>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44876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DOES THAT FIGURE COMPARE TO ‘GAMING’?</a:t>
            </a:r>
          </a:p>
        </p:txBody>
      </p:sp>
      <p:sp>
        <p:nvSpPr>
          <p:cNvPr id="3" name="Content Placeholder 2"/>
          <p:cNvSpPr>
            <a:spLocks noGrp="1"/>
          </p:cNvSpPr>
          <p:nvPr>
            <p:ph idx="1"/>
          </p:nvPr>
        </p:nvSpPr>
        <p:spPr>
          <a:xfrm>
            <a:off x="347472" y="1286830"/>
            <a:ext cx="11576304" cy="1243719"/>
          </a:xfrm>
        </p:spPr>
        <p:txBody>
          <a:bodyPr>
            <a:normAutofit/>
          </a:bodyPr>
          <a:lstStyle/>
          <a:p>
            <a:r>
              <a:rPr lang="en-GB" dirty="0"/>
              <a:t>In 2022, the number of video game users in the UK jumped from 33 million to over 39.9 million. </a:t>
            </a:r>
          </a:p>
          <a:p>
            <a:r>
              <a:rPr lang="en-GB" dirty="0"/>
              <a:t>With over 50 percent of the population embracing gaming as a form of fun, entertainment, or distraction, the UK's video game market has come to be valued at 5.3 billion British pounds.</a:t>
            </a:r>
          </a:p>
          <a:p>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22</a:t>
            </a:fld>
            <a:endParaRPr lang="en-GB" dirty="0"/>
          </a:p>
        </p:txBody>
      </p:sp>
      <p:sp>
        <p:nvSpPr>
          <p:cNvPr id="6" name="Title 1"/>
          <p:cNvSpPr txBox="1">
            <a:spLocks/>
          </p:cNvSpPr>
          <p:nvPr/>
        </p:nvSpPr>
        <p:spPr>
          <a:xfrm>
            <a:off x="347472" y="2530549"/>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a:t>HOW MANY ‘PROFESSIONAL SPORTS PEOPLE’ ARE THERE IN THE UK?</a:t>
            </a:r>
          </a:p>
        </p:txBody>
      </p:sp>
      <p:sp>
        <p:nvSpPr>
          <p:cNvPr id="7" name="Content Placeholder 2"/>
          <p:cNvSpPr txBox="1">
            <a:spLocks/>
          </p:cNvSpPr>
          <p:nvPr/>
        </p:nvSpPr>
        <p:spPr>
          <a:xfrm>
            <a:off x="347472" y="3060603"/>
            <a:ext cx="9304412" cy="12437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There are over 17,500 professional sportsmen and women in Britain and the PPF is dedicated to promoting, protecting and developing their collective interests.</a:t>
            </a:r>
          </a:p>
          <a:p>
            <a:endParaRPr lang="en-GB" dirty="0"/>
          </a:p>
        </p:txBody>
      </p:sp>
      <p:sp>
        <p:nvSpPr>
          <p:cNvPr id="8" name="Title 1"/>
          <p:cNvSpPr txBox="1">
            <a:spLocks/>
          </p:cNvSpPr>
          <p:nvPr/>
        </p:nvSpPr>
        <p:spPr>
          <a:xfrm>
            <a:off x="347472" y="3858160"/>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a:t>HOW MANY ‘PROFESSIONAL ESPORTS PLAYERS’ ARE THERE IN THE UK?</a:t>
            </a:r>
          </a:p>
        </p:txBody>
      </p:sp>
      <p:sp>
        <p:nvSpPr>
          <p:cNvPr id="9" name="Content Placeholder 2"/>
          <p:cNvSpPr txBox="1">
            <a:spLocks/>
          </p:cNvSpPr>
          <p:nvPr/>
        </p:nvSpPr>
        <p:spPr>
          <a:xfrm>
            <a:off x="347472" y="4388214"/>
            <a:ext cx="7818333" cy="1566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3,686 people play </a:t>
            </a:r>
            <a:r>
              <a:rPr lang="en-GB" dirty="0" err="1"/>
              <a:t>esports</a:t>
            </a:r>
            <a:r>
              <a:rPr lang="en-GB" dirty="0"/>
              <a:t> professionally in the UK. Like the US, London Pro gamers specialise in a few of the most popular video games. </a:t>
            </a:r>
            <a:r>
              <a:rPr lang="en-GB" dirty="0" err="1"/>
              <a:t>Fortnite</a:t>
            </a:r>
            <a:r>
              <a:rPr lang="en-GB" dirty="0"/>
              <a:t>, Call of Duty, FIFA, Counter-Strike, League of Legends, and PUBG are a few of the most popular games in the UK.</a:t>
            </a:r>
          </a:p>
          <a:p>
            <a:endParaRPr lang="en-GB" dirty="0"/>
          </a:p>
          <a:p>
            <a:endParaRPr lang="en-GB" dirty="0"/>
          </a:p>
        </p:txBody>
      </p:sp>
      <p:pic>
        <p:nvPicPr>
          <p:cNvPr id="10" name="Google Shape;106;p20">
            <a:hlinkClick r:id="rId2"/>
          </p:cNvPr>
          <p:cNvPicPr preferRelativeResize="0"/>
          <p:nvPr/>
        </p:nvPicPr>
        <p:blipFill>
          <a:blip r:embed="rId3">
            <a:alphaModFix/>
          </a:blip>
          <a:stretch>
            <a:fillRect/>
          </a:stretch>
        </p:blipFill>
        <p:spPr>
          <a:xfrm>
            <a:off x="10083864" y="2840917"/>
            <a:ext cx="1441829" cy="790769"/>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1" name="Google Shape;110;p20">
            <a:hlinkClick r:id="rId4"/>
          </p:cNvPr>
          <p:cNvPicPr preferRelativeResize="0"/>
          <p:nvPr/>
        </p:nvPicPr>
        <p:blipFill>
          <a:blip r:embed="rId5">
            <a:alphaModFix/>
          </a:blip>
          <a:stretch>
            <a:fillRect/>
          </a:stretch>
        </p:blipFill>
        <p:spPr>
          <a:xfrm>
            <a:off x="8373873" y="4695825"/>
            <a:ext cx="3419981" cy="414265"/>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04933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GOVERNEMENT AGENCIES</a:t>
            </a:r>
          </a:p>
        </p:txBody>
      </p:sp>
      <p:sp>
        <p:nvSpPr>
          <p:cNvPr id="3" name="Content Placeholder 2"/>
          <p:cNvSpPr>
            <a:spLocks noGrp="1"/>
          </p:cNvSpPr>
          <p:nvPr>
            <p:ph idx="1"/>
          </p:nvPr>
        </p:nvSpPr>
        <p:spPr/>
        <p:txBody>
          <a:bodyPr>
            <a:normAutofit/>
          </a:bodyPr>
          <a:lstStyle/>
          <a:p>
            <a:r>
              <a:rPr lang="en-GB" dirty="0"/>
              <a:t>Works with the Department of Education and/or Department of Health</a:t>
            </a:r>
          </a:p>
          <a:p>
            <a:r>
              <a:rPr lang="en-GB" dirty="0"/>
              <a:t>Increases participation/get people involved</a:t>
            </a:r>
          </a:p>
          <a:p>
            <a:r>
              <a:rPr lang="en-GB" dirty="0"/>
              <a:t>Funds Sport England/UK sport</a:t>
            </a:r>
          </a:p>
          <a:p>
            <a:r>
              <a:rPr lang="en-GB" dirty="0"/>
              <a:t>Promotes lifelong involvement amongst 14–25 year olds</a:t>
            </a:r>
          </a:p>
          <a:p>
            <a:r>
              <a:rPr lang="en-GB" dirty="0"/>
              <a:t>Contributes to the ‘school games programme’</a:t>
            </a:r>
          </a:p>
          <a:p>
            <a:r>
              <a:rPr lang="en-GB" dirty="0"/>
              <a:t>Provides more opportunities to play (competitive) sport</a:t>
            </a:r>
          </a:p>
          <a:p>
            <a:r>
              <a:rPr lang="en-GB" dirty="0"/>
              <a:t>Promotes major sporting events throughout the UK</a:t>
            </a:r>
          </a:p>
          <a:p>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23</a:t>
            </a:fld>
            <a:endParaRPr lang="en-GB" dirty="0"/>
          </a:p>
        </p:txBody>
      </p:sp>
      <p:pic>
        <p:nvPicPr>
          <p:cNvPr id="6" name="Google Shape;132;p22"/>
          <p:cNvPicPr preferRelativeResize="0"/>
          <p:nvPr/>
        </p:nvPicPr>
        <p:blipFill>
          <a:blip r:embed="rId2">
            <a:alphaModFix/>
          </a:blip>
          <a:stretch>
            <a:fillRect/>
          </a:stretch>
        </p:blipFill>
        <p:spPr>
          <a:xfrm>
            <a:off x="1505890" y="4305925"/>
            <a:ext cx="2212420" cy="1371409"/>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7" name="Google Shape;134;p22"/>
          <p:cNvPicPr preferRelativeResize="0"/>
          <p:nvPr/>
        </p:nvPicPr>
        <p:blipFill>
          <a:blip r:embed="rId3">
            <a:alphaModFix/>
          </a:blip>
          <a:stretch>
            <a:fillRect/>
          </a:stretch>
        </p:blipFill>
        <p:spPr>
          <a:xfrm>
            <a:off x="5099694" y="4287799"/>
            <a:ext cx="2212420" cy="1327206"/>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8" name="Google Shape;135;p22"/>
          <p:cNvPicPr preferRelativeResize="0"/>
          <p:nvPr/>
        </p:nvPicPr>
        <p:blipFill>
          <a:blip r:embed="rId4">
            <a:alphaModFix/>
          </a:blip>
          <a:stretch>
            <a:fillRect/>
          </a:stretch>
        </p:blipFill>
        <p:spPr>
          <a:xfrm>
            <a:off x="8593283" y="4210990"/>
            <a:ext cx="2235529" cy="1488601"/>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99696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UK SPORT: ROLE</a:t>
            </a:r>
          </a:p>
        </p:txBody>
      </p:sp>
      <p:sp>
        <p:nvSpPr>
          <p:cNvPr id="3" name="Content Placeholder 2"/>
          <p:cNvSpPr>
            <a:spLocks noGrp="1"/>
          </p:cNvSpPr>
          <p:nvPr>
            <p:ph idx="1"/>
          </p:nvPr>
        </p:nvSpPr>
        <p:spPr/>
        <p:txBody>
          <a:bodyPr>
            <a:normAutofit/>
          </a:bodyPr>
          <a:lstStyle/>
          <a:p>
            <a:pPr marL="0" indent="0">
              <a:buNone/>
            </a:pPr>
            <a:r>
              <a:rPr lang="en-GB" dirty="0"/>
              <a:t>Working in partnership with the Home – Country Sports Councils (e.g. Sport England) to lead sport in the UK to world class success.</a:t>
            </a:r>
          </a:p>
          <a:p>
            <a:endParaRPr lang="en-GB" dirty="0"/>
          </a:p>
          <a:p>
            <a:endParaRPr lang="en-GB" dirty="0"/>
          </a:p>
          <a:p>
            <a:pPr marL="0" indent="0">
              <a:buNone/>
            </a:pPr>
            <a:r>
              <a:rPr lang="en-GB" dirty="0"/>
              <a:t>Supporting teams and individuals to compete for the UK or Great Britain at the summer and winter Olympics and Paralympics and equivalent world level events:</a:t>
            </a:r>
          </a:p>
          <a:p>
            <a:r>
              <a:rPr lang="en-GB" dirty="0"/>
              <a:t>Providing funding and expertise/services to the National Governing Bodies (NGBs)  of sports to employ and develop the specialist workforce and the tools that support the UK’s best athletes to win medals</a:t>
            </a:r>
          </a:p>
          <a:p>
            <a:r>
              <a:rPr lang="en-GB" dirty="0"/>
              <a:t>Providing funding for individuals’ training, competition and living expenses</a:t>
            </a:r>
          </a:p>
          <a:p>
            <a:r>
              <a:rPr lang="en-GB" dirty="0"/>
              <a:t>Leads a world-class anti-doping programme to ensure drug free sport</a:t>
            </a:r>
          </a:p>
          <a:p>
            <a:r>
              <a:rPr lang="en-GB" dirty="0"/>
              <a:t>Distributes Lottery and Government funding</a:t>
            </a:r>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24</a:t>
            </a:fld>
            <a:endParaRPr lang="en-GB" dirty="0"/>
          </a:p>
        </p:txBody>
      </p:sp>
      <p:sp>
        <p:nvSpPr>
          <p:cNvPr id="9" name="Title 1"/>
          <p:cNvSpPr txBox="1">
            <a:spLocks/>
          </p:cNvSpPr>
          <p:nvPr/>
        </p:nvSpPr>
        <p:spPr>
          <a:xfrm>
            <a:off x="347472" y="2227613"/>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a:t>FUNCTIONS</a:t>
            </a:r>
          </a:p>
        </p:txBody>
      </p:sp>
      <p:pic>
        <p:nvPicPr>
          <p:cNvPr id="10" name="Google Shape;143;p23">
            <a:hlinkClick r:id="rId2"/>
          </p:cNvPr>
          <p:cNvPicPr preferRelativeResize="0"/>
          <p:nvPr/>
        </p:nvPicPr>
        <p:blipFill>
          <a:blip r:embed="rId3">
            <a:alphaModFix/>
            <a:duotone>
              <a:prstClr val="black"/>
              <a:schemeClr val="accent1">
                <a:tint val="45000"/>
                <a:satMod val="400000"/>
              </a:schemeClr>
            </a:duotone>
          </a:blip>
          <a:stretch>
            <a:fillRect/>
          </a:stretch>
        </p:blipFill>
        <p:spPr>
          <a:xfrm>
            <a:off x="10419687" y="4177380"/>
            <a:ext cx="1504089" cy="1675646"/>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1703695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SPORT ENGLAND: ROLE</a:t>
            </a:r>
          </a:p>
        </p:txBody>
      </p:sp>
      <p:sp>
        <p:nvSpPr>
          <p:cNvPr id="3" name="Content Placeholder 2"/>
          <p:cNvSpPr>
            <a:spLocks noGrp="1"/>
          </p:cNvSpPr>
          <p:nvPr>
            <p:ph idx="1"/>
          </p:nvPr>
        </p:nvSpPr>
        <p:spPr/>
        <p:txBody>
          <a:bodyPr>
            <a:normAutofit/>
          </a:bodyPr>
          <a:lstStyle/>
          <a:p>
            <a:pPr marL="0" indent="0">
              <a:buNone/>
            </a:pPr>
            <a:r>
              <a:rPr lang="en-GB" dirty="0"/>
              <a:t> Working to get more people in England playing sport regularly and to develop sporting talent.</a:t>
            </a:r>
          </a:p>
          <a:p>
            <a:pPr marL="0" indent="0">
              <a:buNone/>
            </a:pPr>
            <a:endParaRPr lang="en-GB" dirty="0"/>
          </a:p>
          <a:p>
            <a:pPr marL="0" indent="0">
              <a:buNone/>
            </a:pPr>
            <a:endParaRPr lang="en-GB" dirty="0"/>
          </a:p>
          <a:p>
            <a:pPr marL="0" indent="0">
              <a:buNone/>
            </a:pPr>
            <a:endParaRPr lang="en-GB" dirty="0"/>
          </a:p>
          <a:p>
            <a:pPr marL="0" indent="0">
              <a:buNone/>
            </a:pPr>
            <a:r>
              <a:rPr lang="en-GB" dirty="0"/>
              <a:t>Creating an environment in which more people in England aged 14 and above choose to play sport regularly</a:t>
            </a:r>
          </a:p>
          <a:p>
            <a:r>
              <a:rPr lang="en-GB" dirty="0"/>
              <a:t>Providing funding in four-year cycles to 46 National Governing Bodies (NGBs) to increase participation in their sports, and helping them to raise commercial funding and in-kind support for their activities</a:t>
            </a:r>
          </a:p>
          <a:p>
            <a:r>
              <a:rPr lang="en-GB" dirty="0"/>
              <a:t>Grant funding projects in educational settings, including supporting extra-curricular sport in individual schools,  competition between schools through the School Games and sport and universities.</a:t>
            </a:r>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25</a:t>
            </a:fld>
            <a:endParaRPr lang="en-GB" dirty="0"/>
          </a:p>
        </p:txBody>
      </p:sp>
      <p:sp>
        <p:nvSpPr>
          <p:cNvPr id="9" name="Title 1"/>
          <p:cNvSpPr txBox="1">
            <a:spLocks/>
          </p:cNvSpPr>
          <p:nvPr/>
        </p:nvSpPr>
        <p:spPr>
          <a:xfrm>
            <a:off x="347472" y="2359449"/>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a:t>FUNCTIONS</a:t>
            </a:r>
          </a:p>
        </p:txBody>
      </p:sp>
      <p:pic>
        <p:nvPicPr>
          <p:cNvPr id="7" name="Google Shape;164;p25">
            <a:hlinkClick r:id="rId2"/>
          </p:cNvPr>
          <p:cNvPicPr preferRelativeResize="0"/>
          <p:nvPr/>
        </p:nvPicPr>
        <p:blipFill>
          <a:blip r:embed="rId3">
            <a:alphaModFix/>
            <a:duotone>
              <a:schemeClr val="accent1">
                <a:shade val="45000"/>
                <a:satMod val="135000"/>
              </a:schemeClr>
              <a:prstClr val="white"/>
            </a:duotone>
          </a:blip>
          <a:stretch>
            <a:fillRect/>
          </a:stretch>
        </p:blipFill>
        <p:spPr>
          <a:xfrm>
            <a:off x="8916027" y="4730934"/>
            <a:ext cx="3007749" cy="1446030"/>
          </a:xfrm>
          <a:prstGeom prst="rect">
            <a:avLst/>
          </a:prstGeom>
          <a:noFill/>
          <a:ln>
            <a:noFill/>
          </a:ln>
          <a:effectLst>
            <a:outerShdw blurRad="57150" dist="38100" dir="2460000" algn="bl" rotWithShape="0">
              <a:srgbClr val="000000">
                <a:alpha val="50000"/>
              </a:srgbClr>
            </a:outerShdw>
          </a:effectLst>
        </p:spPr>
      </p:pic>
    </p:spTree>
    <p:extLst>
      <p:ext uri="{BB962C8B-B14F-4D97-AF65-F5344CB8AC3E}">
        <p14:creationId xmlns:p14="http://schemas.microsoft.com/office/powerpoint/2010/main" val="2379823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AIMS OF SPORTS DEVELOMENT</a:t>
            </a:r>
          </a:p>
        </p:txBody>
      </p:sp>
      <p:sp>
        <p:nvSpPr>
          <p:cNvPr id="3" name="Content Placeholder 2"/>
          <p:cNvSpPr>
            <a:spLocks noGrp="1"/>
          </p:cNvSpPr>
          <p:nvPr>
            <p:ph idx="1"/>
          </p:nvPr>
        </p:nvSpPr>
        <p:spPr>
          <a:xfrm>
            <a:off x="1022739" y="1286830"/>
            <a:ext cx="10901037" cy="4890134"/>
          </a:xfrm>
        </p:spPr>
        <p:txBody>
          <a:bodyPr>
            <a:normAutofit/>
          </a:bodyPr>
          <a:lstStyle/>
          <a:p>
            <a:r>
              <a:rPr lang="en-GB" dirty="0"/>
              <a:t>Increase participation (e.g. For particular target groups) </a:t>
            </a:r>
          </a:p>
          <a:p>
            <a:r>
              <a:rPr lang="en-GB" dirty="0"/>
              <a:t>Progression in sport (e.g. Develop elite athletes) </a:t>
            </a:r>
          </a:p>
          <a:p>
            <a:r>
              <a:rPr lang="en-GB" dirty="0"/>
              <a:t>Promotion of values through sport (e.g. Fair play, teamwork, tolerance and respect, inclusion, citizenship) </a:t>
            </a:r>
          </a:p>
          <a:p>
            <a:r>
              <a:rPr lang="en-GB" dirty="0"/>
              <a:t>Support social policy (e.g. Anti-discrimination, crime reduction, health initiatives (</a:t>
            </a:r>
            <a:r>
              <a:rPr lang="en-GB" dirty="0" err="1"/>
              <a:t>e.G.</a:t>
            </a:r>
            <a:r>
              <a:rPr lang="en-GB" dirty="0"/>
              <a:t> Obesity))</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26</a:t>
            </a:fld>
            <a:endParaRPr lang="en-GB" dirty="0"/>
          </a:p>
        </p:txBody>
      </p:sp>
      <p:sp>
        <p:nvSpPr>
          <p:cNvPr id="8" name="Google Shape;175;p26"/>
          <p:cNvSpPr/>
          <p:nvPr/>
        </p:nvSpPr>
        <p:spPr>
          <a:xfrm>
            <a:off x="690824" y="1362816"/>
            <a:ext cx="309488" cy="309488"/>
          </a:xfrm>
          <a:prstGeom prst="rect">
            <a:avLst/>
          </a:prstGeom>
          <a:blipFill rotWithShape="1">
            <a:blip r:embed="rId2">
              <a:alphaModFix/>
              <a:duotone>
                <a:schemeClr val="accent1">
                  <a:shade val="45000"/>
                  <a:satMod val="135000"/>
                </a:schemeClr>
                <a:prstClr val="white"/>
              </a:duotone>
            </a:blip>
            <a:stretch>
              <a:fillRect/>
            </a:stretch>
          </a:blipFill>
          <a:ln>
            <a:noFill/>
          </a:ln>
        </p:spPr>
        <p:txBody>
          <a:bodyPr spcFirstLastPara="1" wrap="square" lIns="65824" tIns="65824" rIns="65824" bIns="65824" anchor="ctr" anchorCtr="0">
            <a:noAutofit/>
          </a:bodyPr>
          <a:lstStyle/>
          <a:p>
            <a:endParaRPr sz="1344"/>
          </a:p>
        </p:txBody>
      </p:sp>
      <p:sp>
        <p:nvSpPr>
          <p:cNvPr id="10" name="Google Shape;179;p26"/>
          <p:cNvSpPr/>
          <p:nvPr/>
        </p:nvSpPr>
        <p:spPr>
          <a:xfrm>
            <a:off x="705775" y="1696395"/>
            <a:ext cx="309488" cy="309488"/>
          </a:xfrm>
          <a:prstGeom prst="rect">
            <a:avLst/>
          </a:prstGeom>
          <a:blipFill rotWithShape="1">
            <a:blip r:embed="rId3">
              <a:alphaModFix/>
              <a:duotone>
                <a:schemeClr val="accent1">
                  <a:shade val="45000"/>
                  <a:satMod val="135000"/>
                </a:schemeClr>
                <a:prstClr val="white"/>
              </a:duotone>
            </a:blip>
            <a:stretch>
              <a:fillRect/>
            </a:stretch>
          </a:blipFill>
          <a:ln>
            <a:noFill/>
          </a:ln>
        </p:spPr>
        <p:txBody>
          <a:bodyPr spcFirstLastPara="1" wrap="square" lIns="65824" tIns="65824" rIns="65824" bIns="65824" anchor="ctr" anchorCtr="0">
            <a:noAutofit/>
          </a:bodyPr>
          <a:lstStyle/>
          <a:p>
            <a:endParaRPr sz="1344"/>
          </a:p>
        </p:txBody>
      </p:sp>
      <p:sp>
        <p:nvSpPr>
          <p:cNvPr id="11" name="Google Shape;183;p26"/>
          <p:cNvSpPr/>
          <p:nvPr/>
        </p:nvSpPr>
        <p:spPr>
          <a:xfrm>
            <a:off x="713251" y="2114171"/>
            <a:ext cx="309488" cy="309488"/>
          </a:xfrm>
          <a:prstGeom prst="rect">
            <a:avLst/>
          </a:prstGeom>
          <a:blipFill rotWithShape="1">
            <a:blip r:embed="rId4">
              <a:alphaModFix/>
              <a:duotone>
                <a:schemeClr val="accent1">
                  <a:shade val="45000"/>
                  <a:satMod val="135000"/>
                </a:schemeClr>
                <a:prstClr val="white"/>
              </a:duotone>
            </a:blip>
            <a:stretch>
              <a:fillRect/>
            </a:stretch>
          </a:blipFill>
          <a:ln>
            <a:noFill/>
          </a:ln>
        </p:spPr>
        <p:txBody>
          <a:bodyPr spcFirstLastPara="1" wrap="square" lIns="65824" tIns="65824" rIns="65824" bIns="65824" anchor="ctr" anchorCtr="0">
            <a:noAutofit/>
          </a:bodyPr>
          <a:lstStyle/>
          <a:p>
            <a:endParaRPr sz="1344"/>
          </a:p>
        </p:txBody>
      </p:sp>
      <p:sp>
        <p:nvSpPr>
          <p:cNvPr id="12" name="Google Shape;187;p26"/>
          <p:cNvSpPr/>
          <p:nvPr/>
        </p:nvSpPr>
        <p:spPr>
          <a:xfrm>
            <a:off x="713251" y="2817989"/>
            <a:ext cx="309488" cy="309488"/>
          </a:xfrm>
          <a:prstGeom prst="rect">
            <a:avLst/>
          </a:prstGeom>
          <a:blipFill rotWithShape="1">
            <a:blip r:embed="rId5">
              <a:alphaModFix/>
              <a:duotone>
                <a:schemeClr val="accent1">
                  <a:shade val="45000"/>
                  <a:satMod val="135000"/>
                </a:schemeClr>
                <a:prstClr val="white"/>
              </a:duotone>
            </a:blip>
            <a:stretch>
              <a:fillRect/>
            </a:stretch>
          </a:blipFill>
          <a:ln>
            <a:noFill/>
          </a:ln>
        </p:spPr>
        <p:txBody>
          <a:bodyPr spcFirstLastPara="1" wrap="square" lIns="65824" tIns="65824" rIns="65824" bIns="65824" anchor="ctr" anchorCtr="0">
            <a:noAutofit/>
          </a:bodyPr>
          <a:lstStyle/>
          <a:p>
            <a:endParaRPr sz="1344"/>
          </a:p>
        </p:txBody>
      </p:sp>
      <p:sp>
        <p:nvSpPr>
          <p:cNvPr id="13" name="Title 1"/>
          <p:cNvSpPr txBox="1">
            <a:spLocks/>
          </p:cNvSpPr>
          <p:nvPr/>
        </p:nvSpPr>
        <p:spPr>
          <a:xfrm>
            <a:off x="347472" y="3267659"/>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a:t>POSSIBLE MEASURES OF SPORTS DEVELOPMENT?</a:t>
            </a:r>
          </a:p>
        </p:txBody>
      </p:sp>
      <p:sp>
        <p:nvSpPr>
          <p:cNvPr id="14" name="Google Shape;198;p27"/>
          <p:cNvSpPr/>
          <p:nvPr/>
        </p:nvSpPr>
        <p:spPr>
          <a:xfrm>
            <a:off x="2666033" y="3803333"/>
            <a:ext cx="1398852" cy="1260198"/>
          </a:xfrm>
          <a:prstGeom prst="rect">
            <a:avLst/>
          </a:prstGeom>
          <a:blipFill rotWithShape="1">
            <a:blip r:embed="rId6">
              <a:alphaModFix/>
              <a:duotone>
                <a:schemeClr val="accent1">
                  <a:shade val="45000"/>
                  <a:satMod val="135000"/>
                </a:schemeClr>
                <a:prstClr val="white"/>
              </a:duotone>
            </a:blip>
            <a:stretch>
              <a:fillRect/>
            </a:stretch>
          </a:blipFill>
          <a:ln>
            <a:noFill/>
          </a:ln>
          <a:effectLst>
            <a:outerShdw blurRad="57150" dist="38100" dir="3120000" algn="bl" rotWithShape="0">
              <a:srgbClr val="000000">
                <a:alpha val="50000"/>
              </a:srgbClr>
            </a:outerShdw>
          </a:effectLst>
        </p:spPr>
        <p:txBody>
          <a:bodyPr spcFirstLastPara="1" wrap="square" lIns="65824" tIns="65824" rIns="65824" bIns="65824" anchor="ctr" anchorCtr="0">
            <a:noAutofit/>
          </a:bodyPr>
          <a:lstStyle/>
          <a:p>
            <a:endParaRPr sz="1344"/>
          </a:p>
        </p:txBody>
      </p:sp>
      <p:sp>
        <p:nvSpPr>
          <p:cNvPr id="15" name="Google Shape;201;p27"/>
          <p:cNvSpPr/>
          <p:nvPr/>
        </p:nvSpPr>
        <p:spPr>
          <a:xfrm>
            <a:off x="5210622" y="3864165"/>
            <a:ext cx="1281363" cy="1199509"/>
          </a:xfrm>
          <a:prstGeom prst="rect">
            <a:avLst/>
          </a:prstGeom>
          <a:blipFill rotWithShape="1">
            <a:blip r:embed="rId7">
              <a:alphaModFix/>
              <a:duotone>
                <a:schemeClr val="accent1">
                  <a:shade val="45000"/>
                  <a:satMod val="135000"/>
                </a:schemeClr>
                <a:prstClr val="white"/>
              </a:duotone>
            </a:blip>
            <a:stretch>
              <a:fillRect/>
            </a:stretch>
          </a:blipFill>
          <a:ln>
            <a:noFill/>
          </a:ln>
          <a:effectLst>
            <a:outerShdw blurRad="57150" dist="38100" dir="3120000" algn="bl" rotWithShape="0">
              <a:srgbClr val="000000">
                <a:alpha val="50000"/>
              </a:srgbClr>
            </a:outerShdw>
          </a:effectLst>
        </p:spPr>
        <p:txBody>
          <a:bodyPr spcFirstLastPara="1" wrap="square" lIns="65824" tIns="65824" rIns="65824" bIns="65824" anchor="ctr" anchorCtr="0">
            <a:noAutofit/>
          </a:bodyPr>
          <a:lstStyle/>
          <a:p>
            <a:endParaRPr sz="1344"/>
          </a:p>
        </p:txBody>
      </p:sp>
      <p:sp>
        <p:nvSpPr>
          <p:cNvPr id="16" name="Google Shape;204;p27"/>
          <p:cNvSpPr/>
          <p:nvPr/>
        </p:nvSpPr>
        <p:spPr>
          <a:xfrm>
            <a:off x="7637722" y="3904720"/>
            <a:ext cx="1281363" cy="1158907"/>
          </a:xfrm>
          <a:prstGeom prst="rect">
            <a:avLst/>
          </a:prstGeom>
          <a:blipFill rotWithShape="1">
            <a:blip r:embed="rId8">
              <a:alphaModFix/>
              <a:duotone>
                <a:schemeClr val="accent1">
                  <a:shade val="45000"/>
                  <a:satMod val="135000"/>
                </a:schemeClr>
                <a:prstClr val="white"/>
              </a:duotone>
            </a:blip>
            <a:stretch>
              <a:fillRect/>
            </a:stretch>
          </a:blipFill>
          <a:ln>
            <a:noFill/>
          </a:ln>
          <a:effectLst>
            <a:outerShdw blurRad="57150" dist="38100" dir="3120000" algn="bl" rotWithShape="0">
              <a:srgbClr val="000000">
                <a:alpha val="50000"/>
              </a:srgbClr>
            </a:outerShdw>
          </a:effectLst>
        </p:spPr>
        <p:txBody>
          <a:bodyPr spcFirstLastPara="1" wrap="square" lIns="65824" tIns="65824" rIns="65824" bIns="65824" anchor="ctr" anchorCtr="0">
            <a:noAutofit/>
          </a:bodyPr>
          <a:lstStyle/>
          <a:p>
            <a:endParaRPr sz="1344"/>
          </a:p>
        </p:txBody>
      </p:sp>
      <p:sp>
        <p:nvSpPr>
          <p:cNvPr id="17" name="Google Shape;200;p27"/>
          <p:cNvSpPr txBox="1"/>
          <p:nvPr/>
        </p:nvSpPr>
        <p:spPr>
          <a:xfrm>
            <a:off x="2340498" y="5063531"/>
            <a:ext cx="2065559" cy="518333"/>
          </a:xfrm>
          <a:prstGeom prst="rect">
            <a:avLst/>
          </a:prstGeom>
          <a:noFill/>
          <a:ln>
            <a:noFill/>
          </a:ln>
          <a:effectLst>
            <a:outerShdw blurRad="57150" dist="38100" dir="3120000" algn="bl" rotWithShape="0">
              <a:srgbClr val="000000">
                <a:alpha val="50000"/>
              </a:srgbClr>
            </a:outerShdw>
          </a:effectLst>
        </p:spPr>
        <p:txBody>
          <a:bodyPr spcFirstLastPara="1" wrap="square" lIns="0" tIns="0" rIns="0" bIns="0" anchor="t" anchorCtr="0">
            <a:noAutofit/>
          </a:bodyPr>
          <a:lstStyle/>
          <a:p>
            <a:pPr algn="ctr">
              <a:buClr>
                <a:schemeClr val="dk1"/>
              </a:buClr>
              <a:buSzPts val="1900"/>
            </a:pPr>
            <a:r>
              <a:rPr lang="en-GB" sz="2000" dirty="0">
                <a:solidFill>
                  <a:schemeClr val="dk1"/>
                </a:solidFill>
                <a:latin typeface="Gill Sans MT" panose="020B0502020104020203" pitchFamily="34" charset="0"/>
                <a:ea typeface="Comfortaa"/>
                <a:cs typeface="Comfortaa"/>
                <a:sym typeface="Comfortaa"/>
              </a:rPr>
              <a:t>Levels of Performance (quality)</a:t>
            </a:r>
            <a:endParaRPr sz="1100" dirty="0">
              <a:latin typeface="Gill Sans MT" panose="020B0502020104020203" pitchFamily="34" charset="0"/>
              <a:ea typeface="Comfortaa"/>
              <a:cs typeface="Comfortaa"/>
              <a:sym typeface="Comfortaa"/>
            </a:endParaRPr>
          </a:p>
        </p:txBody>
      </p:sp>
      <p:sp>
        <p:nvSpPr>
          <p:cNvPr id="18" name="Google Shape;203;p27"/>
          <p:cNvSpPr txBox="1"/>
          <p:nvPr/>
        </p:nvSpPr>
        <p:spPr>
          <a:xfrm>
            <a:off x="4836447" y="5063531"/>
            <a:ext cx="2065559" cy="518333"/>
          </a:xfrm>
          <a:prstGeom prst="rect">
            <a:avLst/>
          </a:prstGeom>
          <a:noFill/>
          <a:ln>
            <a:noFill/>
          </a:ln>
          <a:effectLst>
            <a:outerShdw blurRad="57150" dist="38100" dir="3120000" algn="bl" rotWithShape="0">
              <a:srgbClr val="000000">
                <a:alpha val="50000"/>
              </a:srgbClr>
            </a:outerShdw>
          </a:effectLst>
        </p:spPr>
        <p:txBody>
          <a:bodyPr spcFirstLastPara="1" wrap="square" lIns="0" tIns="0" rIns="0" bIns="0" anchor="t" anchorCtr="0">
            <a:noAutofit/>
          </a:bodyPr>
          <a:lstStyle/>
          <a:p>
            <a:pPr algn="ctr">
              <a:buClr>
                <a:schemeClr val="dk1"/>
              </a:buClr>
              <a:buSzPts val="1900"/>
            </a:pPr>
            <a:r>
              <a:rPr lang="en-GB" sz="2000" dirty="0">
                <a:solidFill>
                  <a:schemeClr val="dk1"/>
                </a:solidFill>
                <a:latin typeface="Gill Sans MT" panose="020B0502020104020203" pitchFamily="34" charset="0"/>
                <a:ea typeface="Comfortaa"/>
                <a:cs typeface="Comfortaa"/>
                <a:sym typeface="Comfortaa"/>
              </a:rPr>
              <a:t>Levels of Participation</a:t>
            </a:r>
            <a:endParaRPr sz="1100" dirty="0">
              <a:latin typeface="Gill Sans MT" panose="020B0502020104020203" pitchFamily="34" charset="0"/>
              <a:ea typeface="Comfortaa"/>
              <a:cs typeface="Comfortaa"/>
              <a:sym typeface="Comfortaa"/>
            </a:endParaRPr>
          </a:p>
        </p:txBody>
      </p:sp>
      <p:sp>
        <p:nvSpPr>
          <p:cNvPr id="19" name="Google Shape;206;p27"/>
          <p:cNvSpPr txBox="1"/>
          <p:nvPr/>
        </p:nvSpPr>
        <p:spPr>
          <a:xfrm>
            <a:off x="7336629" y="5063531"/>
            <a:ext cx="2065559" cy="518333"/>
          </a:xfrm>
          <a:prstGeom prst="rect">
            <a:avLst/>
          </a:prstGeom>
          <a:noFill/>
          <a:ln>
            <a:noFill/>
          </a:ln>
          <a:effectLst>
            <a:outerShdw blurRad="57150" dist="38100" dir="3120000" algn="bl" rotWithShape="0">
              <a:srgbClr val="000000">
                <a:alpha val="50000"/>
              </a:srgbClr>
            </a:outerShdw>
          </a:effectLst>
        </p:spPr>
        <p:txBody>
          <a:bodyPr spcFirstLastPara="1" wrap="square" lIns="0" tIns="0" rIns="0" bIns="0" anchor="t" anchorCtr="0">
            <a:noAutofit/>
          </a:bodyPr>
          <a:lstStyle/>
          <a:p>
            <a:pPr algn="ctr">
              <a:buClr>
                <a:schemeClr val="dk1"/>
              </a:buClr>
              <a:buSzPts val="1900"/>
            </a:pPr>
            <a:r>
              <a:rPr lang="en-GB" sz="2000" dirty="0">
                <a:solidFill>
                  <a:schemeClr val="dk1"/>
                </a:solidFill>
                <a:latin typeface="Gill Sans MT" panose="020B0502020104020203" pitchFamily="34" charset="0"/>
                <a:ea typeface="Comfortaa"/>
                <a:cs typeface="Comfortaa"/>
                <a:sym typeface="Comfortaa"/>
              </a:rPr>
              <a:t>Impact on Society</a:t>
            </a:r>
            <a:endParaRPr sz="1100" dirty="0">
              <a:latin typeface="Gill Sans MT" panose="020B0502020104020203" pitchFamily="34" charset="0"/>
              <a:ea typeface="Comfortaa"/>
              <a:cs typeface="Comfortaa"/>
              <a:sym typeface="Comfortaa"/>
            </a:endParaRPr>
          </a:p>
        </p:txBody>
      </p:sp>
    </p:spTree>
    <p:extLst>
      <p:ext uri="{BB962C8B-B14F-4D97-AF65-F5344CB8AC3E}">
        <p14:creationId xmlns:p14="http://schemas.microsoft.com/office/powerpoint/2010/main" val="3913578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PURPOSE OF MEASUREMENT</a:t>
            </a:r>
          </a:p>
        </p:txBody>
      </p:sp>
      <p:sp>
        <p:nvSpPr>
          <p:cNvPr id="3" name="Content Placeholder 2"/>
          <p:cNvSpPr>
            <a:spLocks noGrp="1"/>
          </p:cNvSpPr>
          <p:nvPr>
            <p:ph idx="1"/>
          </p:nvPr>
        </p:nvSpPr>
        <p:spPr>
          <a:xfrm>
            <a:off x="347473" y="1286830"/>
            <a:ext cx="11576304" cy="4890134"/>
          </a:xfrm>
        </p:spPr>
        <p:txBody>
          <a:bodyPr>
            <a:normAutofit/>
          </a:bodyPr>
          <a:lstStyle/>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27</a:t>
            </a:fld>
            <a:endParaRPr lang="en-GB" dirty="0"/>
          </a:p>
        </p:txBody>
      </p:sp>
      <p:grpSp>
        <p:nvGrpSpPr>
          <p:cNvPr id="20" name="Google Shape;213;p28"/>
          <p:cNvGrpSpPr/>
          <p:nvPr/>
        </p:nvGrpSpPr>
        <p:grpSpPr>
          <a:xfrm>
            <a:off x="1730558" y="2011543"/>
            <a:ext cx="8810131" cy="2572179"/>
            <a:chOff x="499565" y="670454"/>
            <a:chExt cx="9354541" cy="2731124"/>
          </a:xfrm>
        </p:grpSpPr>
        <p:sp>
          <p:nvSpPr>
            <p:cNvPr id="21" name="Google Shape;214;p28"/>
            <p:cNvSpPr/>
            <p:nvPr/>
          </p:nvSpPr>
          <p:spPr>
            <a:xfrm>
              <a:off x="902689" y="670454"/>
              <a:ext cx="1261200" cy="1261200"/>
            </a:xfrm>
            <a:prstGeom prst="ellipse">
              <a:avLst/>
            </a:prstGeom>
            <a:solidFill>
              <a:srgbClr val="91E4FF"/>
            </a:solidFill>
            <a:ln>
              <a:noFill/>
            </a:ln>
            <a:effectLst>
              <a:outerShdw blurRad="57150" dist="57150" dir="4020000" algn="bl" rotWithShape="0">
                <a:srgbClr val="000000">
                  <a:alpha val="50000"/>
                </a:srgbClr>
              </a:outerShdw>
            </a:effectLst>
          </p:spPr>
          <p:txBody>
            <a:bodyPr spcFirstLastPara="1" wrap="square" lIns="65824" tIns="65824" rIns="65824" bIns="65824" anchor="ctr" anchorCtr="0">
              <a:noAutofit/>
            </a:bodyPr>
            <a:lstStyle/>
            <a:p>
              <a:endParaRPr sz="1344"/>
            </a:p>
          </p:txBody>
        </p:sp>
        <p:sp>
          <p:nvSpPr>
            <p:cNvPr id="22" name="Google Shape;215;p28"/>
            <p:cNvSpPr/>
            <p:nvPr/>
          </p:nvSpPr>
          <p:spPr>
            <a:xfrm>
              <a:off x="1171439" y="939203"/>
              <a:ext cx="723600" cy="723600"/>
            </a:xfrm>
            <a:prstGeom prst="rect">
              <a:avLst/>
            </a:prstGeom>
            <a:blipFill rotWithShape="1">
              <a:blip r:embed="rId2">
                <a:alphaModFix/>
                <a:duotone>
                  <a:schemeClr val="accent5">
                    <a:shade val="45000"/>
                    <a:satMod val="135000"/>
                  </a:schemeClr>
                  <a:prstClr val="white"/>
                </a:duotone>
              </a:blip>
              <a:stretch>
                <a:fillRect/>
              </a:stretch>
            </a:blipFill>
            <a:ln>
              <a:noFill/>
            </a:ln>
          </p:spPr>
          <p:txBody>
            <a:bodyPr spcFirstLastPara="1" wrap="square" lIns="65824" tIns="65824" rIns="65824" bIns="65824" anchor="ctr" anchorCtr="0">
              <a:noAutofit/>
            </a:bodyPr>
            <a:lstStyle/>
            <a:p>
              <a:endParaRPr sz="1344"/>
            </a:p>
          </p:txBody>
        </p:sp>
        <p:sp>
          <p:nvSpPr>
            <p:cNvPr id="23" name="Google Shape;216;p28"/>
            <p:cNvSpPr/>
            <p:nvPr/>
          </p:nvSpPr>
          <p:spPr>
            <a:xfrm>
              <a:off x="499565" y="2324295"/>
              <a:ext cx="2067300" cy="720000"/>
            </a:xfrm>
            <a:prstGeom prst="rect">
              <a:avLst/>
            </a:prstGeom>
            <a:noFill/>
            <a:ln>
              <a:noFill/>
            </a:ln>
          </p:spPr>
          <p:txBody>
            <a:bodyPr spcFirstLastPara="1" wrap="square" lIns="65824" tIns="65824" rIns="65824" bIns="65824" anchor="ctr" anchorCtr="0">
              <a:noAutofit/>
            </a:bodyPr>
            <a:lstStyle/>
            <a:p>
              <a:endParaRPr sz="1344"/>
            </a:p>
          </p:txBody>
        </p:sp>
        <p:sp>
          <p:nvSpPr>
            <p:cNvPr id="24" name="Google Shape;217;p28"/>
            <p:cNvSpPr txBox="1"/>
            <p:nvPr/>
          </p:nvSpPr>
          <p:spPr>
            <a:xfrm>
              <a:off x="499567" y="2324278"/>
              <a:ext cx="2067300" cy="1077300"/>
            </a:xfrm>
            <a:prstGeom prst="rect">
              <a:avLst/>
            </a:prstGeom>
            <a:noFill/>
            <a:ln>
              <a:noFill/>
            </a:ln>
          </p:spPr>
          <p:txBody>
            <a:bodyPr spcFirstLastPara="1" wrap="square" lIns="0" tIns="0" rIns="0" bIns="0" anchor="t" anchorCtr="0">
              <a:noAutofit/>
            </a:bodyPr>
            <a:lstStyle/>
            <a:p>
              <a:pPr algn="ctr">
                <a:lnSpc>
                  <a:spcPct val="90000"/>
                </a:lnSpc>
                <a:buClr>
                  <a:schemeClr val="lt1"/>
                </a:buClr>
                <a:buSzPts val="1000"/>
              </a:pPr>
              <a:r>
                <a:rPr lang="en-GB" sz="2000" dirty="0">
                  <a:solidFill>
                    <a:schemeClr val="dk1"/>
                  </a:solidFill>
                  <a:latin typeface="Gill Sans MT" panose="020B0502020104020203" pitchFamily="34" charset="0"/>
                  <a:ea typeface="Comfortaa"/>
                  <a:cs typeface="Comfortaa"/>
                  <a:sym typeface="Comfortaa"/>
                </a:rPr>
                <a:t>Measuring success (more...)</a:t>
              </a:r>
            </a:p>
          </p:txBody>
        </p:sp>
        <p:sp>
          <p:nvSpPr>
            <p:cNvPr id="25" name="Google Shape;218;p28"/>
            <p:cNvSpPr/>
            <p:nvPr/>
          </p:nvSpPr>
          <p:spPr>
            <a:xfrm>
              <a:off x="3331770" y="670454"/>
              <a:ext cx="1261200" cy="1261200"/>
            </a:xfrm>
            <a:prstGeom prst="ellipse">
              <a:avLst/>
            </a:prstGeom>
            <a:solidFill>
              <a:srgbClr val="91E4FF"/>
            </a:solidFill>
            <a:ln>
              <a:noFill/>
            </a:ln>
            <a:effectLst>
              <a:outerShdw blurRad="57150" dist="57150" dir="4020000" algn="bl" rotWithShape="0">
                <a:srgbClr val="000000">
                  <a:alpha val="50000"/>
                </a:srgbClr>
              </a:outerShdw>
            </a:effectLst>
          </p:spPr>
          <p:txBody>
            <a:bodyPr spcFirstLastPara="1" wrap="square" lIns="65824" tIns="65824" rIns="65824" bIns="65824" anchor="ctr" anchorCtr="0">
              <a:noAutofit/>
            </a:bodyPr>
            <a:lstStyle/>
            <a:p>
              <a:endParaRPr sz="1344"/>
            </a:p>
          </p:txBody>
        </p:sp>
        <p:sp>
          <p:nvSpPr>
            <p:cNvPr id="26" name="Google Shape;219;p28"/>
            <p:cNvSpPr/>
            <p:nvPr/>
          </p:nvSpPr>
          <p:spPr>
            <a:xfrm>
              <a:off x="3600519" y="939203"/>
              <a:ext cx="723600" cy="723600"/>
            </a:xfrm>
            <a:prstGeom prst="rect">
              <a:avLst/>
            </a:prstGeom>
            <a:blipFill rotWithShape="1">
              <a:blip r:embed="rId3">
                <a:alphaModFix/>
                <a:duotone>
                  <a:schemeClr val="accent5">
                    <a:shade val="45000"/>
                    <a:satMod val="135000"/>
                  </a:schemeClr>
                  <a:prstClr val="white"/>
                </a:duotone>
              </a:blip>
              <a:stretch>
                <a:fillRect/>
              </a:stretch>
            </a:blipFill>
            <a:ln>
              <a:noFill/>
            </a:ln>
          </p:spPr>
          <p:txBody>
            <a:bodyPr spcFirstLastPara="1" wrap="square" lIns="65824" tIns="65824" rIns="65824" bIns="65824" anchor="ctr" anchorCtr="0">
              <a:noAutofit/>
            </a:bodyPr>
            <a:lstStyle/>
            <a:p>
              <a:endParaRPr sz="1344"/>
            </a:p>
          </p:txBody>
        </p:sp>
        <p:sp>
          <p:nvSpPr>
            <p:cNvPr id="27" name="Google Shape;220;p28"/>
            <p:cNvSpPr/>
            <p:nvPr/>
          </p:nvSpPr>
          <p:spPr>
            <a:xfrm>
              <a:off x="2928646" y="2324295"/>
              <a:ext cx="2067300" cy="720000"/>
            </a:xfrm>
            <a:prstGeom prst="rect">
              <a:avLst/>
            </a:prstGeom>
            <a:noFill/>
            <a:ln>
              <a:noFill/>
            </a:ln>
          </p:spPr>
          <p:txBody>
            <a:bodyPr spcFirstLastPara="1" wrap="square" lIns="65824" tIns="65824" rIns="65824" bIns="65824" anchor="ctr" anchorCtr="0">
              <a:noAutofit/>
            </a:bodyPr>
            <a:lstStyle/>
            <a:p>
              <a:endParaRPr sz="1344"/>
            </a:p>
          </p:txBody>
        </p:sp>
        <p:sp>
          <p:nvSpPr>
            <p:cNvPr id="28" name="Google Shape;221;p28"/>
            <p:cNvSpPr txBox="1"/>
            <p:nvPr/>
          </p:nvSpPr>
          <p:spPr>
            <a:xfrm>
              <a:off x="2928646" y="2324295"/>
              <a:ext cx="2067300" cy="720000"/>
            </a:xfrm>
            <a:prstGeom prst="rect">
              <a:avLst/>
            </a:prstGeom>
            <a:noFill/>
            <a:ln>
              <a:noFill/>
            </a:ln>
          </p:spPr>
          <p:txBody>
            <a:bodyPr spcFirstLastPara="1" wrap="square" lIns="0" tIns="0" rIns="0" bIns="0" anchor="t" anchorCtr="0">
              <a:noAutofit/>
            </a:bodyPr>
            <a:lstStyle/>
            <a:p>
              <a:pPr algn="ctr">
                <a:lnSpc>
                  <a:spcPct val="90000"/>
                </a:lnSpc>
                <a:buClr>
                  <a:schemeClr val="lt1"/>
                </a:buClr>
                <a:buSzPts val="1000"/>
              </a:pPr>
              <a:r>
                <a:rPr lang="en-GB" sz="2000" dirty="0">
                  <a:solidFill>
                    <a:schemeClr val="dk1"/>
                  </a:solidFill>
                  <a:latin typeface="Gill Sans MT" panose="020B0502020104020203" pitchFamily="34" charset="0"/>
                  <a:ea typeface="Comfortaa"/>
                  <a:cs typeface="Comfortaa"/>
                  <a:sym typeface="Comfortaa"/>
                </a:rPr>
                <a:t>Justifying funding (more...)</a:t>
              </a:r>
            </a:p>
          </p:txBody>
        </p:sp>
        <p:sp>
          <p:nvSpPr>
            <p:cNvPr id="29" name="Google Shape;222;p28"/>
            <p:cNvSpPr/>
            <p:nvPr/>
          </p:nvSpPr>
          <p:spPr>
            <a:xfrm>
              <a:off x="5760850" y="670454"/>
              <a:ext cx="1261200" cy="1261200"/>
            </a:xfrm>
            <a:prstGeom prst="ellipse">
              <a:avLst/>
            </a:prstGeom>
            <a:solidFill>
              <a:srgbClr val="91E4FF"/>
            </a:solidFill>
            <a:ln>
              <a:noFill/>
            </a:ln>
            <a:effectLst>
              <a:outerShdw blurRad="57150" dist="57150" dir="4020000" algn="bl" rotWithShape="0">
                <a:srgbClr val="000000">
                  <a:alpha val="50000"/>
                </a:srgbClr>
              </a:outerShdw>
            </a:effectLst>
          </p:spPr>
          <p:txBody>
            <a:bodyPr spcFirstLastPara="1" wrap="square" lIns="65824" tIns="65824" rIns="65824" bIns="65824" anchor="ctr" anchorCtr="0">
              <a:noAutofit/>
            </a:bodyPr>
            <a:lstStyle/>
            <a:p>
              <a:endParaRPr sz="1344"/>
            </a:p>
          </p:txBody>
        </p:sp>
        <p:sp>
          <p:nvSpPr>
            <p:cNvPr id="30" name="Google Shape;223;p28"/>
            <p:cNvSpPr/>
            <p:nvPr/>
          </p:nvSpPr>
          <p:spPr>
            <a:xfrm>
              <a:off x="6029599" y="939203"/>
              <a:ext cx="723600" cy="723600"/>
            </a:xfrm>
            <a:prstGeom prst="rect">
              <a:avLst/>
            </a:prstGeom>
            <a:blipFill rotWithShape="1">
              <a:blip r:embed="rId4">
                <a:alphaModFix/>
                <a:duotone>
                  <a:schemeClr val="accent5">
                    <a:shade val="45000"/>
                    <a:satMod val="135000"/>
                  </a:schemeClr>
                  <a:prstClr val="white"/>
                </a:duotone>
              </a:blip>
              <a:stretch>
                <a:fillRect/>
              </a:stretch>
            </a:blipFill>
            <a:ln>
              <a:noFill/>
            </a:ln>
          </p:spPr>
          <p:txBody>
            <a:bodyPr spcFirstLastPara="1" wrap="square" lIns="65824" tIns="65824" rIns="65824" bIns="65824" anchor="ctr" anchorCtr="0">
              <a:noAutofit/>
            </a:bodyPr>
            <a:lstStyle/>
            <a:p>
              <a:endParaRPr sz="1344"/>
            </a:p>
          </p:txBody>
        </p:sp>
        <p:sp>
          <p:nvSpPr>
            <p:cNvPr id="31" name="Google Shape;224;p28"/>
            <p:cNvSpPr/>
            <p:nvPr/>
          </p:nvSpPr>
          <p:spPr>
            <a:xfrm>
              <a:off x="5357726" y="2324295"/>
              <a:ext cx="2067300" cy="720000"/>
            </a:xfrm>
            <a:prstGeom prst="rect">
              <a:avLst/>
            </a:prstGeom>
            <a:noFill/>
            <a:ln>
              <a:noFill/>
            </a:ln>
          </p:spPr>
          <p:txBody>
            <a:bodyPr spcFirstLastPara="1" wrap="square" lIns="65824" tIns="65824" rIns="65824" bIns="65824" anchor="ctr" anchorCtr="0">
              <a:noAutofit/>
            </a:bodyPr>
            <a:lstStyle/>
            <a:p>
              <a:endParaRPr sz="1344"/>
            </a:p>
          </p:txBody>
        </p:sp>
        <p:sp>
          <p:nvSpPr>
            <p:cNvPr id="32" name="Google Shape;225;p28"/>
            <p:cNvSpPr txBox="1"/>
            <p:nvPr/>
          </p:nvSpPr>
          <p:spPr>
            <a:xfrm>
              <a:off x="5357726" y="2324295"/>
              <a:ext cx="2067300" cy="720000"/>
            </a:xfrm>
            <a:prstGeom prst="rect">
              <a:avLst/>
            </a:prstGeom>
            <a:noFill/>
            <a:ln>
              <a:noFill/>
            </a:ln>
          </p:spPr>
          <p:txBody>
            <a:bodyPr spcFirstLastPara="1" wrap="square" lIns="0" tIns="0" rIns="0" bIns="0" anchor="t" anchorCtr="0">
              <a:noAutofit/>
            </a:bodyPr>
            <a:lstStyle/>
            <a:p>
              <a:pPr algn="ctr">
                <a:lnSpc>
                  <a:spcPct val="90000"/>
                </a:lnSpc>
                <a:buClr>
                  <a:schemeClr val="lt1"/>
                </a:buClr>
                <a:buSzPts val="1000"/>
              </a:pPr>
              <a:r>
                <a:rPr lang="en-GB" sz="2000" dirty="0">
                  <a:solidFill>
                    <a:schemeClr val="dk1"/>
                  </a:solidFill>
                  <a:latin typeface="Gill Sans MT" panose="020B0502020104020203" pitchFamily="34" charset="0"/>
                  <a:ea typeface="Comfortaa"/>
                  <a:cs typeface="Comfortaa"/>
                  <a:sym typeface="Comfortaa"/>
                </a:rPr>
                <a:t>Identifying areas of strength and weakness (fewer barriers...)</a:t>
              </a:r>
            </a:p>
          </p:txBody>
        </p:sp>
        <p:sp>
          <p:nvSpPr>
            <p:cNvPr id="33" name="Google Shape;226;p28"/>
            <p:cNvSpPr/>
            <p:nvPr/>
          </p:nvSpPr>
          <p:spPr>
            <a:xfrm>
              <a:off x="8189930" y="670454"/>
              <a:ext cx="1261200" cy="1261200"/>
            </a:xfrm>
            <a:prstGeom prst="ellipse">
              <a:avLst/>
            </a:prstGeom>
            <a:solidFill>
              <a:srgbClr val="91E4FF"/>
            </a:solidFill>
            <a:ln>
              <a:noFill/>
            </a:ln>
            <a:effectLst>
              <a:outerShdw blurRad="57150" dist="57150" dir="4020000" algn="bl" rotWithShape="0">
                <a:srgbClr val="000000">
                  <a:alpha val="50000"/>
                </a:srgbClr>
              </a:outerShdw>
            </a:effectLst>
          </p:spPr>
          <p:txBody>
            <a:bodyPr spcFirstLastPara="1" wrap="square" lIns="65824" tIns="65824" rIns="65824" bIns="65824" anchor="ctr" anchorCtr="0">
              <a:noAutofit/>
            </a:bodyPr>
            <a:lstStyle/>
            <a:p>
              <a:endParaRPr sz="1344"/>
            </a:p>
          </p:txBody>
        </p:sp>
        <p:sp>
          <p:nvSpPr>
            <p:cNvPr id="34" name="Google Shape;227;p28"/>
            <p:cNvSpPr/>
            <p:nvPr/>
          </p:nvSpPr>
          <p:spPr>
            <a:xfrm>
              <a:off x="8458679" y="939203"/>
              <a:ext cx="723600" cy="723600"/>
            </a:xfrm>
            <a:prstGeom prst="rect">
              <a:avLst/>
            </a:prstGeom>
            <a:blipFill rotWithShape="1">
              <a:blip r:embed="rId5">
                <a:alphaModFix/>
                <a:duotone>
                  <a:schemeClr val="accent5">
                    <a:shade val="45000"/>
                    <a:satMod val="135000"/>
                  </a:schemeClr>
                  <a:prstClr val="white"/>
                </a:duotone>
              </a:blip>
              <a:stretch>
                <a:fillRect/>
              </a:stretch>
            </a:blipFill>
            <a:ln>
              <a:noFill/>
            </a:ln>
          </p:spPr>
          <p:txBody>
            <a:bodyPr spcFirstLastPara="1" wrap="square" lIns="65824" tIns="65824" rIns="65824" bIns="65824" anchor="ctr" anchorCtr="0">
              <a:noAutofit/>
            </a:bodyPr>
            <a:lstStyle/>
            <a:p>
              <a:endParaRPr sz="1344"/>
            </a:p>
          </p:txBody>
        </p:sp>
        <p:sp>
          <p:nvSpPr>
            <p:cNvPr id="35" name="Google Shape;228;p28"/>
            <p:cNvSpPr/>
            <p:nvPr/>
          </p:nvSpPr>
          <p:spPr>
            <a:xfrm>
              <a:off x="7786806" y="2324295"/>
              <a:ext cx="2067300" cy="720000"/>
            </a:xfrm>
            <a:prstGeom prst="rect">
              <a:avLst/>
            </a:prstGeom>
            <a:noFill/>
            <a:ln>
              <a:noFill/>
            </a:ln>
          </p:spPr>
          <p:txBody>
            <a:bodyPr spcFirstLastPara="1" wrap="square" lIns="65824" tIns="65824" rIns="65824" bIns="65824" anchor="ctr" anchorCtr="0">
              <a:noAutofit/>
            </a:bodyPr>
            <a:lstStyle/>
            <a:p>
              <a:endParaRPr sz="1344"/>
            </a:p>
          </p:txBody>
        </p:sp>
        <p:sp>
          <p:nvSpPr>
            <p:cNvPr id="36" name="Google Shape;229;p28"/>
            <p:cNvSpPr txBox="1"/>
            <p:nvPr/>
          </p:nvSpPr>
          <p:spPr>
            <a:xfrm>
              <a:off x="7786806" y="2324295"/>
              <a:ext cx="2067300" cy="720000"/>
            </a:xfrm>
            <a:prstGeom prst="rect">
              <a:avLst/>
            </a:prstGeom>
            <a:noFill/>
            <a:ln>
              <a:noFill/>
            </a:ln>
          </p:spPr>
          <p:txBody>
            <a:bodyPr spcFirstLastPara="1" wrap="square" lIns="0" tIns="0" rIns="0" bIns="0" anchor="t" anchorCtr="0">
              <a:noAutofit/>
            </a:bodyPr>
            <a:lstStyle/>
            <a:p>
              <a:pPr algn="ctr">
                <a:lnSpc>
                  <a:spcPct val="90000"/>
                </a:lnSpc>
                <a:buClr>
                  <a:schemeClr val="lt1"/>
                </a:buClr>
                <a:buSzPts val="1000"/>
              </a:pPr>
              <a:r>
                <a:rPr lang="en-GB" sz="2000" dirty="0">
                  <a:solidFill>
                    <a:schemeClr val="dk1"/>
                  </a:solidFill>
                  <a:latin typeface="Gill Sans MT" panose="020B0502020104020203" pitchFamily="34" charset="0"/>
                  <a:ea typeface="Comfortaa"/>
                  <a:cs typeface="Comfortaa"/>
                  <a:sym typeface="Comfortaa"/>
                </a:rPr>
                <a:t>Give examples of best practice (promotes sport...)</a:t>
              </a:r>
            </a:p>
          </p:txBody>
        </p:sp>
      </p:grpSp>
    </p:spTree>
    <p:extLst>
      <p:ext uri="{BB962C8B-B14F-4D97-AF65-F5344CB8AC3E}">
        <p14:creationId xmlns:p14="http://schemas.microsoft.com/office/powerpoint/2010/main" val="497544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LEADERSHIP AND GOVERNANCE OF TRADITIONAL SPORT</a:t>
            </a:r>
          </a:p>
        </p:txBody>
      </p:sp>
      <p:sp>
        <p:nvSpPr>
          <p:cNvPr id="3" name="Content Placeholder 2"/>
          <p:cNvSpPr>
            <a:spLocks noGrp="1"/>
          </p:cNvSpPr>
          <p:nvPr>
            <p:ph idx="1"/>
          </p:nvPr>
        </p:nvSpPr>
        <p:spPr>
          <a:xfrm>
            <a:off x="347473" y="1286830"/>
            <a:ext cx="11576304" cy="4890134"/>
          </a:xfrm>
        </p:spPr>
        <p:txBody>
          <a:bodyPr>
            <a:normAutofit/>
          </a:bodyPr>
          <a:lstStyle/>
          <a:p>
            <a:r>
              <a:rPr lang="en-GB" dirty="0"/>
              <a:t>The leadership and governance of traditional sport has developed over time and is organised and structured through the work of local, national and international bodies.</a:t>
            </a:r>
          </a:p>
          <a:p>
            <a:r>
              <a:rPr lang="en-GB" dirty="0"/>
              <a:t>Most countries organise and structure traditional sport in a similar way. Each sport has a national association, or governing body, which is responsible for the development of that sport from community participation through to elite, high performance level. This includes running competitions and leagues and the development of young talented athletes. These national sports associations are usually funded by the national government.</a:t>
            </a:r>
          </a:p>
          <a:p>
            <a:r>
              <a:rPr lang="en-GB" dirty="0"/>
              <a:t>Each national governing body normally belongs to a regional organisation, which is affiliated with a global governing body. For example, The Qatar Football Association (QFA) is the governing body for football in Qatar, it is part of the Asian Football Confederation (AFC), which is affiliated with the </a:t>
            </a:r>
            <a:r>
              <a:rPr lang="en-GB" dirty="0" err="1"/>
              <a:t>Fédération</a:t>
            </a:r>
            <a:r>
              <a:rPr lang="en-GB" dirty="0"/>
              <a:t> Internationale de Football Association (FIFA) - the world governing body of association football.</a:t>
            </a:r>
          </a:p>
          <a:p>
            <a:r>
              <a:rPr lang="en-GB" dirty="0"/>
              <a:t>The role of global, regional and national governing bodies for specific sports includes managing rules and regulations, implementing strategic planning, growing participation in that sport, organising competitions, promoting the sport, developing coaches and administering officials.</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28</a:t>
            </a:fld>
            <a:endParaRPr lang="en-GB" dirty="0"/>
          </a:p>
        </p:txBody>
      </p:sp>
    </p:spTree>
    <p:extLst>
      <p:ext uri="{BB962C8B-B14F-4D97-AF65-F5344CB8AC3E}">
        <p14:creationId xmlns:p14="http://schemas.microsoft.com/office/powerpoint/2010/main" val="25038475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FIFA</a:t>
            </a:r>
          </a:p>
        </p:txBody>
      </p:sp>
      <p:sp>
        <p:nvSpPr>
          <p:cNvPr id="3" name="Content Placeholder 2"/>
          <p:cNvSpPr>
            <a:spLocks noGrp="1"/>
          </p:cNvSpPr>
          <p:nvPr>
            <p:ph idx="1"/>
          </p:nvPr>
        </p:nvSpPr>
        <p:spPr>
          <a:xfrm>
            <a:off x="347473" y="1286830"/>
            <a:ext cx="11576304" cy="4890134"/>
          </a:xfrm>
        </p:spPr>
        <p:txBody>
          <a:bodyPr>
            <a:normAutofit fontScale="92500"/>
          </a:bodyPr>
          <a:lstStyle/>
          <a:p>
            <a:pPr marL="0" indent="0">
              <a:buNone/>
            </a:pPr>
            <a:r>
              <a:rPr lang="en-GB" dirty="0"/>
              <a:t>FIFA is aiming to modernise football to be global, accessible and inclusive in all aspects. Its goals include:</a:t>
            </a:r>
          </a:p>
          <a:p>
            <a:r>
              <a:rPr lang="en-GB" dirty="0"/>
              <a:t>reducing financial disparity in global club football</a:t>
            </a:r>
          </a:p>
          <a:p>
            <a:r>
              <a:rPr lang="en-GB" dirty="0"/>
              <a:t>growing women’s football, e.g. reform competitions with new senior and youth tournaments, technical leadership programmes, enhanced professionalism</a:t>
            </a:r>
          </a:p>
          <a:p>
            <a:r>
              <a:rPr lang="en-GB" dirty="0"/>
              <a:t>continuing the technological transformation of the game, e.g. enhanced Video Assistant Referee (VAR) technology, emerging technologies such as artificial intelligence and sensor technology, providing new services such as digital memorabilia, virtual football experiences, interactive and gamified fan and player experiences</a:t>
            </a:r>
          </a:p>
          <a:p>
            <a:r>
              <a:rPr lang="en-GB" dirty="0"/>
              <a:t>creating sustainable tournaments, e.g. the Sustainability Strategy for FIFA World Cup Qatar 2022 covers workers’ welfare, human rights, non-discrimination and environmental protection</a:t>
            </a:r>
          </a:p>
          <a:p>
            <a:r>
              <a:rPr lang="en-GB" dirty="0"/>
              <a:t>fighting discrimination, e.g. promote fair play and mutual respect, protect human rights</a:t>
            </a:r>
          </a:p>
          <a:p>
            <a:pPr marL="0" indent="0">
              <a:buNone/>
            </a:pPr>
            <a:r>
              <a:rPr lang="en-GB" dirty="0" err="1"/>
              <a:t>Fifa</a:t>
            </a:r>
            <a:r>
              <a:rPr lang="en-GB" dirty="0"/>
              <a:t> is also increasing competitive balance in national team football, e.g.:</a:t>
            </a:r>
          </a:p>
          <a:p>
            <a:r>
              <a:rPr lang="en-GB" dirty="0"/>
              <a:t>establishing global high-performance talent development programmes</a:t>
            </a:r>
          </a:p>
          <a:p>
            <a:r>
              <a:rPr lang="en-GB" dirty="0"/>
              <a:t>developing technical directors, coach educators and coaches worldwide</a:t>
            </a:r>
          </a:p>
          <a:p>
            <a:r>
              <a:rPr lang="en-GB" dirty="0"/>
              <a:t>increasing grassroots and participation programmes across the globe.</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29</a:t>
            </a:fld>
            <a:endParaRPr lang="en-GB" dirty="0"/>
          </a:p>
        </p:txBody>
      </p:sp>
      <p:sp>
        <p:nvSpPr>
          <p:cNvPr id="5" name="Snip Single Corner Rectangle 4"/>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2" name="Picture 4" descr="FIFA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61727" y="998965"/>
            <a:ext cx="1162050" cy="381298"/>
          </a:xfrm>
          <a:prstGeom prst="rect">
            <a:avLst/>
          </a:prstGeom>
          <a:noFill/>
          <a:effectLst>
            <a:glow rad="63500">
              <a:schemeClr val="bg1">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418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STUDY: QFA</a:t>
            </a:r>
          </a:p>
        </p:txBody>
      </p:sp>
      <p:sp>
        <p:nvSpPr>
          <p:cNvPr id="3" name="Content Placeholder 2"/>
          <p:cNvSpPr>
            <a:spLocks noGrp="1"/>
          </p:cNvSpPr>
          <p:nvPr>
            <p:ph idx="1"/>
          </p:nvPr>
        </p:nvSpPr>
        <p:spPr>
          <a:xfrm>
            <a:off x="347473" y="1286830"/>
            <a:ext cx="11576304" cy="4890134"/>
          </a:xfrm>
        </p:spPr>
        <p:txBody>
          <a:bodyPr>
            <a:normAutofit/>
          </a:bodyPr>
          <a:lstStyle/>
          <a:p>
            <a:pPr marL="0" indent="0">
              <a:buNone/>
            </a:pPr>
            <a:r>
              <a:rPr lang="en-GB" dirty="0"/>
              <a:t>Qatar Football Association (QFA) is responsible for:</a:t>
            </a:r>
          </a:p>
          <a:p>
            <a:r>
              <a:rPr lang="en-GB" dirty="0"/>
              <a:t>the country’s national football teams: senior, youth, and futsal</a:t>
            </a:r>
          </a:p>
          <a:p>
            <a:r>
              <a:rPr lang="en-GB" dirty="0"/>
              <a:t>the country’s professional football leagues: the Qatar Stars League, Second Division League, Reserve League, age-group leagues, and Futsal League</a:t>
            </a:r>
          </a:p>
          <a:p>
            <a:r>
              <a:rPr lang="en-GB" dirty="0"/>
              <a:t>organising tournaments, including the Qatar Cup, The Amir Cup and the Sheikh </a:t>
            </a:r>
            <a:r>
              <a:rPr lang="en-GB" dirty="0" err="1"/>
              <a:t>Jassim</a:t>
            </a:r>
            <a:r>
              <a:rPr lang="en-GB" dirty="0"/>
              <a:t> Cup</a:t>
            </a:r>
          </a:p>
          <a:p>
            <a:r>
              <a:rPr lang="en-GB" dirty="0"/>
              <a:t>organising junior leagues and tournaments, such as:</a:t>
            </a:r>
          </a:p>
          <a:p>
            <a:r>
              <a:rPr lang="en-GB" dirty="0"/>
              <a:t>the Qatar Schools League</a:t>
            </a:r>
          </a:p>
          <a:p>
            <a:r>
              <a:rPr lang="en-GB" dirty="0"/>
              <a:t>football academies, which provide opportunities for children of all abilities and backgrounds to play the game and some academies also offer pro-development programmes as a pathway to professional football.</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30</a:t>
            </a:fld>
            <a:endParaRPr lang="en-GB" dirty="0"/>
          </a:p>
        </p:txBody>
      </p:sp>
      <p:sp>
        <p:nvSpPr>
          <p:cNvPr id="5" name="Snip Single Corner Rectangle 4"/>
          <p:cNvSpPr/>
          <p:nvPr/>
        </p:nvSpPr>
        <p:spPr>
          <a:xfrm>
            <a:off x="347472" y="756777"/>
            <a:ext cx="11576304" cy="5420188"/>
          </a:xfrm>
          <a:prstGeom prst="snip1Rect">
            <a:avLst/>
          </a:prstGeom>
          <a:noFill/>
          <a:ln w="28575">
            <a:solidFill>
              <a:srgbClr val="91E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Qatar Football Association - Wikipedia"/>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foregroundMark x1="58667" y1="86161" x2="58667" y2="86161"/>
                        <a14:foregroundMark x1="49778" y1="79911" x2="49778" y2="79911"/>
                        <a14:foregroundMark x1="35556" y1="79911" x2="35556" y2="79911"/>
                      </a14:backgroundRemoval>
                    </a14:imgEffect>
                  </a14:imgLayer>
                </a14:imgProps>
              </a:ext>
              <a:ext uri="{28A0092B-C50C-407E-A947-70E740481C1C}">
                <a14:useLocalDpi xmlns:a14="http://schemas.microsoft.com/office/drawing/2010/main" val="0"/>
              </a:ext>
            </a:extLst>
          </a:blip>
          <a:srcRect/>
          <a:stretch>
            <a:fillRect/>
          </a:stretch>
        </p:blipFill>
        <p:spPr bwMode="auto">
          <a:xfrm>
            <a:off x="10805970" y="786783"/>
            <a:ext cx="1117806" cy="1112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699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PRIVATE INVESTEMENT</a:t>
            </a:r>
          </a:p>
        </p:txBody>
      </p:sp>
      <p:sp>
        <p:nvSpPr>
          <p:cNvPr id="3" name="Content Placeholder 2"/>
          <p:cNvSpPr>
            <a:spLocks noGrp="1"/>
          </p:cNvSpPr>
          <p:nvPr>
            <p:ph idx="1"/>
          </p:nvPr>
        </p:nvSpPr>
        <p:spPr>
          <a:xfrm>
            <a:off x="347473" y="1286830"/>
            <a:ext cx="11576304" cy="4890134"/>
          </a:xfrm>
        </p:spPr>
        <p:txBody>
          <a:bodyPr>
            <a:normAutofit/>
          </a:bodyPr>
          <a:lstStyle/>
          <a:p>
            <a:pPr marL="0" indent="0">
              <a:buNone/>
            </a:pPr>
            <a:r>
              <a:rPr lang="en-GB" dirty="0"/>
              <a:t>.. is also important in the development of traditional sports..</a:t>
            </a:r>
          </a:p>
          <a:p>
            <a:r>
              <a:rPr lang="en-GB" dirty="0"/>
              <a:t>This can be in the form of facilities, club ownership and finance/sponsorship. For example, The Aspire Academy in Doha, which is a sports academy that supports the development of youth athletes, mainly in football, athletics, squash, table tennis and fencing.</a:t>
            </a:r>
          </a:p>
          <a:p>
            <a:r>
              <a:rPr lang="en-GB" dirty="0"/>
              <a:t>The participants are identified through a Talent Identification Programme and the Academy provides a host of development opportunities, including training with international coaching staff, competitions and tournaments with some of the best youth teams around the world, training at academies abroad and long-term career development into professional sports or sports-related roles and industries.</a:t>
            </a:r>
          </a:p>
          <a:p>
            <a:r>
              <a:rPr lang="en-GB" dirty="0"/>
              <a:t>The Qatar </a:t>
            </a:r>
            <a:r>
              <a:rPr lang="en-GB" dirty="0" err="1"/>
              <a:t>esports</a:t>
            </a:r>
            <a:r>
              <a:rPr lang="en-GB" dirty="0"/>
              <a:t> Federation was established in 2021, under the umbrella of the Qatar Olympic Committee. </a:t>
            </a:r>
          </a:p>
          <a:p>
            <a:pPr marL="0" indent="0">
              <a:buNone/>
            </a:pPr>
            <a:r>
              <a:rPr lang="en-GB" i="1" dirty="0"/>
              <a:t>What can the Qatar </a:t>
            </a:r>
            <a:r>
              <a:rPr lang="en-GB" i="1" dirty="0" err="1"/>
              <a:t>esports</a:t>
            </a:r>
            <a:r>
              <a:rPr lang="en-GB" i="1" dirty="0"/>
              <a:t> Federation learn from the structure and organisation of football in Qatar?</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31</a:t>
            </a:fld>
            <a:endParaRPr lang="en-GB" dirty="0"/>
          </a:p>
        </p:txBody>
      </p:sp>
      <p:pic>
        <p:nvPicPr>
          <p:cNvPr id="8" name="Google Shape;904;p112"/>
          <p:cNvPicPr preferRelativeResize="0"/>
          <p:nvPr/>
        </p:nvPicPr>
        <p:blipFill rotWithShape="1">
          <a:blip r:embed="rId2">
            <a:alphaModFix/>
          </a:blip>
          <a:srcRect t="5589"/>
          <a:stretch/>
        </p:blipFill>
        <p:spPr>
          <a:xfrm>
            <a:off x="3528655" y="5069568"/>
            <a:ext cx="1691374" cy="951693"/>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9" name="Google Shape;905;p112"/>
          <p:cNvPicPr preferRelativeResize="0"/>
          <p:nvPr/>
        </p:nvPicPr>
        <p:blipFill rotWithShape="1">
          <a:blip r:embed="rId3">
            <a:alphaModFix/>
          </a:blip>
          <a:srcRect t="24058"/>
          <a:stretch/>
        </p:blipFill>
        <p:spPr>
          <a:xfrm>
            <a:off x="6940419" y="5069568"/>
            <a:ext cx="1568079" cy="864393"/>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0" name="Google Shape;906;p112"/>
          <p:cNvPicPr preferRelativeResize="0"/>
          <p:nvPr/>
        </p:nvPicPr>
        <p:blipFill>
          <a:blip r:embed="rId4">
            <a:alphaModFix/>
          </a:blip>
          <a:stretch>
            <a:fillRect/>
          </a:stretch>
        </p:blipFill>
        <p:spPr>
          <a:xfrm>
            <a:off x="5460409" y="5069568"/>
            <a:ext cx="1287756" cy="864392"/>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56710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GLOBAL ORGANISATIONS: GEF</a:t>
            </a:r>
          </a:p>
        </p:txBody>
      </p:sp>
      <p:sp>
        <p:nvSpPr>
          <p:cNvPr id="3" name="Content Placeholder 2"/>
          <p:cNvSpPr>
            <a:spLocks noGrp="1"/>
          </p:cNvSpPr>
          <p:nvPr>
            <p:ph idx="1"/>
          </p:nvPr>
        </p:nvSpPr>
        <p:spPr>
          <a:xfrm>
            <a:off x="347473" y="1286830"/>
            <a:ext cx="11576304" cy="1953675"/>
          </a:xfrm>
        </p:spPr>
        <p:txBody>
          <a:bodyPr>
            <a:normAutofit/>
          </a:bodyPr>
          <a:lstStyle/>
          <a:p>
            <a:r>
              <a:rPr lang="en-GB" dirty="0"/>
              <a:t>The Global </a:t>
            </a:r>
            <a:r>
              <a:rPr lang="en-GB" dirty="0" err="1"/>
              <a:t>Esports</a:t>
            </a:r>
            <a:r>
              <a:rPr lang="en-GB" dirty="0"/>
              <a:t> Federation (GEF) promotes the credibility, legitimacy and prestige of </a:t>
            </a:r>
            <a:r>
              <a:rPr lang="en-GB" dirty="0" err="1"/>
              <a:t>esports</a:t>
            </a:r>
            <a:r>
              <a:rPr lang="en-GB" dirty="0"/>
              <a:t>. They convene athletes, players, and industry leaders together on one inclusive platform. Their mission is to cultivate competition along with developing communities and the connection between sport, </a:t>
            </a:r>
            <a:r>
              <a:rPr lang="en-GB" dirty="0" err="1"/>
              <a:t>esports</a:t>
            </a:r>
            <a:r>
              <a:rPr lang="en-GB" dirty="0"/>
              <a:t> and technology.</a:t>
            </a:r>
          </a:p>
          <a:p>
            <a:r>
              <a:rPr lang="en-GB" dirty="0"/>
              <a:t>GEF has over 100 Member Federations and counts </a:t>
            </a:r>
            <a:r>
              <a:rPr lang="en-GB" dirty="0" err="1"/>
              <a:t>Tencent</a:t>
            </a:r>
            <a:r>
              <a:rPr lang="en-GB" dirty="0"/>
              <a:t> as their Founding Global Partner. Their strategic partners include UNESCO, Commonwealth Sport, Olympic Council of Asia, ITU and Face It.</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32</a:t>
            </a:fld>
            <a:endParaRPr lang="en-GB" dirty="0"/>
          </a:p>
        </p:txBody>
      </p:sp>
      <p:pic>
        <p:nvPicPr>
          <p:cNvPr id="12" name="Google Shape;928;p115"/>
          <p:cNvPicPr preferRelativeResize="0"/>
          <p:nvPr/>
        </p:nvPicPr>
        <p:blipFill>
          <a:blip r:embed="rId2">
            <a:alphaModFix/>
            <a:duotone>
              <a:schemeClr val="accent1">
                <a:shade val="45000"/>
                <a:satMod val="135000"/>
              </a:schemeClr>
              <a:prstClr val="white"/>
            </a:duotone>
          </a:blip>
          <a:stretch>
            <a:fillRect/>
          </a:stretch>
        </p:blipFill>
        <p:spPr>
          <a:xfrm>
            <a:off x="9011374" y="756776"/>
            <a:ext cx="2517456" cy="448936"/>
          </a:xfrm>
          <a:prstGeom prst="rect">
            <a:avLst/>
          </a:prstGeom>
          <a:noFill/>
          <a:ln>
            <a:noFill/>
          </a:ln>
        </p:spPr>
      </p:pic>
      <p:sp>
        <p:nvSpPr>
          <p:cNvPr id="13" name="Title 1"/>
          <p:cNvSpPr txBox="1">
            <a:spLocks/>
          </p:cNvSpPr>
          <p:nvPr/>
        </p:nvSpPr>
        <p:spPr>
          <a:xfrm>
            <a:off x="347472" y="3248716"/>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a:t>GEF: CORE OBJECTIVES</a:t>
            </a:r>
          </a:p>
        </p:txBody>
      </p:sp>
      <p:sp>
        <p:nvSpPr>
          <p:cNvPr id="14" name="Content Placeholder 2"/>
          <p:cNvSpPr txBox="1">
            <a:spLocks/>
          </p:cNvSpPr>
          <p:nvPr/>
        </p:nvSpPr>
        <p:spPr>
          <a:xfrm>
            <a:off x="347473" y="3778770"/>
            <a:ext cx="11576304" cy="234931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Encourage and support the establishment of </a:t>
            </a:r>
            <a:r>
              <a:rPr lang="en-GB" dirty="0" err="1"/>
              <a:t>esports</a:t>
            </a:r>
            <a:r>
              <a:rPr lang="en-GB" dirty="0"/>
              <a:t> federations, establishing relevant standards, guidelines, and regulations.</a:t>
            </a:r>
          </a:p>
          <a:p>
            <a:r>
              <a:rPr lang="en-GB" dirty="0"/>
              <a:t>Establishment of an athlete / player commission, with a focus on athlete wellness, development of standards for inclusive fair play and athlete career support.</a:t>
            </a:r>
          </a:p>
          <a:p>
            <a:r>
              <a:rPr lang="en-GB" dirty="0"/>
              <a:t>Development of governance structures and guidelines for the GEF.</a:t>
            </a:r>
          </a:p>
          <a:p>
            <a:r>
              <a:rPr lang="en-GB" dirty="0"/>
              <a:t>Convene and stage </a:t>
            </a:r>
            <a:r>
              <a:rPr lang="en-GB" dirty="0" err="1"/>
              <a:t>esports</a:t>
            </a:r>
            <a:r>
              <a:rPr lang="en-GB" dirty="0"/>
              <a:t> competitions, conventions, and inspiring educational development programs.</a:t>
            </a:r>
          </a:p>
          <a:p>
            <a:r>
              <a:rPr lang="en-GB" dirty="0"/>
              <a:t>Create, develop, and stage the annual flagship Global </a:t>
            </a:r>
            <a:r>
              <a:rPr lang="en-GB" dirty="0" err="1"/>
              <a:t>Esports</a:t>
            </a:r>
            <a:r>
              <a:rPr lang="en-GB" dirty="0"/>
              <a:t> Games</a:t>
            </a:r>
          </a:p>
          <a:p>
            <a:endParaRPr lang="en-GB" dirty="0"/>
          </a:p>
        </p:txBody>
      </p:sp>
    </p:spTree>
    <p:extLst>
      <p:ext uri="{BB962C8B-B14F-4D97-AF65-F5344CB8AC3E}">
        <p14:creationId xmlns:p14="http://schemas.microsoft.com/office/powerpoint/2010/main" val="1284099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SYNERGIES</a:t>
            </a:r>
          </a:p>
        </p:txBody>
      </p:sp>
      <p:sp>
        <p:nvSpPr>
          <p:cNvPr id="3" name="Content Placeholder 2"/>
          <p:cNvSpPr>
            <a:spLocks noGrp="1"/>
          </p:cNvSpPr>
          <p:nvPr>
            <p:ph idx="1"/>
          </p:nvPr>
        </p:nvSpPr>
        <p:spPr>
          <a:xfrm>
            <a:off x="347473" y="1286830"/>
            <a:ext cx="11576304" cy="4873338"/>
          </a:xfrm>
        </p:spPr>
        <p:txBody>
          <a:bodyPr>
            <a:normAutofit/>
          </a:bodyPr>
          <a:lstStyle/>
          <a:p>
            <a:pPr marL="0" indent="0">
              <a:buNone/>
            </a:pPr>
            <a:r>
              <a:rPr lang="en-GB" dirty="0"/>
              <a:t>The synergies between </a:t>
            </a:r>
            <a:r>
              <a:rPr lang="en-GB" dirty="0" err="1"/>
              <a:t>esports</a:t>
            </a:r>
            <a:r>
              <a:rPr lang="en-GB" dirty="0"/>
              <a:t> and traditional sport continue to grow. For example:</a:t>
            </a:r>
          </a:p>
          <a:p>
            <a:r>
              <a:rPr lang="en-GB" dirty="0"/>
              <a:t>Traditional sports are integrating </a:t>
            </a:r>
            <a:r>
              <a:rPr lang="en-GB" dirty="0" err="1"/>
              <a:t>esports</a:t>
            </a:r>
            <a:r>
              <a:rPr lang="en-GB" dirty="0"/>
              <a:t> into leagues and competitions to increase their fan base, e.g. FIFA (FIFA </a:t>
            </a:r>
            <a:r>
              <a:rPr lang="en-GB" dirty="0" err="1"/>
              <a:t>eWorld</a:t>
            </a:r>
            <a:r>
              <a:rPr lang="en-GB" dirty="0"/>
              <a:t> Cup), NBA (NBA 2K League), Formula 1 (F1 </a:t>
            </a:r>
            <a:r>
              <a:rPr lang="en-GB" dirty="0" err="1"/>
              <a:t>Esports</a:t>
            </a:r>
            <a:r>
              <a:rPr lang="en-GB" dirty="0"/>
              <a:t> Series).</a:t>
            </a:r>
          </a:p>
          <a:p>
            <a:r>
              <a:rPr lang="en-GB" dirty="0"/>
              <a:t>Traditional sports clubs are also moving into </a:t>
            </a:r>
            <a:r>
              <a:rPr lang="en-GB" dirty="0" err="1"/>
              <a:t>esports</a:t>
            </a:r>
            <a:r>
              <a:rPr lang="en-GB" dirty="0"/>
              <a:t> team ownership, e.g. the NFL’s Pittsburgh </a:t>
            </a:r>
            <a:r>
              <a:rPr lang="en-GB" dirty="0" err="1"/>
              <a:t>Steelers</a:t>
            </a:r>
            <a:r>
              <a:rPr lang="en-GB" dirty="0"/>
              <a:t> have invested in professional </a:t>
            </a:r>
            <a:r>
              <a:rPr lang="en-GB" dirty="0" err="1"/>
              <a:t>esports</a:t>
            </a:r>
            <a:r>
              <a:rPr lang="en-GB" dirty="0"/>
              <a:t> team the Pittsburgh Knights and French football club Paris Saint-Germain have formed a partnership with Talon </a:t>
            </a:r>
            <a:r>
              <a:rPr lang="en-GB" dirty="0" err="1"/>
              <a:t>Esports</a:t>
            </a:r>
            <a:r>
              <a:rPr lang="en-GB" dirty="0"/>
              <a:t> to form PSG Talon. </a:t>
            </a:r>
          </a:p>
          <a:p>
            <a:r>
              <a:rPr lang="en-GB" dirty="0"/>
              <a:t>Some </a:t>
            </a:r>
            <a:r>
              <a:rPr lang="en-GB" dirty="0" err="1"/>
              <a:t>esports</a:t>
            </a:r>
            <a:r>
              <a:rPr lang="en-GB" dirty="0"/>
              <a:t> leagues and tournaments, such as the four major League of Legends leagues, have adopted the American professional sports league system of franchising for enhanced  stability by eliminating the risks of relegation.</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33</a:t>
            </a:fld>
            <a:endParaRPr lang="en-GB" dirty="0"/>
          </a:p>
        </p:txBody>
      </p:sp>
      <p:pic>
        <p:nvPicPr>
          <p:cNvPr id="8" name="Google Shape;943;p117"/>
          <p:cNvPicPr preferRelativeResize="0"/>
          <p:nvPr/>
        </p:nvPicPr>
        <p:blipFill>
          <a:blip r:embed="rId2">
            <a:alphaModFix/>
          </a:blip>
          <a:stretch>
            <a:fillRect/>
          </a:stretch>
        </p:blipFill>
        <p:spPr>
          <a:xfrm>
            <a:off x="5381783" y="4195822"/>
            <a:ext cx="1507682" cy="1734297"/>
          </a:xfrm>
          <a:prstGeom prst="rect">
            <a:avLst/>
          </a:prstGeom>
          <a:noFill/>
          <a:ln>
            <a:noFill/>
          </a:ln>
          <a:effectLst>
            <a:glow rad="63500">
              <a:schemeClr val="bg1">
                <a:alpha val="40000"/>
              </a:schemeClr>
            </a:glow>
          </a:effectLst>
        </p:spPr>
      </p:pic>
    </p:spTree>
    <p:extLst>
      <p:ext uri="{BB962C8B-B14F-4D97-AF65-F5344CB8AC3E}">
        <p14:creationId xmlns:p14="http://schemas.microsoft.com/office/powerpoint/2010/main" val="938542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CAN TRADITIONAL SPORT AND ESPORTS LEARN FROM EACH OTHER?</a:t>
            </a:r>
          </a:p>
        </p:txBody>
      </p:sp>
      <p:sp>
        <p:nvSpPr>
          <p:cNvPr id="3" name="Content Placeholder 2"/>
          <p:cNvSpPr>
            <a:spLocks noGrp="1"/>
          </p:cNvSpPr>
          <p:nvPr>
            <p:ph idx="1"/>
          </p:nvPr>
        </p:nvSpPr>
        <p:spPr>
          <a:xfrm>
            <a:off x="347473" y="1286830"/>
            <a:ext cx="11576304" cy="4873338"/>
          </a:xfrm>
        </p:spPr>
        <p:txBody>
          <a:bodyPr>
            <a:normAutofit/>
          </a:bodyPr>
          <a:lstStyle/>
          <a:p>
            <a:r>
              <a:rPr lang="en-GB" b="1" u="sng" dirty="0"/>
              <a:t>Digital Natives: </a:t>
            </a:r>
            <a:r>
              <a:rPr lang="en-GB" dirty="0"/>
              <a:t>Traditional sports fans are changing. Younger generations are digital natives, that is they are mobile-oriented, permanently connected, and likely to be operating a screen while watching the action. In other words, they are not only interested in the sporting action, but also additional content, such as behind-the-scenes action.</a:t>
            </a:r>
          </a:p>
          <a:p>
            <a:r>
              <a:rPr lang="en-GB" b="1" u="sng" dirty="0"/>
              <a:t>Online Engagement: </a:t>
            </a:r>
            <a:r>
              <a:rPr lang="en-GB" dirty="0" err="1"/>
              <a:t>Esports</a:t>
            </a:r>
            <a:r>
              <a:rPr lang="en-GB" dirty="0"/>
              <a:t> undoubtedly has better online engagement with fans. It’s common for </a:t>
            </a:r>
            <a:r>
              <a:rPr lang="en-GB" dirty="0" err="1"/>
              <a:t>esports</a:t>
            </a:r>
            <a:r>
              <a:rPr lang="en-GB" dirty="0"/>
              <a:t> teams to not only make content themselves, but also sign content creators to create a broader range of content outside of competing in events, such as interactive content on social media, behind-the-scenes and lifestyle content, e.g. broader gaming culture. This increased level of interactivity between </a:t>
            </a:r>
            <a:r>
              <a:rPr lang="en-GB" dirty="0" err="1"/>
              <a:t>esports</a:t>
            </a:r>
            <a:r>
              <a:rPr lang="en-GB" dirty="0"/>
              <a:t> players and audiences is facilitated by the built-in social elements of streaming platforms enabling fans to engage with teams, players, and other fans. This compares starkly with most traditional sports where one of the primary channels of communication with fans remains the press conference, which tennis player Naomi Osaka once explained was adversely affecting her own mental health.</a:t>
            </a:r>
          </a:p>
          <a:p>
            <a:r>
              <a:rPr lang="en-GB" b="1" u="sng" dirty="0"/>
              <a:t>Player Development: </a:t>
            </a:r>
            <a:r>
              <a:rPr lang="en-GB" dirty="0"/>
              <a:t>Traditional sports have different opportunities for player development, such as age-group leagues, development leagues, and scouting combines. </a:t>
            </a:r>
            <a:r>
              <a:rPr lang="en-GB" dirty="0" err="1"/>
              <a:t>eFuse</a:t>
            </a:r>
            <a:r>
              <a:rPr lang="en-GB" dirty="0"/>
              <a:t> have launched a ranking system for high-school-aged </a:t>
            </a:r>
            <a:r>
              <a:rPr lang="en-GB" dirty="0" err="1"/>
              <a:t>esports</a:t>
            </a:r>
            <a:r>
              <a:rPr lang="en-GB" dirty="0"/>
              <a:t> players called Pipeline, which gives them an opportunity to be discovered by collegiate </a:t>
            </a:r>
            <a:r>
              <a:rPr lang="en-GB" dirty="0" err="1"/>
              <a:t>esports</a:t>
            </a:r>
            <a:r>
              <a:rPr lang="en-GB" dirty="0"/>
              <a:t> coaches.</a:t>
            </a:r>
          </a:p>
        </p:txBody>
      </p:sp>
      <p:sp>
        <p:nvSpPr>
          <p:cNvPr id="4" name="Slide Number Placeholder 3"/>
          <p:cNvSpPr>
            <a:spLocks noGrp="1"/>
          </p:cNvSpPr>
          <p:nvPr>
            <p:ph type="sldNum" sz="quarter" idx="12"/>
          </p:nvPr>
        </p:nvSpPr>
        <p:spPr/>
        <p:txBody>
          <a:bodyPr/>
          <a:lstStyle/>
          <a:p>
            <a:fld id="{1B116007-EFFC-437E-A7ED-B30AAB353CEB}" type="slidenum">
              <a:rPr lang="en-GB" smtClean="0"/>
              <a:pPr/>
              <a:t>34</a:t>
            </a:fld>
            <a:endParaRPr lang="en-GB" dirty="0"/>
          </a:p>
        </p:txBody>
      </p:sp>
    </p:spTree>
    <p:extLst>
      <p:ext uri="{BB962C8B-B14F-4D97-AF65-F5344CB8AC3E}">
        <p14:creationId xmlns:p14="http://schemas.microsoft.com/office/powerpoint/2010/main" val="4225474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EXAMPLES OF NATIONAL GOVERNING BODIES IN UK SPORT (NGB)</a:t>
            </a:r>
          </a:p>
        </p:txBody>
      </p:sp>
      <p:sp>
        <p:nvSpPr>
          <p:cNvPr id="3" name="Content Placeholder 2"/>
          <p:cNvSpPr>
            <a:spLocks noGrp="1"/>
          </p:cNvSpPr>
          <p:nvPr>
            <p:ph idx="1"/>
          </p:nvPr>
        </p:nvSpPr>
        <p:spPr>
          <a:xfrm>
            <a:off x="347473" y="1286830"/>
            <a:ext cx="11576304" cy="4873338"/>
          </a:xfrm>
        </p:spPr>
        <p:txBody>
          <a:bodyPr>
            <a:normAutofit/>
          </a:bodyPr>
          <a:lstStyle/>
          <a:p>
            <a:r>
              <a:rPr lang="en-GB" dirty="0"/>
              <a:t>England Football Association (The FA)</a:t>
            </a:r>
          </a:p>
          <a:p>
            <a:r>
              <a:rPr lang="en-GB" dirty="0"/>
              <a:t>Rugby Football Union (RFU)</a:t>
            </a:r>
          </a:p>
          <a:p>
            <a:r>
              <a:rPr lang="en-GB" dirty="0"/>
              <a:t>Lawn Tennis Association </a:t>
            </a:r>
          </a:p>
          <a:p>
            <a:r>
              <a:rPr lang="en-GB" dirty="0"/>
              <a:t>England &amp; Wales Cricket Board (ECB)</a:t>
            </a:r>
          </a:p>
          <a:p>
            <a:r>
              <a:rPr lang="en-GB" dirty="0"/>
              <a:t>Basketball England</a:t>
            </a:r>
          </a:p>
        </p:txBody>
      </p:sp>
      <p:sp>
        <p:nvSpPr>
          <p:cNvPr id="4" name="Slide Number Placeholder 3"/>
          <p:cNvSpPr>
            <a:spLocks noGrp="1"/>
          </p:cNvSpPr>
          <p:nvPr>
            <p:ph type="sldNum" sz="quarter" idx="12"/>
          </p:nvPr>
        </p:nvSpPr>
        <p:spPr/>
        <p:txBody>
          <a:bodyPr/>
          <a:lstStyle/>
          <a:p>
            <a:fld id="{1B116007-EFFC-437E-A7ED-B30AAB353CEB}" type="slidenum">
              <a:rPr lang="en-GB" smtClean="0"/>
              <a:pPr/>
              <a:t>35</a:t>
            </a:fld>
            <a:endParaRPr lang="en-GB" dirty="0"/>
          </a:p>
        </p:txBody>
      </p:sp>
      <p:pic>
        <p:nvPicPr>
          <p:cNvPr id="5" name="Google Shape;237;p29">
            <a:hlinkClick r:id="rId2"/>
          </p:cNvPr>
          <p:cNvPicPr preferRelativeResize="0"/>
          <p:nvPr/>
        </p:nvPicPr>
        <p:blipFill>
          <a:blip r:embed="rId3">
            <a:alphaModFix/>
          </a:blip>
          <a:stretch>
            <a:fillRect/>
          </a:stretch>
        </p:blipFill>
        <p:spPr>
          <a:xfrm>
            <a:off x="738288" y="3462100"/>
            <a:ext cx="1549296" cy="2216805"/>
          </a:xfrm>
          <a:prstGeom prst="rect">
            <a:avLst/>
          </a:prstGeom>
          <a:noFill/>
          <a:ln>
            <a:noFill/>
          </a:ln>
          <a:effectLst>
            <a:outerShdw blurRad="57150" dist="57150" dir="5400000" algn="bl" rotWithShape="0">
              <a:srgbClr val="000000">
                <a:alpha val="50000"/>
              </a:srgbClr>
            </a:outerShdw>
          </a:effectLst>
        </p:spPr>
      </p:pic>
      <p:pic>
        <p:nvPicPr>
          <p:cNvPr id="6" name="Google Shape;238;p29">
            <a:hlinkClick r:id="rId4"/>
          </p:cNvPr>
          <p:cNvPicPr preferRelativeResize="0"/>
          <p:nvPr/>
        </p:nvPicPr>
        <p:blipFill rotWithShape="1">
          <a:blip r:embed="rId5">
            <a:alphaModFix/>
          </a:blip>
          <a:srcRect l="28216" r="28399"/>
          <a:stretch/>
        </p:blipFill>
        <p:spPr>
          <a:xfrm>
            <a:off x="2805982" y="3462100"/>
            <a:ext cx="1636211" cy="2058198"/>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7" name="Google Shape;239;p29">
            <a:hlinkClick r:id="rId6"/>
          </p:cNvPr>
          <p:cNvPicPr preferRelativeResize="0"/>
          <p:nvPr/>
        </p:nvPicPr>
        <p:blipFill>
          <a:blip r:embed="rId7">
            <a:alphaModFix/>
          </a:blip>
          <a:stretch>
            <a:fillRect/>
          </a:stretch>
        </p:blipFill>
        <p:spPr>
          <a:xfrm>
            <a:off x="7207560" y="3738358"/>
            <a:ext cx="2475885" cy="1351829"/>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8" name="Google Shape;240;p29">
            <a:hlinkClick r:id="rId8"/>
          </p:cNvPr>
          <p:cNvPicPr preferRelativeResize="0"/>
          <p:nvPr/>
        </p:nvPicPr>
        <p:blipFill>
          <a:blip r:embed="rId9">
            <a:alphaModFix/>
          </a:blip>
          <a:stretch>
            <a:fillRect/>
          </a:stretch>
        </p:blipFill>
        <p:spPr>
          <a:xfrm>
            <a:off x="5018642" y="3696389"/>
            <a:ext cx="1459540" cy="1459540"/>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9" name="Google Shape;241;p29">
            <a:hlinkClick r:id="rId10"/>
          </p:cNvPr>
          <p:cNvPicPr preferRelativeResize="0"/>
          <p:nvPr/>
        </p:nvPicPr>
        <p:blipFill>
          <a:blip r:embed="rId11">
            <a:alphaModFix/>
          </a:blip>
          <a:stretch>
            <a:fillRect/>
          </a:stretch>
        </p:blipFill>
        <p:spPr>
          <a:xfrm>
            <a:off x="10117244" y="3614440"/>
            <a:ext cx="1459540" cy="1459540"/>
          </a:xfrm>
          <a:prstGeom prst="rect">
            <a:avLst/>
          </a:prstGeom>
          <a:noFill/>
          <a:ln>
            <a:noFill/>
          </a:ln>
          <a:effectLst>
            <a:outerShdw blurRad="57150" dist="57150" dir="5400000" algn="bl" rotWithShape="0">
              <a:srgbClr val="000000">
                <a:alpha val="50000"/>
              </a:srgbClr>
            </a:outerShdw>
          </a:effectLst>
        </p:spPr>
      </p:pic>
    </p:spTree>
    <p:extLst>
      <p:ext uri="{BB962C8B-B14F-4D97-AF65-F5344CB8AC3E}">
        <p14:creationId xmlns:p14="http://schemas.microsoft.com/office/powerpoint/2010/main" val="1090166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NGBs IN SPORTS</a:t>
            </a:r>
          </a:p>
        </p:txBody>
      </p:sp>
      <p:sp>
        <p:nvSpPr>
          <p:cNvPr id="3" name="Content Placeholder 2"/>
          <p:cNvSpPr>
            <a:spLocks noGrp="1"/>
          </p:cNvSpPr>
          <p:nvPr>
            <p:ph idx="1"/>
          </p:nvPr>
        </p:nvSpPr>
        <p:spPr>
          <a:xfrm>
            <a:off x="347473" y="1286830"/>
            <a:ext cx="11576304" cy="4873338"/>
          </a:xfrm>
        </p:spPr>
        <p:txBody>
          <a:bodyPr>
            <a:normAutofit/>
          </a:bodyPr>
          <a:lstStyle/>
          <a:p>
            <a:r>
              <a:rPr lang="en-GB" dirty="0"/>
              <a:t>Sport and Recreation Alliance</a:t>
            </a:r>
          </a:p>
          <a:p>
            <a:r>
              <a:rPr lang="en-GB" dirty="0"/>
              <a:t>National Disability Sports Organisations</a:t>
            </a:r>
          </a:p>
          <a:p>
            <a:r>
              <a:rPr lang="en-GB" dirty="0"/>
              <a:t>Youth Sports Trust (YST)</a:t>
            </a:r>
          </a:p>
          <a:p>
            <a:r>
              <a:rPr lang="en-GB" dirty="0"/>
              <a:t>Association for Physical Education (</a:t>
            </a:r>
            <a:r>
              <a:rPr lang="en-GB" dirty="0" err="1"/>
              <a:t>AfPE</a:t>
            </a:r>
            <a:r>
              <a:rPr lang="en-GB" dirty="0"/>
              <a:t>)</a:t>
            </a:r>
          </a:p>
          <a:p>
            <a:r>
              <a:rPr lang="en-GB" dirty="0"/>
              <a:t>Chartered Institute for the Management of Sports and Physical Activity (CIMSPA)</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36</a:t>
            </a:fld>
            <a:endParaRPr lang="en-GB" dirty="0"/>
          </a:p>
        </p:txBody>
      </p:sp>
      <p:pic>
        <p:nvPicPr>
          <p:cNvPr id="10" name="Google Shape;249;p30" descr="A picture containing drawing&#10;&#10;Description generated with very high confidence">
            <a:hlinkClick r:id="rId2"/>
          </p:cNvPr>
          <p:cNvPicPr preferRelativeResize="0"/>
          <p:nvPr/>
        </p:nvPicPr>
        <p:blipFill rotWithShape="1">
          <a:blip r:embed="rId3">
            <a:alphaModFix/>
          </a:blip>
          <a:srcRect/>
          <a:stretch/>
        </p:blipFill>
        <p:spPr>
          <a:xfrm>
            <a:off x="578686" y="3850911"/>
            <a:ext cx="1848809" cy="1207120"/>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1" name="Google Shape;250;p30" descr="A picture containing food&#10;&#10;Description generated with very high confidence">
            <a:hlinkClick r:id="rId4"/>
          </p:cNvPr>
          <p:cNvPicPr preferRelativeResize="0"/>
          <p:nvPr/>
        </p:nvPicPr>
        <p:blipFill rotWithShape="1">
          <a:blip r:embed="rId5">
            <a:alphaModFix/>
          </a:blip>
          <a:srcRect/>
          <a:stretch/>
        </p:blipFill>
        <p:spPr>
          <a:xfrm>
            <a:off x="2862372" y="3726123"/>
            <a:ext cx="2109196" cy="1456696"/>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2" name="Google Shape;251;p30" descr="A picture containing drawing&#10;&#10;Description generated with very high confidence">
            <a:hlinkClick r:id="rId6"/>
          </p:cNvPr>
          <p:cNvPicPr preferRelativeResize="0"/>
          <p:nvPr/>
        </p:nvPicPr>
        <p:blipFill rotWithShape="1">
          <a:blip r:embed="rId7">
            <a:alphaModFix/>
          </a:blip>
          <a:srcRect/>
          <a:stretch/>
        </p:blipFill>
        <p:spPr>
          <a:xfrm>
            <a:off x="5258480" y="3907961"/>
            <a:ext cx="2901489" cy="940613"/>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3" name="Google Shape;252;p30" descr="A picture containing drawing&#10;&#10;Description generated with very high confidence">
            <a:hlinkClick r:id="rId8"/>
          </p:cNvPr>
          <p:cNvPicPr preferRelativeResize="0"/>
          <p:nvPr/>
        </p:nvPicPr>
        <p:blipFill rotWithShape="1">
          <a:blip r:embed="rId9">
            <a:alphaModFix/>
          </a:blip>
          <a:srcRect/>
          <a:stretch/>
        </p:blipFill>
        <p:spPr>
          <a:xfrm>
            <a:off x="8446881" y="4007237"/>
            <a:ext cx="2901489" cy="742063"/>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883964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FOOTBALL IS RUN &amp; EUROPEAN FOOTBALL PYRAMIDAL STRUCTURE</a:t>
            </a:r>
          </a:p>
        </p:txBody>
      </p:sp>
      <p:sp>
        <p:nvSpPr>
          <p:cNvPr id="3" name="Content Placeholder 2"/>
          <p:cNvSpPr>
            <a:spLocks noGrp="1"/>
          </p:cNvSpPr>
          <p:nvPr>
            <p:ph idx="1"/>
          </p:nvPr>
        </p:nvSpPr>
        <p:spPr>
          <a:xfrm>
            <a:off x="347473" y="1286830"/>
            <a:ext cx="11576304" cy="4873338"/>
          </a:xfrm>
        </p:spPr>
        <p:txBody>
          <a:bodyPr>
            <a:normAutofit/>
          </a:bodyPr>
          <a:lstStyle/>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37</a:t>
            </a:fld>
            <a:endParaRPr lang="en-GB" dirty="0"/>
          </a:p>
        </p:txBody>
      </p:sp>
      <p:pic>
        <p:nvPicPr>
          <p:cNvPr id="9" name="Google Shape;987;p122">
            <a:hlinkClick r:id="rId2"/>
          </p:cNvPr>
          <p:cNvPicPr preferRelativeResize="0"/>
          <p:nvPr/>
        </p:nvPicPr>
        <p:blipFill>
          <a:blip r:embed="rId3">
            <a:alphaModFix/>
          </a:blip>
          <a:stretch>
            <a:fillRect/>
          </a:stretch>
        </p:blipFill>
        <p:spPr>
          <a:xfrm>
            <a:off x="6971049" y="1717109"/>
            <a:ext cx="4578913" cy="4204781"/>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4" name="Google Shape;989;p122"/>
          <p:cNvPicPr preferRelativeResize="0"/>
          <p:nvPr/>
        </p:nvPicPr>
        <p:blipFill>
          <a:blip r:embed="rId4">
            <a:alphaModFix/>
          </a:blip>
          <a:stretch>
            <a:fillRect/>
          </a:stretch>
        </p:blipFill>
        <p:spPr>
          <a:xfrm>
            <a:off x="536891" y="1676895"/>
            <a:ext cx="5767656" cy="4244995"/>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30534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ENGLISH FOOTBALL PYRAMID</a:t>
            </a:r>
          </a:p>
        </p:txBody>
      </p:sp>
      <p:sp>
        <p:nvSpPr>
          <p:cNvPr id="3" name="Content Placeholder 2"/>
          <p:cNvSpPr>
            <a:spLocks noGrp="1"/>
          </p:cNvSpPr>
          <p:nvPr>
            <p:ph idx="1"/>
          </p:nvPr>
        </p:nvSpPr>
        <p:spPr>
          <a:xfrm>
            <a:off x="347473" y="1286830"/>
            <a:ext cx="11576304" cy="4873338"/>
          </a:xfrm>
        </p:spPr>
        <p:txBody>
          <a:bodyPr>
            <a:normAutofit/>
          </a:bodyPr>
          <a:lstStyle/>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38</a:t>
            </a:fld>
            <a:endParaRPr lang="en-GB" dirty="0"/>
          </a:p>
        </p:txBody>
      </p:sp>
      <p:pic>
        <p:nvPicPr>
          <p:cNvPr id="7" name="Google Shape;995;p123">
            <a:hlinkClick r:id="rId2"/>
          </p:cNvPr>
          <p:cNvPicPr preferRelativeResize="0"/>
          <p:nvPr/>
        </p:nvPicPr>
        <p:blipFill>
          <a:blip r:embed="rId3">
            <a:alphaModFix/>
          </a:blip>
          <a:stretch>
            <a:fillRect/>
          </a:stretch>
        </p:blipFill>
        <p:spPr>
          <a:xfrm>
            <a:off x="1034032" y="1456934"/>
            <a:ext cx="10203184" cy="4533129"/>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91210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FIBA</a:t>
            </a:r>
          </a:p>
        </p:txBody>
      </p:sp>
      <p:sp>
        <p:nvSpPr>
          <p:cNvPr id="3" name="Content Placeholder 2"/>
          <p:cNvSpPr>
            <a:spLocks noGrp="1"/>
          </p:cNvSpPr>
          <p:nvPr>
            <p:ph idx="1"/>
          </p:nvPr>
        </p:nvSpPr>
        <p:spPr>
          <a:xfrm>
            <a:off x="347473" y="1286830"/>
            <a:ext cx="11576304" cy="4873338"/>
          </a:xfrm>
        </p:spPr>
        <p:txBody>
          <a:bodyPr>
            <a:normAutofit/>
          </a:bodyPr>
          <a:lstStyle/>
          <a:p>
            <a:pPr marL="0" indent="0">
              <a:buNone/>
            </a:pPr>
            <a:r>
              <a:rPr lang="en-GB" dirty="0"/>
              <a:t>FIBA divides the world into 5 commissions, each roughly based on a continent.</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39</a:t>
            </a:fld>
            <a:endParaRPr lang="en-GB" dirty="0"/>
          </a:p>
        </p:txBody>
      </p:sp>
      <p:pic>
        <p:nvPicPr>
          <p:cNvPr id="7" name="Google Shape;1002;p124"/>
          <p:cNvPicPr preferRelativeResize="0"/>
          <p:nvPr/>
        </p:nvPicPr>
        <p:blipFill>
          <a:blip r:embed="rId2">
            <a:alphaModFix/>
          </a:blip>
          <a:stretch>
            <a:fillRect/>
          </a:stretch>
        </p:blipFill>
        <p:spPr>
          <a:xfrm>
            <a:off x="5891838" y="2055295"/>
            <a:ext cx="6148615" cy="2718511"/>
          </a:xfrm>
          <a:prstGeom prst="rect">
            <a:avLst/>
          </a:prstGeom>
          <a:noFill/>
          <a:ln>
            <a:noFill/>
          </a:ln>
        </p:spPr>
      </p:pic>
      <p:pic>
        <p:nvPicPr>
          <p:cNvPr id="8" name="Google Shape;1004;p124">
            <a:hlinkClick r:id="rId3"/>
          </p:cNvPr>
          <p:cNvPicPr preferRelativeResize="0"/>
          <p:nvPr/>
        </p:nvPicPr>
        <p:blipFill>
          <a:blip r:embed="rId4">
            <a:alphaModFix/>
          </a:blip>
          <a:stretch>
            <a:fillRect/>
          </a:stretch>
        </p:blipFill>
        <p:spPr>
          <a:xfrm>
            <a:off x="696331" y="2190258"/>
            <a:ext cx="1108735" cy="1930504"/>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0" name="Google Shape;1005;p124">
            <a:hlinkClick r:id="rId5"/>
          </p:cNvPr>
          <p:cNvPicPr preferRelativeResize="0"/>
          <p:nvPr/>
        </p:nvPicPr>
        <p:blipFill rotWithShape="1">
          <a:blip r:embed="rId6">
            <a:alphaModFix/>
          </a:blip>
          <a:srcRect l="26367" r="24751"/>
          <a:stretch/>
        </p:blipFill>
        <p:spPr>
          <a:xfrm>
            <a:off x="2269423" y="2286941"/>
            <a:ext cx="1556085" cy="1737137"/>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
        <p:nvSpPr>
          <p:cNvPr id="11" name="Google Shape;1007;p124"/>
          <p:cNvSpPr/>
          <p:nvPr/>
        </p:nvSpPr>
        <p:spPr>
          <a:xfrm>
            <a:off x="8457811" y="1975941"/>
            <a:ext cx="2879630" cy="1152270"/>
          </a:xfrm>
          <a:prstGeom prst="ellipse">
            <a:avLst/>
          </a:prstGeom>
          <a:noFill/>
          <a:ln w="38100" cap="flat" cmpd="sng">
            <a:solidFill>
              <a:srgbClr val="91E4FF"/>
            </a:solidFill>
            <a:prstDash val="solid"/>
            <a:round/>
            <a:headEnd type="none" w="sm" len="sm"/>
            <a:tailEnd type="none" w="sm" len="sm"/>
          </a:ln>
        </p:spPr>
        <p:txBody>
          <a:bodyPr spcFirstLastPara="1" wrap="square" lIns="87757" tIns="87757" rIns="87757" bIns="87757" anchor="ctr" anchorCtr="0">
            <a:noAutofit/>
          </a:bodyPr>
          <a:lstStyle/>
          <a:p>
            <a:endParaRPr sz="1344"/>
          </a:p>
        </p:txBody>
      </p:sp>
    </p:spTree>
    <p:extLst>
      <p:ext uri="{BB962C8B-B14F-4D97-AF65-F5344CB8AC3E}">
        <p14:creationId xmlns:p14="http://schemas.microsoft.com/office/powerpoint/2010/main" val="269661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 STRUCTURE OF SPORTS AROUND THE WORLD</a:t>
            </a:r>
          </a:p>
        </p:txBody>
      </p:sp>
      <p:sp>
        <p:nvSpPr>
          <p:cNvPr id="3" name="Content Placeholder 2"/>
          <p:cNvSpPr>
            <a:spLocks noGrp="1"/>
          </p:cNvSpPr>
          <p:nvPr>
            <p:ph idx="1"/>
          </p:nvPr>
        </p:nvSpPr>
        <p:spPr>
          <a:xfrm>
            <a:off x="347473" y="1286830"/>
            <a:ext cx="11576304" cy="4873338"/>
          </a:xfrm>
        </p:spPr>
        <p:txBody>
          <a:bodyPr>
            <a:normAutofit/>
          </a:bodyPr>
          <a:lstStyle/>
          <a:p>
            <a:pPr marL="0" indent="0">
              <a:buNone/>
            </a:pPr>
            <a:r>
              <a:rPr lang="en-GB" dirty="0"/>
              <a:t>The global structure of sports can be complex due to the variety of sports and organisations involved. While the exact structure may vary depending on the sport, there are some common elements:</a:t>
            </a:r>
          </a:p>
          <a:p>
            <a:r>
              <a:rPr lang="en-GB" b="1" u="sng" dirty="0"/>
              <a:t>International Sports Federations (IFs): </a:t>
            </a:r>
            <a:r>
              <a:rPr lang="en-GB" dirty="0"/>
              <a:t>These are international non-governmental organisations that administer one or more sports at the world level. They establish rules, host tournaments and events, and promote their respective sports. Examples include FIFA (football), the International Cricket Council (ICC), the International Olympic Committee (IOC), and the World Rugby.</a:t>
            </a:r>
          </a:p>
          <a:p>
            <a:r>
              <a:rPr lang="en-GB" b="1" u="sng" dirty="0"/>
              <a:t>National Sports Federations or Associations</a:t>
            </a:r>
            <a:r>
              <a:rPr lang="en-GB" dirty="0"/>
              <a:t>: govern sports at the national level. They typically manage domestic competitions and tournaments and oversee the selection of national teams for international competitions. For instance, the Football Association (FA) in England, USA Basketball in the United States, and the Board of Control for Cricket in India (BCCI).</a:t>
            </a:r>
          </a:p>
          <a:p>
            <a:r>
              <a:rPr lang="en-GB" b="1" u="sng" dirty="0"/>
              <a:t>Professional Leagues: </a:t>
            </a:r>
            <a:r>
              <a:rPr lang="en-GB" dirty="0"/>
              <a:t>These are typically country-specific leagues where professional teams or athletes compete, such as the National Basketball Association (NBA) in the US, the Premier League in England, and the Indian Premier League (IPL) for cricket in India.</a:t>
            </a:r>
          </a:p>
          <a:p>
            <a:r>
              <a:rPr lang="en-GB" b="1" u="sng" dirty="0"/>
              <a:t>Athletes and Teams: </a:t>
            </a:r>
            <a:r>
              <a:rPr lang="en-GB" dirty="0"/>
              <a:t>These are the competitors who participate in various sports. They could be individuals (such as in tennis or athletics) or teams (such as in soccer, basketball, or cricket).</a:t>
            </a:r>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40</a:t>
            </a:fld>
            <a:endParaRPr lang="en-GB" dirty="0"/>
          </a:p>
        </p:txBody>
      </p:sp>
    </p:spTree>
    <p:extLst>
      <p:ext uri="{BB962C8B-B14F-4D97-AF65-F5344CB8AC3E}">
        <p14:creationId xmlns:p14="http://schemas.microsoft.com/office/powerpoint/2010/main" val="795574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 STRUCTURE OF SPORTS AROUND THE WORLD…</a:t>
            </a:r>
          </a:p>
        </p:txBody>
      </p:sp>
      <p:sp>
        <p:nvSpPr>
          <p:cNvPr id="3" name="Content Placeholder 2"/>
          <p:cNvSpPr>
            <a:spLocks noGrp="1"/>
          </p:cNvSpPr>
          <p:nvPr>
            <p:ph idx="1"/>
          </p:nvPr>
        </p:nvSpPr>
        <p:spPr>
          <a:xfrm>
            <a:off x="347473" y="1286830"/>
            <a:ext cx="11576304" cy="4873338"/>
          </a:xfrm>
        </p:spPr>
        <p:txBody>
          <a:bodyPr>
            <a:normAutofit/>
          </a:bodyPr>
          <a:lstStyle/>
          <a:p>
            <a:pPr marL="0" indent="0">
              <a:buNone/>
            </a:pPr>
            <a:r>
              <a:rPr lang="en-GB" dirty="0"/>
              <a:t>Each sport has its specific governing bodies and structures, but the above provides a general overview of the global sports structure.</a:t>
            </a:r>
          </a:p>
          <a:p>
            <a:r>
              <a:rPr lang="en-GB" b="1" u="sng" dirty="0"/>
              <a:t>Event Organizers: </a:t>
            </a:r>
            <a:r>
              <a:rPr lang="en-GB" dirty="0"/>
              <a:t>These are the organisations that run sporting events, like the Olympic Games (organised by the IOC), the FIFA World Cup (organised by FIFA), or the Tour de France (organised by </a:t>
            </a:r>
            <a:r>
              <a:rPr lang="en-GB" dirty="0" err="1"/>
              <a:t>Amaury</a:t>
            </a:r>
            <a:r>
              <a:rPr lang="en-GB" dirty="0"/>
              <a:t> Sport Organisation).</a:t>
            </a:r>
          </a:p>
          <a:p>
            <a:r>
              <a:rPr lang="en-GB" b="1" u="sng" dirty="0"/>
              <a:t>Regional Sports Bodies: </a:t>
            </a:r>
            <a:r>
              <a:rPr lang="en-GB" dirty="0"/>
              <a:t>These govern sports at the regional level and often organise regional competitions. Examples include the Union of European Football Associations (UEFA) for soccer in Europe and the Confederation of African Football (CAF) in Africa.</a:t>
            </a:r>
          </a:p>
          <a:p>
            <a:r>
              <a:rPr lang="en-GB" b="1" u="sng" dirty="0"/>
              <a:t>Anti-Doping and Ethics Bodies: </a:t>
            </a:r>
            <a:r>
              <a:rPr lang="en-GB" dirty="0"/>
              <a:t>These organisations ensure fair play, ethical conduct, and a drug-free sport environment. Examples include the World Anti-Doping Agency (WADA) and various sports arbitration bodies.</a:t>
            </a:r>
          </a:p>
          <a:p>
            <a:r>
              <a:rPr lang="en-GB" b="1" u="sng" dirty="0"/>
              <a:t>Sports Clubs: </a:t>
            </a:r>
            <a:r>
              <a:rPr lang="en-GB" dirty="0"/>
              <a:t>These are organisations dedicated to a particular sport, providing resources, training, and competition opportunities for their members.</a:t>
            </a:r>
          </a:p>
          <a:p>
            <a:r>
              <a:rPr lang="en-GB" b="1" u="sng" dirty="0"/>
              <a:t>Broadcasters and Sponsors: </a:t>
            </a:r>
            <a:r>
              <a:rPr lang="en-GB" dirty="0"/>
              <a:t>Broadcasters distribute and air sports events to audiences around the world. Sponsors provide funds in return for advertising and brand exposure.</a:t>
            </a:r>
          </a:p>
          <a:p>
            <a:pPr marL="0" indent="0">
              <a:buNone/>
            </a:pPr>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41</a:t>
            </a:fld>
            <a:endParaRPr lang="en-GB" dirty="0"/>
          </a:p>
        </p:txBody>
      </p:sp>
    </p:spTree>
    <p:extLst>
      <p:ext uri="{BB962C8B-B14F-4D97-AF65-F5344CB8AC3E}">
        <p14:creationId xmlns:p14="http://schemas.microsoft.com/office/powerpoint/2010/main" val="2550444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 STRUCTURE OF ESPORTS AROUND THE WORLD</a:t>
            </a:r>
          </a:p>
        </p:txBody>
      </p:sp>
      <p:sp>
        <p:nvSpPr>
          <p:cNvPr id="3" name="Content Placeholder 2"/>
          <p:cNvSpPr>
            <a:spLocks noGrp="1"/>
          </p:cNvSpPr>
          <p:nvPr>
            <p:ph idx="1"/>
          </p:nvPr>
        </p:nvSpPr>
        <p:spPr>
          <a:xfrm>
            <a:off x="347473" y="1286830"/>
            <a:ext cx="11576304" cy="4873338"/>
          </a:xfrm>
        </p:spPr>
        <p:txBody>
          <a:bodyPr>
            <a:normAutofit/>
          </a:bodyPr>
          <a:lstStyle/>
          <a:p>
            <a:pPr marL="0" indent="0">
              <a:buNone/>
            </a:pPr>
            <a:r>
              <a:rPr lang="en-GB" dirty="0"/>
              <a:t>The global structure of </a:t>
            </a:r>
            <a:r>
              <a:rPr lang="en-GB" dirty="0" err="1"/>
              <a:t>esports</a:t>
            </a:r>
            <a:r>
              <a:rPr lang="en-GB" dirty="0"/>
              <a:t> is a complex network of different organisations and entities. Unlike traditional sports, which typically have one global governing body per sport (like FIFA for soccer/football or the ICC for cricket), </a:t>
            </a:r>
            <a:r>
              <a:rPr lang="en-GB" dirty="0" err="1"/>
              <a:t>esports</a:t>
            </a:r>
            <a:r>
              <a:rPr lang="en-GB" dirty="0"/>
              <a:t> encompasses many different games, each with its own structure and governing bodies. However, there are some common elements:</a:t>
            </a:r>
          </a:p>
          <a:p>
            <a:r>
              <a:rPr lang="en-GB" b="1" u="sng" dirty="0"/>
              <a:t>Game Developers/Publishers: </a:t>
            </a:r>
            <a:r>
              <a:rPr lang="en-GB" dirty="0"/>
              <a:t>These are the companies that create and maintain the video games that are played in </a:t>
            </a:r>
            <a:r>
              <a:rPr lang="en-GB" dirty="0" err="1"/>
              <a:t>esports</a:t>
            </a:r>
            <a:r>
              <a:rPr lang="en-GB" dirty="0"/>
              <a:t>. Examples include Riot Games (League of Legends), Valve Corporation (</a:t>
            </a:r>
            <a:r>
              <a:rPr lang="en-GB" dirty="0" err="1"/>
              <a:t>Dota</a:t>
            </a:r>
            <a:r>
              <a:rPr lang="en-GB" dirty="0"/>
              <a:t> 2, Counter-Strike: Global Offensive), and Blizzard Entertainment (</a:t>
            </a:r>
            <a:r>
              <a:rPr lang="en-GB" dirty="0" err="1"/>
              <a:t>Overwatch</a:t>
            </a:r>
            <a:r>
              <a:rPr lang="en-GB" dirty="0"/>
              <a:t>, </a:t>
            </a:r>
            <a:r>
              <a:rPr lang="en-GB" dirty="0" err="1"/>
              <a:t>Starcraft</a:t>
            </a:r>
            <a:r>
              <a:rPr lang="en-GB" dirty="0"/>
              <a:t> II). They have significant control over their respective </a:t>
            </a:r>
            <a:r>
              <a:rPr lang="en-GB" dirty="0" err="1"/>
              <a:t>esports</a:t>
            </a:r>
            <a:r>
              <a:rPr lang="en-GB" dirty="0"/>
              <a:t> scenes, as they often create the rules and regulations for competitive play, </a:t>
            </a:r>
            <a:r>
              <a:rPr lang="en-GB" dirty="0" err="1"/>
              <a:t>organiSe</a:t>
            </a:r>
            <a:r>
              <a:rPr lang="en-GB" dirty="0"/>
              <a:t> tournaments, and can ban players or teams from competition.</a:t>
            </a:r>
          </a:p>
          <a:p>
            <a:r>
              <a:rPr lang="en-GB" b="1" u="sng" dirty="0"/>
              <a:t>Professional </a:t>
            </a:r>
            <a:r>
              <a:rPr lang="en-GB" b="1" u="sng" dirty="0" err="1"/>
              <a:t>Esports</a:t>
            </a:r>
            <a:r>
              <a:rPr lang="en-GB" b="1" u="sng" dirty="0"/>
              <a:t> Leagues and Tournaments: </a:t>
            </a:r>
            <a:r>
              <a:rPr lang="en-GB" dirty="0"/>
              <a:t>For each game, there are typically several professional leagues and tournaments. These can be regional (like the League of Legends European Championship or the </a:t>
            </a:r>
            <a:r>
              <a:rPr lang="en-GB" dirty="0" err="1"/>
              <a:t>Overwatch</a:t>
            </a:r>
            <a:r>
              <a:rPr lang="en-GB" dirty="0"/>
              <a:t> League's various city-based teams) or global (like </a:t>
            </a:r>
            <a:r>
              <a:rPr lang="en-GB" dirty="0" err="1"/>
              <a:t>Dota</a:t>
            </a:r>
            <a:r>
              <a:rPr lang="en-GB" dirty="0"/>
              <a:t> 2's The International or the League of Legends World Championship). These leagues and tournaments are often run or sanctioned by the game's developer.</a:t>
            </a:r>
          </a:p>
        </p:txBody>
      </p:sp>
      <p:sp>
        <p:nvSpPr>
          <p:cNvPr id="4" name="Slide Number Placeholder 3"/>
          <p:cNvSpPr>
            <a:spLocks noGrp="1"/>
          </p:cNvSpPr>
          <p:nvPr>
            <p:ph type="sldNum" sz="quarter" idx="12"/>
          </p:nvPr>
        </p:nvSpPr>
        <p:spPr/>
        <p:txBody>
          <a:bodyPr/>
          <a:lstStyle/>
          <a:p>
            <a:fld id="{1B116007-EFFC-437E-A7ED-B30AAB353CEB}" type="slidenum">
              <a:rPr lang="en-GB" smtClean="0"/>
              <a:pPr/>
              <a:t>42</a:t>
            </a:fld>
            <a:endParaRPr lang="en-GB" dirty="0"/>
          </a:p>
        </p:txBody>
      </p:sp>
    </p:spTree>
    <p:extLst>
      <p:ext uri="{BB962C8B-B14F-4D97-AF65-F5344CB8AC3E}">
        <p14:creationId xmlns:p14="http://schemas.microsoft.com/office/powerpoint/2010/main" val="1671940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 STRUCTURE OF ESPORTS AROUND THE WORLD…</a:t>
            </a:r>
          </a:p>
        </p:txBody>
      </p:sp>
      <p:sp>
        <p:nvSpPr>
          <p:cNvPr id="3" name="Content Placeholder 2"/>
          <p:cNvSpPr>
            <a:spLocks noGrp="1"/>
          </p:cNvSpPr>
          <p:nvPr>
            <p:ph idx="1"/>
          </p:nvPr>
        </p:nvSpPr>
        <p:spPr>
          <a:xfrm>
            <a:off x="347473" y="1286830"/>
            <a:ext cx="11576304" cy="4873338"/>
          </a:xfrm>
        </p:spPr>
        <p:txBody>
          <a:bodyPr>
            <a:normAutofit/>
          </a:bodyPr>
          <a:lstStyle/>
          <a:p>
            <a:r>
              <a:rPr lang="en-GB" b="1" u="sng" dirty="0" err="1"/>
              <a:t>Esports</a:t>
            </a:r>
            <a:r>
              <a:rPr lang="en-GB" b="1" u="sng" dirty="0"/>
              <a:t> Teams and Organisations: </a:t>
            </a:r>
            <a:r>
              <a:rPr lang="en-GB" dirty="0"/>
              <a:t>These are the professional teams that compete in various </a:t>
            </a:r>
            <a:r>
              <a:rPr lang="en-GB" dirty="0" err="1"/>
              <a:t>esports</a:t>
            </a:r>
            <a:r>
              <a:rPr lang="en-GB" dirty="0"/>
              <a:t>. Some organisations focus on a single game, while others have teams competing in multiple games. Examples include Team Liquid, Cloud9, </a:t>
            </a:r>
            <a:r>
              <a:rPr lang="en-GB" dirty="0" err="1"/>
              <a:t>Fnatic</a:t>
            </a:r>
            <a:r>
              <a:rPr lang="en-GB" dirty="0"/>
              <a:t>, and T1. These teams employ the players, coaches, and other support staff.</a:t>
            </a:r>
          </a:p>
          <a:p>
            <a:r>
              <a:rPr lang="en-GB" b="1" u="sng" dirty="0"/>
              <a:t>International and National </a:t>
            </a:r>
            <a:r>
              <a:rPr lang="en-GB" b="1" u="sng" dirty="0" err="1"/>
              <a:t>Esports</a:t>
            </a:r>
            <a:r>
              <a:rPr lang="en-GB" b="1" u="sng" dirty="0"/>
              <a:t> Federations: </a:t>
            </a:r>
            <a:r>
              <a:rPr lang="en-GB" dirty="0"/>
              <a:t>These organisations aim to represent the interests of </a:t>
            </a:r>
            <a:r>
              <a:rPr lang="en-GB" dirty="0" err="1"/>
              <a:t>esports</a:t>
            </a:r>
            <a:r>
              <a:rPr lang="en-GB" dirty="0"/>
              <a:t> on a national or international level, often liaising with government bodies and pushing for recognition of </a:t>
            </a:r>
            <a:r>
              <a:rPr lang="en-GB" dirty="0" err="1"/>
              <a:t>esports</a:t>
            </a:r>
            <a:r>
              <a:rPr lang="en-GB" dirty="0"/>
              <a:t> as legitimate sports. Examples include the International </a:t>
            </a:r>
            <a:r>
              <a:rPr lang="en-GB" dirty="0" err="1"/>
              <a:t>Esports</a:t>
            </a:r>
            <a:r>
              <a:rPr lang="en-GB" dirty="0"/>
              <a:t> Federation (IESF) and the British </a:t>
            </a:r>
            <a:r>
              <a:rPr lang="en-GB" dirty="0" err="1"/>
              <a:t>Esports</a:t>
            </a:r>
            <a:r>
              <a:rPr lang="en-GB" dirty="0"/>
              <a:t> Federation</a:t>
            </a:r>
          </a:p>
          <a:p>
            <a:r>
              <a:rPr lang="en-GB" b="1" u="sng" dirty="0"/>
              <a:t>Broadcasters and Streaming Platforms: </a:t>
            </a:r>
            <a:r>
              <a:rPr lang="en-GB" dirty="0"/>
              <a:t>These entities broadcast </a:t>
            </a:r>
            <a:r>
              <a:rPr lang="en-GB" dirty="0" err="1"/>
              <a:t>esports</a:t>
            </a:r>
            <a:r>
              <a:rPr lang="en-GB" dirty="0"/>
              <a:t> competitions to viewers around the world. Traditional broadcasters like ESPN and BBC have started showing </a:t>
            </a:r>
            <a:r>
              <a:rPr lang="en-GB" dirty="0" err="1"/>
              <a:t>esports</a:t>
            </a:r>
            <a:r>
              <a:rPr lang="en-GB" dirty="0"/>
              <a:t>, but the vast majority of </a:t>
            </a:r>
            <a:r>
              <a:rPr lang="en-GB" dirty="0" err="1"/>
              <a:t>esports</a:t>
            </a:r>
            <a:r>
              <a:rPr lang="en-GB" dirty="0"/>
              <a:t> broadcasting takes place on online streaming platforms like Twitch, YouTube Gaming, and Facebook Gaming.</a:t>
            </a:r>
          </a:p>
        </p:txBody>
      </p:sp>
      <p:sp>
        <p:nvSpPr>
          <p:cNvPr id="4" name="Slide Number Placeholder 3"/>
          <p:cNvSpPr>
            <a:spLocks noGrp="1"/>
          </p:cNvSpPr>
          <p:nvPr>
            <p:ph type="sldNum" sz="quarter" idx="12"/>
          </p:nvPr>
        </p:nvSpPr>
        <p:spPr/>
        <p:txBody>
          <a:bodyPr/>
          <a:lstStyle/>
          <a:p>
            <a:fld id="{1B116007-EFFC-437E-A7ED-B30AAB353CEB}" type="slidenum">
              <a:rPr lang="en-GB" smtClean="0"/>
              <a:pPr/>
              <a:t>43</a:t>
            </a:fld>
            <a:endParaRPr lang="en-GB" dirty="0"/>
          </a:p>
        </p:txBody>
      </p:sp>
    </p:spTree>
    <p:extLst>
      <p:ext uri="{BB962C8B-B14F-4D97-AF65-F5344CB8AC3E}">
        <p14:creationId xmlns:p14="http://schemas.microsoft.com/office/powerpoint/2010/main" val="42269667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 STRUCTURE OF ESPORTS AROUND THE WORLD…</a:t>
            </a:r>
          </a:p>
        </p:txBody>
      </p:sp>
      <p:sp>
        <p:nvSpPr>
          <p:cNvPr id="3" name="Content Placeholder 2"/>
          <p:cNvSpPr>
            <a:spLocks noGrp="1"/>
          </p:cNvSpPr>
          <p:nvPr>
            <p:ph idx="1"/>
          </p:nvPr>
        </p:nvSpPr>
        <p:spPr>
          <a:xfrm>
            <a:off x="347473" y="1286830"/>
            <a:ext cx="11576304" cy="4873338"/>
          </a:xfrm>
        </p:spPr>
        <p:txBody>
          <a:bodyPr>
            <a:normAutofit/>
          </a:bodyPr>
          <a:lstStyle/>
          <a:p>
            <a:pPr marL="0" indent="0">
              <a:buNone/>
            </a:pPr>
            <a:r>
              <a:rPr lang="en-GB" b="1" u="sng" dirty="0"/>
              <a:t>Sponsors and Advertisers: </a:t>
            </a:r>
            <a:r>
              <a:rPr lang="en-GB" dirty="0"/>
              <a:t>These are companies that sponsor </a:t>
            </a:r>
            <a:r>
              <a:rPr lang="en-GB" dirty="0" err="1"/>
              <a:t>esports</a:t>
            </a:r>
            <a:r>
              <a:rPr lang="en-GB" dirty="0"/>
              <a:t> teams, leagues, or tournaments in exchange for advertising.  They can range from gaming-specific companies like Intel or Razer to general consumer brands like Coca-Cola or Mercedes-Benz.</a:t>
            </a:r>
          </a:p>
          <a:p>
            <a:pPr marL="0" indent="0">
              <a:buNone/>
            </a:pPr>
            <a:r>
              <a:rPr lang="en-GB" b="1" u="sng" dirty="0"/>
              <a:t>Players and Fans: </a:t>
            </a:r>
            <a:r>
              <a:rPr lang="en-GB" dirty="0"/>
              <a:t>Of course, the players who compete in </a:t>
            </a:r>
            <a:r>
              <a:rPr lang="en-GB" dirty="0" err="1"/>
              <a:t>esports</a:t>
            </a:r>
            <a:r>
              <a:rPr lang="en-GB" dirty="0"/>
              <a:t> and the fans who watch them are a vital part of the </a:t>
            </a:r>
            <a:r>
              <a:rPr lang="en-GB" dirty="0" err="1"/>
              <a:t>esports</a:t>
            </a:r>
            <a:r>
              <a:rPr lang="en-GB" dirty="0"/>
              <a:t> ecosystem. Some top players have become celebrities in their own right, and </a:t>
            </a:r>
            <a:r>
              <a:rPr lang="en-GB" dirty="0" err="1"/>
              <a:t>esports</a:t>
            </a:r>
            <a:r>
              <a:rPr lang="en-GB" dirty="0"/>
              <a:t> competitions can attract millions of viewers from around the world.</a:t>
            </a:r>
          </a:p>
          <a:p>
            <a:pPr marL="0" indent="0">
              <a:buNone/>
            </a:pPr>
            <a:endParaRPr lang="en-GB" dirty="0"/>
          </a:p>
          <a:p>
            <a:pPr marL="0" indent="0">
              <a:buNone/>
            </a:pPr>
            <a:r>
              <a:rPr lang="en-GB" dirty="0"/>
              <a:t>It's important to note that the specific structure can vary greatly from game to game and region to region. </a:t>
            </a:r>
            <a:r>
              <a:rPr lang="en-GB" dirty="0" err="1"/>
              <a:t>Esports</a:t>
            </a:r>
            <a:r>
              <a:rPr lang="en-GB" dirty="0"/>
              <a:t> is a rapidly evolving field, and its structure is likely to continue evolving over time.</a:t>
            </a:r>
          </a:p>
          <a:p>
            <a:pPr marL="0" indent="0">
              <a:buNone/>
            </a:pPr>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44</a:t>
            </a:fld>
            <a:endParaRPr lang="en-GB" dirty="0"/>
          </a:p>
        </p:txBody>
      </p:sp>
    </p:spTree>
    <p:extLst>
      <p:ext uri="{BB962C8B-B14F-4D97-AF65-F5344CB8AC3E}">
        <p14:creationId xmlns:p14="http://schemas.microsoft.com/office/powerpoint/2010/main" val="2789370857"/>
      </p:ext>
    </p:extLst>
  </p:cSld>
  <p:clrMapOvr>
    <a:masterClrMapping/>
  </p:clrMapOvr>
</p:sld>
</file>

<file path=ppt/theme/theme1.xml><?xml version="1.0" encoding="utf-8"?>
<a:theme xmlns:a="http://schemas.openxmlformats.org/drawingml/2006/main" name="Office Theme">
  <a:themeElements>
    <a:clrScheme name="Custom 2">
      <a:dk1>
        <a:srgbClr val="FFFFFF"/>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Futura Md B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TotalTime>
  <Words>5922</Words>
  <Application>Microsoft Office PowerPoint</Application>
  <PresentationFormat>Widescreen</PresentationFormat>
  <Paragraphs>300</Paragraphs>
  <Slides>44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Futura Md BT</vt:lpstr>
      <vt:lpstr>Gill Sans MT</vt:lpstr>
      <vt:lpstr>Office Theme</vt:lpstr>
      <vt:lpstr>UNIT 2: ESTABLISHING AN ESPORTS ORGANISATION</vt:lpstr>
      <vt:lpstr>LEARNING OBJECTIVES</vt:lpstr>
      <vt:lpstr>WHAT IS AN ORGANISATION?</vt:lpstr>
      <vt:lpstr>DIFFERENT TYPES OF GLOBAL ORGANISATIONS</vt:lpstr>
      <vt:lpstr>DIFFERENT TYPES OF GLOBAL ORGANISATIONS</vt:lpstr>
      <vt:lpstr>BIG GLOBAL SPORTS TEAMS</vt:lpstr>
      <vt:lpstr>BIG GLOBAL SPORTS TEAMS</vt:lpstr>
      <vt:lpstr>CASE STUDY: DALLAS COWBOYS</vt:lpstr>
      <vt:lpstr>CASE STUDY: DALLAS COWBOYS</vt:lpstr>
      <vt:lpstr>CASE STUDY: DALLAS COWBOYS</vt:lpstr>
      <vt:lpstr>CASE STUDY: MANCHESTER UNITED</vt:lpstr>
      <vt:lpstr>CASE STUDY: MANCHESTER UNITED</vt:lpstr>
      <vt:lpstr>CASE STUDY: MANCHESTER UNITED</vt:lpstr>
      <vt:lpstr>CASE STUDY: OPTIC GAMING</vt:lpstr>
      <vt:lpstr>CASE STUDY: OPTIC GAMING</vt:lpstr>
      <vt:lpstr>CASE STUDY: OPTIC GAMING</vt:lpstr>
      <vt:lpstr>TYPES OF ESPORTS ORGANISATIONS</vt:lpstr>
      <vt:lpstr>TYPES OF ESPORTS ORGANISATIONS: AMATEUR</vt:lpstr>
      <vt:lpstr>TYPES OF ESPORTS ORGANISATIONS: SEMI-PROFESSIONAL</vt:lpstr>
      <vt:lpstr>TYPES OF ESPORTS ORGANISATIONS: PROFESSIONAL</vt:lpstr>
      <vt:lpstr>ORGANISATIONS: SPORTS PARTICIPATION</vt:lpstr>
      <vt:lpstr>HOW DOES THAT FIGURE COMPARE TO ‘GAMING’?</vt:lpstr>
      <vt:lpstr>GOVERNEMENT AGENCIES</vt:lpstr>
      <vt:lpstr>UK SPORT: ROLE</vt:lpstr>
      <vt:lpstr>SPORT ENGLAND: ROLE</vt:lpstr>
      <vt:lpstr>AIMS OF SPORTS DEVELOMENT</vt:lpstr>
      <vt:lpstr>PURPOSE OF MEASUREMENT</vt:lpstr>
      <vt:lpstr>LEADERSHIP AND GOVERNANCE OF TRADITIONAL SPORT</vt:lpstr>
      <vt:lpstr>CASE STUDY: FIFA</vt:lpstr>
      <vt:lpstr>CASE STUDY: QFA</vt:lpstr>
      <vt:lpstr>PRIVATE INVESTEMENT</vt:lpstr>
      <vt:lpstr>GLOBAL ORGANISATIONS: GEF</vt:lpstr>
      <vt:lpstr>SYNERGIES</vt:lpstr>
      <vt:lpstr>WHAT CAN TRADITIONAL SPORT AND ESPORTS LEARN FROM EACH OTHER?</vt:lpstr>
      <vt:lpstr>EXAMPLES OF NATIONAL GOVERNING BODIES IN UK SPORT (NGB)</vt:lpstr>
      <vt:lpstr>OTHER NGBs IN SPORTS</vt:lpstr>
      <vt:lpstr>HOW FOOTBALL IS RUN &amp; EUROPEAN FOOTBALL PYRAMIDAL STRUCTURE</vt:lpstr>
      <vt:lpstr>ENGLISH FOOTBALL PYRAMID</vt:lpstr>
      <vt:lpstr>FIBA</vt:lpstr>
      <vt:lpstr>SUMMARY: STRUCTURE OF SPORTS AROUND THE WORLD</vt:lpstr>
      <vt:lpstr>SUMMARY: STRUCTURE OF SPORTS AROUND THE WORLD…</vt:lpstr>
      <vt:lpstr>SUMMARY: STRUCTURE OF ESPORTS AROUND THE WORLD</vt:lpstr>
      <vt:lpstr>SUMMARY: STRUCTURE OF ESPORTS AROUND THE WORLD…</vt:lpstr>
      <vt:lpstr>SUMMARY: STRUCTURE OF ESPORTS AROUND THE WORLD…</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(GCFE) Seromenho, Carl</dc:creator>
  <cp:lastModifiedBy>Shoukat Ali</cp:lastModifiedBy>
  <cp:revision>43</cp:revision>
  <dcterms:created xsi:type="dcterms:W3CDTF">2023-03-03T11:38:50Z</dcterms:created>
  <dcterms:modified xsi:type="dcterms:W3CDTF">2026-10-13T08:33:20Z</dcterms:modified>
</cp:coreProperties>
</file>