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50" d="100"/>
          <a:sy n="50" d="100"/>
        </p:scale>
        <p:origin x="1260" y="28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5184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Welcome, everyone. Today we are looking at what separates a group of five random ranked players from an elite, high-performing esports team. In esports, mechanical skill—like your aim or your movement combos—is only the baseline. Because games move at lightning speed, true high performance is down to cognitive synchronization. Think about how fast a team fight happens in Valorant or League: if you don’t operate like a single, unified mind, a team with worse individual aim but better coordination will wipe you off the map every single time. Let's break down how real organizations build these teams.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Think about your own competitive games. When a round goes bad, does your Discord get flooded with people screaming or complaining? High-performing teams treat voice comms like a resource. Macro-comms are the calm, big-picture decisions made between rounds or when rotating. Micro-comms are the sharp, clear pieces of info given mid-fight. Crucially, this requires absolute trust. If you are constantly looking at your teammate's screen or worrying if they are covering your flank, your own reactions slow down by crucial milliseconds. If you don't trust them, you tilt. If you tilt, you lose.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We’ve all played with the person who cares more about their personal KDA than actually winning the match. In a professional esports environment, that attitude gets you benched. High-performing teams build a culture where the team win is the only metric that matters. They do this by setting SMART goals. Instead of just saying 'let's win today,' an HPT sets a process goal like: 'We will secure first dragon in 80% of our scrims today.' Finally, accountability means showing up on time for practice, keeping your mental state in check, and treating your teammates like professionals.</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An esports team is much bigger than just the players on stage. In-game, roles must be crystal clear. The In-Game Leader, or IGL, is the general. When the IGL makes a call, the team follows it instantly—even if it's a bad call, executing it together is better than hesitating. Behind the scenes, professionals rely on a support ecosystem. The Coach builds the playbook; the Data Analyst finds patterns and weaknesses in the opponent's gameplay; and the Performance Psychologist keeps the players from burning out or breaking down under the pressure of playing in front of thousands of fans.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What happens when a teammate makes a massive throw? Do people flame them, or do they lift them up? 'Psychological safety' sounds like a complicated academic term, but it simply means you aren't afraid of being insulted by your team when you make a mistake. If players are terrified of messing up, they will play passively, stop taking creative risks, and hesitate during crucial clutch moments. High-performing teams have massive arguments, but they are never personal. They don't say 'you suck.' They say, 'Your rotation to B-site was three seconds too slow, which let them plant.' It’s objective, it’s constructive, and it keeps the team from falling apart.</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If you want to go pro, you have to spend almost as much time watching the game as you do playing it. This is where VOD reviews come in. High-performing teams sync up with their coach to review game recordings frame-by-frame. They don’t just watch the kills; they look at minion waves, crosshair placement, utility efficiency, and listen back to their own voice comms audio. This creates an ongoing feedback loop. If the data shows you are consistently losing a specific bombsite or objective, you rewrite your playbook before the next scrim.</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 wrap things up: esports championships aren't won by a single star player carrying the lobby. They are won by structural systems. High-performing teams master communication, build deep trust, clearly define who does what, create an environment where it's safe to learn from mistakes, and relentlessly review their own gameplay. When you go into your next team practice or scrim, look at your squad. Are you acting like five individuals, or are you building a high-performing ecosystem? Thank you, and I’m open to any questions.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F111A"/>
        </a:solidFill>
        <a:effectLst/>
      </p:bgPr>
    </p:bg>
    <p:spTree>
      <p:nvGrpSpPr>
        <p:cNvPr id="1" name=""/>
        <p:cNvGrpSpPr/>
        <p:nvPr/>
      </p:nvGrpSpPr>
      <p:grpSpPr>
        <a:xfrm>
          <a:off x="0" y="0"/>
          <a:ext cx="0" cy="0"/>
          <a:chOff x="0" y="0"/>
          <a:chExt cx="0" cy="0"/>
        </a:xfrm>
      </p:grpSpPr>
      <p:sp>
        <p:nvSpPr>
          <p:cNvPr id="2" name="TextBox 1"/>
          <p:cNvSpPr txBox="1"/>
          <p:nvPr/>
        </p:nvSpPr>
        <p:spPr>
          <a:xfrm>
            <a:off x="546538" y="1143000"/>
            <a:ext cx="6858000" cy="2657138"/>
          </a:xfrm>
          <a:prstGeom prst="rect">
            <a:avLst/>
          </a:prstGeom>
          <a:noFill/>
        </p:spPr>
        <p:txBody>
          <a:bodyPr wrap="square">
            <a:spAutoFit/>
          </a:bodyPr>
          <a:lstStyle/>
          <a:p>
            <a:pPr>
              <a:defRPr sz="4400" b="1">
                <a:solidFill>
                  <a:srgbClr val="00F2FE"/>
                </a:solidFill>
                <a:latin typeface="Arial"/>
              </a:defRPr>
            </a:pPr>
            <a:r>
              <a:rPr dirty="0"/>
              <a:t>Building High-Performing Teams in Esports</a:t>
            </a:r>
          </a:p>
          <a:p>
            <a:pPr>
              <a:spcBef>
                <a:spcPts val="2000"/>
              </a:spcBef>
              <a:defRPr sz="1800">
                <a:solidFill>
                  <a:srgbClr val="F0F2F5"/>
                </a:solidFill>
                <a:latin typeface="Arial"/>
              </a:defRPr>
            </a:pPr>
            <a:r>
              <a:rPr dirty="0"/>
              <a:t>Level 3 Curriculum | Framework for Students </a:t>
            </a:r>
          </a:p>
        </p:txBody>
      </p:sp>
      <p:pic>
        <p:nvPicPr>
          <p:cNvPr id="1026" name="Picture 2" descr="How professional video gamers are the new-age athletes | Fox Business">
            <a:extLst>
              <a:ext uri="{FF2B5EF4-FFF2-40B4-BE49-F238E27FC236}">
                <a16:creationId xmlns:a16="http://schemas.microsoft.com/office/drawing/2014/main" id="{2292EB71-1137-4908-AEF4-96B05CCF37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7145" y="1838653"/>
            <a:ext cx="3878317" cy="21815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F111A"/>
        </a:solidFill>
        <a:effectLst/>
      </p:bgPr>
    </p:bg>
    <p:spTree>
      <p:nvGrpSpPr>
        <p:cNvPr id="1" name=""/>
        <p:cNvGrpSpPr/>
        <p:nvPr/>
      </p:nvGrpSpPr>
      <p:grpSpPr>
        <a:xfrm>
          <a:off x="0" y="0"/>
          <a:ext cx="0" cy="0"/>
          <a:chOff x="0" y="0"/>
          <a:chExt cx="0" cy="0"/>
        </a:xfrm>
      </p:grpSpPr>
      <p:sp>
        <p:nvSpPr>
          <p:cNvPr id="2" name="TextBox 1"/>
          <p:cNvSpPr txBox="1"/>
          <p:nvPr/>
        </p:nvSpPr>
        <p:spPr>
          <a:xfrm>
            <a:off x="685800" y="457200"/>
            <a:ext cx="10820095" cy="731520"/>
          </a:xfrm>
          <a:prstGeom prst="rect">
            <a:avLst/>
          </a:prstGeom>
          <a:noFill/>
        </p:spPr>
        <p:txBody>
          <a:bodyPr wrap="square">
            <a:spAutoFit/>
          </a:bodyPr>
          <a:lstStyle/>
          <a:p>
            <a:pPr>
              <a:defRPr sz="3600" b="1">
                <a:solidFill>
                  <a:srgbClr val="00F2FE"/>
                </a:solidFill>
                <a:latin typeface="Arial"/>
              </a:defRPr>
            </a:pPr>
            <a:r>
              <a:t>Core Elements – Communication and Trust</a:t>
            </a:r>
          </a:p>
        </p:txBody>
      </p:sp>
      <p:sp>
        <p:nvSpPr>
          <p:cNvPr id="3" name="TextBox 2"/>
          <p:cNvSpPr txBox="1"/>
          <p:nvPr/>
        </p:nvSpPr>
        <p:spPr>
          <a:xfrm>
            <a:off x="685800" y="1645920"/>
            <a:ext cx="6217920" cy="4572000"/>
          </a:xfrm>
          <a:prstGeom prst="rect">
            <a:avLst/>
          </a:prstGeom>
          <a:noFill/>
        </p:spPr>
        <p:txBody>
          <a:bodyPr wrap="square">
            <a:spAutoFit/>
          </a:bodyPr>
          <a:lstStyle/>
          <a:p>
            <a:pPr>
              <a:spcAft>
                <a:spcPts val="1200"/>
              </a:spcAft>
            </a:pPr>
            <a:r>
              <a:rPr sz="1600" b="1">
                <a:solidFill>
                  <a:srgbClr val="F0F2F5"/>
                </a:solidFill>
                <a:latin typeface="Arial"/>
              </a:rPr>
              <a:t>• Macro-communication: </a:t>
            </a:r>
            <a:r>
              <a:rPr sz="1600">
                <a:solidFill>
                  <a:srgbClr val="F0F2F5"/>
                </a:solidFill>
                <a:latin typeface="Arial"/>
              </a:rPr>
              <a:t>Overall match strategy, map rotations, economy management, and long-term positioning plan.</a:t>
            </a:r>
          </a:p>
          <a:p>
            <a:pPr>
              <a:spcAft>
                <a:spcPts val="1200"/>
              </a:spcAft>
            </a:pPr>
            <a:r>
              <a:rPr sz="1600" b="1">
                <a:solidFill>
                  <a:srgbClr val="F0F2F5"/>
                </a:solidFill>
                <a:latin typeface="Arial"/>
              </a:rPr>
              <a:t>• Micro-communication: </a:t>
            </a:r>
            <a:r>
              <a:rPr sz="1600">
                <a:solidFill>
                  <a:srgbClr val="F0F2F5"/>
                </a:solidFill>
                <a:latin typeface="Arial"/>
              </a:rPr>
              <a:t>Real-time, rapid callouts during intense combat sequences ("Flash out", "He's one-shot!").</a:t>
            </a:r>
          </a:p>
          <a:p>
            <a:pPr>
              <a:spcAft>
                <a:spcPts val="1200"/>
              </a:spcAft>
            </a:pPr>
            <a:r>
              <a:rPr sz="1600" b="1">
                <a:solidFill>
                  <a:srgbClr val="F0F2F5"/>
                </a:solidFill>
                <a:latin typeface="Arial"/>
              </a:rPr>
              <a:t>• The Role of Trust: </a:t>
            </a:r>
            <a:r>
              <a:rPr sz="1600">
                <a:solidFill>
                  <a:srgbClr val="F0F2F5"/>
                </a:solidFill>
                <a:latin typeface="Arial"/>
              </a:rPr>
              <a:t>Reduces cognitive friction. Players execute their specific roles without wasting energy micromanaging teammates.</a:t>
            </a:r>
          </a:p>
          <a:p>
            <a:pPr>
              <a:spcAft>
                <a:spcPts val="1200"/>
              </a:spcAft>
            </a:pPr>
            <a:r>
              <a:rPr sz="1600" b="1">
                <a:solidFill>
                  <a:srgbClr val="F0F2F5"/>
                </a:solidFill>
                <a:latin typeface="Arial"/>
              </a:rPr>
              <a:t>• Common Pitfalls: </a:t>
            </a:r>
            <a:r>
              <a:rPr sz="1600">
                <a:solidFill>
                  <a:srgbClr val="F0F2F5"/>
                </a:solidFill>
                <a:latin typeface="Arial"/>
              </a:rPr>
              <a:t>Over-talking (cluttering comms with complaints) or falling completely silent when stressed ("tilting").</a:t>
            </a:r>
          </a:p>
        </p:txBody>
      </p:sp>
      <p:pic>
        <p:nvPicPr>
          <p:cNvPr id="2050" name="Picture 2" descr="Esports Medicine Team Debunks 5 Myths About Gaming">
            <a:extLst>
              <a:ext uri="{FF2B5EF4-FFF2-40B4-BE49-F238E27FC236}">
                <a16:creationId xmlns:a16="http://schemas.microsoft.com/office/drawing/2014/main" id="{536B857C-9D5E-445D-85D6-3257D17E96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3720" y="2119920"/>
            <a:ext cx="4655918" cy="26181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F111A"/>
        </a:solidFill>
        <a:effectLst/>
      </p:bgPr>
    </p:bg>
    <p:spTree>
      <p:nvGrpSpPr>
        <p:cNvPr id="1" name=""/>
        <p:cNvGrpSpPr/>
        <p:nvPr/>
      </p:nvGrpSpPr>
      <p:grpSpPr>
        <a:xfrm>
          <a:off x="0" y="0"/>
          <a:ext cx="0" cy="0"/>
          <a:chOff x="0" y="0"/>
          <a:chExt cx="0" cy="0"/>
        </a:xfrm>
      </p:grpSpPr>
      <p:sp>
        <p:nvSpPr>
          <p:cNvPr id="2" name="TextBox 1"/>
          <p:cNvSpPr txBox="1"/>
          <p:nvPr/>
        </p:nvSpPr>
        <p:spPr>
          <a:xfrm>
            <a:off x="685800" y="457200"/>
            <a:ext cx="10820095" cy="731520"/>
          </a:xfrm>
          <a:prstGeom prst="rect">
            <a:avLst/>
          </a:prstGeom>
          <a:noFill/>
        </p:spPr>
        <p:txBody>
          <a:bodyPr wrap="square">
            <a:spAutoFit/>
          </a:bodyPr>
          <a:lstStyle/>
          <a:p>
            <a:pPr>
              <a:defRPr sz="3600" b="1">
                <a:solidFill>
                  <a:srgbClr val="00F2FE"/>
                </a:solidFill>
                <a:latin typeface="Arial"/>
              </a:defRPr>
            </a:pPr>
            <a:r>
              <a:t>Team Culture and Shared Goals</a:t>
            </a:r>
          </a:p>
        </p:txBody>
      </p:sp>
      <p:sp>
        <p:nvSpPr>
          <p:cNvPr id="3" name="TextBox 2"/>
          <p:cNvSpPr txBox="1"/>
          <p:nvPr/>
        </p:nvSpPr>
        <p:spPr>
          <a:xfrm>
            <a:off x="685800" y="1645920"/>
            <a:ext cx="6217920" cy="4572000"/>
          </a:xfrm>
          <a:prstGeom prst="rect">
            <a:avLst/>
          </a:prstGeom>
          <a:noFill/>
        </p:spPr>
        <p:txBody>
          <a:bodyPr wrap="square">
            <a:spAutoFit/>
          </a:bodyPr>
          <a:lstStyle/>
          <a:p>
            <a:pPr>
              <a:spcAft>
                <a:spcPts val="1200"/>
              </a:spcAft>
            </a:pPr>
            <a:r>
              <a:rPr sz="1600" b="1">
                <a:solidFill>
                  <a:srgbClr val="F0F2F5"/>
                </a:solidFill>
                <a:latin typeface="Arial"/>
              </a:rPr>
              <a:t>• Collective Over Individual: </a:t>
            </a:r>
            <a:r>
              <a:rPr sz="1600">
                <a:solidFill>
                  <a:srgbClr val="F0F2F5"/>
                </a:solidFill>
                <a:latin typeface="Arial"/>
              </a:rPr>
              <a:t>A positive team culture prioritizes team victories over individual KDA ratios or personal stats.</a:t>
            </a:r>
          </a:p>
          <a:p>
            <a:pPr>
              <a:spcAft>
                <a:spcPts val="1200"/>
              </a:spcAft>
            </a:pPr>
            <a:r>
              <a:rPr sz="1600" b="1">
                <a:solidFill>
                  <a:srgbClr val="F0F2F5"/>
                </a:solidFill>
                <a:latin typeface="Arial"/>
              </a:rPr>
              <a:t>• SMART Performance Goals: </a:t>
            </a:r>
            <a:r>
              <a:rPr sz="1600">
                <a:solidFill>
                  <a:srgbClr val="F0F2F5"/>
                </a:solidFill>
                <a:latin typeface="Arial"/>
              </a:rPr>
              <a:t>Targeting objective milestones like winning a specific regional tournament qualifier.</a:t>
            </a:r>
          </a:p>
          <a:p>
            <a:pPr>
              <a:spcAft>
                <a:spcPts val="1200"/>
              </a:spcAft>
            </a:pPr>
            <a:r>
              <a:rPr sz="1600" b="1">
                <a:solidFill>
                  <a:srgbClr val="F0F2F5"/>
                </a:solidFill>
                <a:latin typeface="Arial"/>
              </a:rPr>
              <a:t>• SMART Process Goals: </a:t>
            </a:r>
            <a:r>
              <a:rPr sz="1600">
                <a:solidFill>
                  <a:srgbClr val="F0F2F5"/>
                </a:solidFill>
                <a:latin typeface="Arial"/>
              </a:rPr>
              <a:t>Focusing on quantifiable metrics like securing first dragon in 80% of scrims or fixing spike-plant conversions.</a:t>
            </a:r>
          </a:p>
          <a:p>
            <a:pPr>
              <a:spcAft>
                <a:spcPts val="1200"/>
              </a:spcAft>
            </a:pPr>
            <a:r>
              <a:rPr sz="1600" b="1">
                <a:solidFill>
                  <a:srgbClr val="F0F2F5"/>
                </a:solidFill>
                <a:latin typeface="Arial"/>
              </a:rPr>
              <a:t>• Mutual Accountability: </a:t>
            </a:r>
            <a:r>
              <a:rPr sz="1600">
                <a:solidFill>
                  <a:srgbClr val="F0F2F5"/>
                </a:solidFill>
                <a:latin typeface="Arial"/>
              </a:rPr>
              <a:t>Holding every team member responsible for punctuality, practice quality, and mental professional standards.</a:t>
            </a:r>
          </a:p>
        </p:txBody>
      </p:sp>
      <p:pic>
        <p:nvPicPr>
          <p:cNvPr id="3074" name="Picture 2" descr="KWC at EWC 26 champions Kuaishou Gaming">
            <a:extLst>
              <a:ext uri="{FF2B5EF4-FFF2-40B4-BE49-F238E27FC236}">
                <a16:creationId xmlns:a16="http://schemas.microsoft.com/office/drawing/2014/main" id="{DFA22CEB-A4CE-428E-96F7-636029D648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686" y="1645920"/>
            <a:ext cx="4691555" cy="31277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F111A"/>
        </a:solidFill>
        <a:effectLst/>
      </p:bgPr>
    </p:bg>
    <p:spTree>
      <p:nvGrpSpPr>
        <p:cNvPr id="1" name=""/>
        <p:cNvGrpSpPr/>
        <p:nvPr/>
      </p:nvGrpSpPr>
      <p:grpSpPr>
        <a:xfrm>
          <a:off x="0" y="0"/>
          <a:ext cx="0" cy="0"/>
          <a:chOff x="0" y="0"/>
          <a:chExt cx="0" cy="0"/>
        </a:xfrm>
      </p:grpSpPr>
      <p:sp>
        <p:nvSpPr>
          <p:cNvPr id="2" name="TextBox 1"/>
          <p:cNvSpPr txBox="1"/>
          <p:nvPr/>
        </p:nvSpPr>
        <p:spPr>
          <a:xfrm>
            <a:off x="685800" y="457200"/>
            <a:ext cx="10820095" cy="731520"/>
          </a:xfrm>
          <a:prstGeom prst="rect">
            <a:avLst/>
          </a:prstGeom>
          <a:noFill/>
        </p:spPr>
        <p:txBody>
          <a:bodyPr wrap="square">
            <a:spAutoFit/>
          </a:bodyPr>
          <a:lstStyle/>
          <a:p>
            <a:pPr>
              <a:defRPr sz="3600" b="1">
                <a:solidFill>
                  <a:srgbClr val="00F2FE"/>
                </a:solidFill>
                <a:latin typeface="Arial"/>
              </a:defRPr>
            </a:pPr>
            <a:r>
              <a:t>Defining Roles and Responsibilities</a:t>
            </a:r>
          </a:p>
        </p:txBody>
      </p:sp>
      <p:sp>
        <p:nvSpPr>
          <p:cNvPr id="3" name="TextBox 2"/>
          <p:cNvSpPr txBox="1"/>
          <p:nvPr/>
        </p:nvSpPr>
        <p:spPr>
          <a:xfrm>
            <a:off x="685800" y="1645920"/>
            <a:ext cx="6217920" cy="4572000"/>
          </a:xfrm>
          <a:prstGeom prst="rect">
            <a:avLst/>
          </a:prstGeom>
          <a:noFill/>
        </p:spPr>
        <p:txBody>
          <a:bodyPr wrap="square">
            <a:spAutoFit/>
          </a:bodyPr>
          <a:lstStyle/>
          <a:p>
            <a:pPr>
              <a:spcAft>
                <a:spcPts val="1200"/>
              </a:spcAft>
            </a:pPr>
            <a:r>
              <a:rPr sz="1600" b="1">
                <a:solidFill>
                  <a:srgbClr val="F0F2F5"/>
                </a:solidFill>
                <a:latin typeface="Arial"/>
              </a:rPr>
              <a:t>• In-Game Leader (IGL): </a:t>
            </a:r>
            <a:r>
              <a:rPr sz="1600">
                <a:solidFill>
                  <a:srgbClr val="F0F2F5"/>
                </a:solidFill>
                <a:latin typeface="Arial"/>
              </a:rPr>
              <a:t>Acts as the tactical general. Makes definitive mid-game calls that the roster must instantly execute together.</a:t>
            </a:r>
          </a:p>
          <a:p>
            <a:pPr>
              <a:spcAft>
                <a:spcPts val="1200"/>
              </a:spcAft>
            </a:pPr>
            <a:r>
              <a:rPr sz="1600" b="1">
                <a:solidFill>
                  <a:srgbClr val="F0F2F5"/>
                </a:solidFill>
                <a:latin typeface="Arial"/>
              </a:rPr>
              <a:t>• Specialized Roles: </a:t>
            </a:r>
            <a:r>
              <a:rPr sz="1600">
                <a:solidFill>
                  <a:srgbClr val="F0F2F5"/>
                </a:solidFill>
                <a:latin typeface="Arial"/>
              </a:rPr>
              <a:t>Mechanical and support roles tailor-fit to the specific title (e.g., Entry Fragger, Duelist, Jungler).</a:t>
            </a:r>
          </a:p>
          <a:p>
            <a:pPr>
              <a:spcAft>
                <a:spcPts val="1200"/>
              </a:spcAft>
            </a:pPr>
            <a:r>
              <a:rPr sz="1600" b="1">
                <a:solidFill>
                  <a:srgbClr val="F0F2F5"/>
                </a:solidFill>
                <a:latin typeface="Arial"/>
              </a:rPr>
              <a:t>• Head Coach: </a:t>
            </a:r>
            <a:r>
              <a:rPr sz="1600">
                <a:solidFill>
                  <a:srgbClr val="F0F2F5"/>
                </a:solidFill>
                <a:latin typeface="Arial"/>
              </a:rPr>
              <a:t>Builds the master strategic playbook, conducts drafts, and guides map bans.</a:t>
            </a:r>
          </a:p>
          <a:p>
            <a:pPr>
              <a:spcAft>
                <a:spcPts val="1200"/>
              </a:spcAft>
            </a:pPr>
            <a:r>
              <a:rPr sz="1600" b="1">
                <a:solidFill>
                  <a:srgbClr val="F0F2F5"/>
                </a:solidFill>
                <a:latin typeface="Arial"/>
              </a:rPr>
              <a:t>• Performance Psychologist: </a:t>
            </a:r>
            <a:r>
              <a:rPr sz="1600">
                <a:solidFill>
                  <a:srgbClr val="F0F2F5"/>
                </a:solidFill>
                <a:latin typeface="Arial"/>
              </a:rPr>
              <a:t>Manages mental resilience, safeguards team cohesion, and trains tilt-prevention techniques.</a:t>
            </a:r>
          </a:p>
          <a:p>
            <a:pPr>
              <a:spcAft>
                <a:spcPts val="1200"/>
              </a:spcAft>
            </a:pPr>
            <a:r>
              <a:rPr sz="1600" b="1">
                <a:solidFill>
                  <a:srgbClr val="F0F2F5"/>
                </a:solidFill>
                <a:latin typeface="Arial"/>
              </a:rPr>
              <a:t>• Data Analyst: </a:t>
            </a:r>
            <a:r>
              <a:rPr sz="1600">
                <a:solidFill>
                  <a:srgbClr val="F0F2F5"/>
                </a:solidFill>
                <a:latin typeface="Arial"/>
              </a:rPr>
              <a:t>Mines statistical gameplay trends and translates opponent data into concrete game plans.</a:t>
            </a:r>
          </a:p>
        </p:txBody>
      </p:sp>
      <p:pic>
        <p:nvPicPr>
          <p:cNvPr id="5" name="Picture 4">
            <a:extLst>
              <a:ext uri="{FF2B5EF4-FFF2-40B4-BE49-F238E27FC236}">
                <a16:creationId xmlns:a16="http://schemas.microsoft.com/office/drawing/2014/main" id="{E5965E6F-4FDD-423A-BC9A-2227EDE92A3D}"/>
              </a:ext>
            </a:extLst>
          </p:cNvPr>
          <p:cNvPicPr>
            <a:picLocks noChangeAspect="1"/>
          </p:cNvPicPr>
          <p:nvPr/>
        </p:nvPicPr>
        <p:blipFill>
          <a:blip r:embed="rId3"/>
          <a:stretch>
            <a:fillRect/>
          </a:stretch>
        </p:blipFill>
        <p:spPr>
          <a:xfrm>
            <a:off x="6903720" y="2138776"/>
            <a:ext cx="4955628" cy="330788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F111A"/>
        </a:solidFill>
        <a:effectLst/>
      </p:bgPr>
    </p:bg>
    <p:spTree>
      <p:nvGrpSpPr>
        <p:cNvPr id="1" name=""/>
        <p:cNvGrpSpPr/>
        <p:nvPr/>
      </p:nvGrpSpPr>
      <p:grpSpPr>
        <a:xfrm>
          <a:off x="0" y="0"/>
          <a:ext cx="0" cy="0"/>
          <a:chOff x="0" y="0"/>
          <a:chExt cx="0" cy="0"/>
        </a:xfrm>
      </p:grpSpPr>
      <p:sp>
        <p:nvSpPr>
          <p:cNvPr id="2" name="TextBox 1"/>
          <p:cNvSpPr txBox="1"/>
          <p:nvPr/>
        </p:nvSpPr>
        <p:spPr>
          <a:xfrm>
            <a:off x="685800" y="457200"/>
            <a:ext cx="10820095" cy="731520"/>
          </a:xfrm>
          <a:prstGeom prst="rect">
            <a:avLst/>
          </a:prstGeom>
          <a:noFill/>
        </p:spPr>
        <p:txBody>
          <a:bodyPr wrap="square">
            <a:spAutoFit/>
          </a:bodyPr>
          <a:lstStyle/>
          <a:p>
            <a:pPr>
              <a:defRPr sz="3600" b="1">
                <a:solidFill>
                  <a:srgbClr val="00F2FE"/>
                </a:solidFill>
                <a:latin typeface="Arial"/>
              </a:defRPr>
            </a:pPr>
            <a:r>
              <a:t>Psychological Safety &amp; Conflict Resolution</a:t>
            </a:r>
          </a:p>
        </p:txBody>
      </p:sp>
      <p:sp>
        <p:nvSpPr>
          <p:cNvPr id="3" name="TextBox 2"/>
          <p:cNvSpPr txBox="1"/>
          <p:nvPr/>
        </p:nvSpPr>
        <p:spPr>
          <a:xfrm>
            <a:off x="685800" y="1645920"/>
            <a:ext cx="6217920" cy="4572000"/>
          </a:xfrm>
          <a:prstGeom prst="rect">
            <a:avLst/>
          </a:prstGeom>
          <a:noFill/>
        </p:spPr>
        <p:txBody>
          <a:bodyPr wrap="square">
            <a:spAutoFit/>
          </a:bodyPr>
          <a:lstStyle/>
          <a:p>
            <a:pPr>
              <a:spcAft>
                <a:spcPts val="1200"/>
              </a:spcAft>
            </a:pPr>
            <a:r>
              <a:rPr sz="1600" b="1">
                <a:solidFill>
                  <a:srgbClr val="F0F2F5"/>
                </a:solidFill>
                <a:latin typeface="Arial"/>
              </a:rPr>
              <a:t>• Psychological Safety: </a:t>
            </a:r>
            <a:r>
              <a:rPr sz="1600">
                <a:solidFill>
                  <a:srgbClr val="F0F2F5"/>
                </a:solidFill>
                <a:latin typeface="Arial"/>
              </a:rPr>
              <a:t>The environment must be safe for interpersonal risk-taking. Players can admit errors without fear of humiliation.</a:t>
            </a:r>
          </a:p>
          <a:p>
            <a:pPr>
              <a:spcAft>
                <a:spcPts val="1200"/>
              </a:spcAft>
            </a:pPr>
            <a:r>
              <a:rPr sz="1600" b="1">
                <a:solidFill>
                  <a:srgbClr val="F0F2F5"/>
                </a:solidFill>
                <a:latin typeface="Arial"/>
              </a:rPr>
              <a:t>• Eliminate Hesitation: </a:t>
            </a:r>
            <a:r>
              <a:rPr sz="1600">
                <a:solidFill>
                  <a:srgbClr val="F0F2F5"/>
                </a:solidFill>
                <a:latin typeface="Arial"/>
              </a:rPr>
              <a:t>Safe environments ensure players play proactively and attempt clutch plays instead of playing out of fear.</a:t>
            </a:r>
          </a:p>
          <a:p>
            <a:pPr>
              <a:spcAft>
                <a:spcPts val="1200"/>
              </a:spcAft>
            </a:pPr>
            <a:r>
              <a:rPr sz="1600" b="1">
                <a:solidFill>
                  <a:srgbClr val="F0F2F5"/>
                </a:solidFill>
                <a:latin typeface="Arial"/>
              </a:rPr>
              <a:t>• Constructive Conflict: </a:t>
            </a:r>
            <a:r>
              <a:rPr sz="1600">
                <a:solidFill>
                  <a:srgbClr val="F0F2F5"/>
                </a:solidFill>
                <a:latin typeface="Arial"/>
              </a:rPr>
              <a:t>HPTs argue frequently, but critique is kept strictly objective. Replace personal insults with structural solutions.</a:t>
            </a:r>
          </a:p>
          <a:p>
            <a:pPr>
              <a:spcAft>
                <a:spcPts val="1200"/>
              </a:spcAft>
            </a:pPr>
            <a:r>
              <a:rPr sz="1600" b="1">
                <a:solidFill>
                  <a:srgbClr val="F0F2F5"/>
                </a:solidFill>
                <a:latin typeface="Arial"/>
              </a:rPr>
              <a:t>• Focus on Mechanics &amp; Strategy: </a:t>
            </a:r>
            <a:r>
              <a:rPr sz="1600">
                <a:solidFill>
                  <a:srgbClr val="F0F2F5"/>
                </a:solidFill>
                <a:latin typeface="Arial"/>
              </a:rPr>
              <a:t>Critiques address exact action items ("rotation was 3 seconds slow") rather than individual player traits.</a:t>
            </a:r>
          </a:p>
        </p:txBody>
      </p:sp>
      <p:pic>
        <p:nvPicPr>
          <p:cNvPr id="4098" name="Picture 2" descr="Latest on pressure - Esports News UK">
            <a:extLst>
              <a:ext uri="{FF2B5EF4-FFF2-40B4-BE49-F238E27FC236}">
                <a16:creationId xmlns:a16="http://schemas.microsoft.com/office/drawing/2014/main" id="{9C9D9D28-D363-42C9-BD8C-584DA623F4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3720" y="2351438"/>
            <a:ext cx="4760738" cy="22763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F111A"/>
        </a:solidFill>
        <a:effectLst/>
      </p:bgPr>
    </p:bg>
    <p:spTree>
      <p:nvGrpSpPr>
        <p:cNvPr id="1" name=""/>
        <p:cNvGrpSpPr/>
        <p:nvPr/>
      </p:nvGrpSpPr>
      <p:grpSpPr>
        <a:xfrm>
          <a:off x="0" y="0"/>
          <a:ext cx="0" cy="0"/>
          <a:chOff x="0" y="0"/>
          <a:chExt cx="0" cy="0"/>
        </a:xfrm>
      </p:grpSpPr>
      <p:sp>
        <p:nvSpPr>
          <p:cNvPr id="2" name="TextBox 1"/>
          <p:cNvSpPr txBox="1"/>
          <p:nvPr/>
        </p:nvSpPr>
        <p:spPr>
          <a:xfrm>
            <a:off x="685800" y="457200"/>
            <a:ext cx="10820095" cy="731520"/>
          </a:xfrm>
          <a:prstGeom prst="rect">
            <a:avLst/>
          </a:prstGeom>
          <a:noFill/>
        </p:spPr>
        <p:txBody>
          <a:bodyPr wrap="square">
            <a:spAutoFit/>
          </a:bodyPr>
          <a:lstStyle/>
          <a:p>
            <a:pPr>
              <a:defRPr sz="3600" b="1">
                <a:solidFill>
                  <a:srgbClr val="00F2FE"/>
                </a:solidFill>
                <a:latin typeface="Arial"/>
              </a:defRPr>
            </a:pPr>
            <a:r>
              <a:t>Continuous Improvement through Review</a:t>
            </a:r>
          </a:p>
        </p:txBody>
      </p:sp>
      <p:sp>
        <p:nvSpPr>
          <p:cNvPr id="3" name="TextBox 2"/>
          <p:cNvSpPr txBox="1"/>
          <p:nvPr/>
        </p:nvSpPr>
        <p:spPr>
          <a:xfrm>
            <a:off x="685800" y="1645920"/>
            <a:ext cx="6217920" cy="4572000"/>
          </a:xfrm>
          <a:prstGeom prst="rect">
            <a:avLst/>
          </a:prstGeom>
          <a:noFill/>
        </p:spPr>
        <p:txBody>
          <a:bodyPr wrap="square">
            <a:spAutoFit/>
          </a:bodyPr>
          <a:lstStyle/>
          <a:p>
            <a:pPr>
              <a:spcAft>
                <a:spcPts val="1200"/>
              </a:spcAft>
            </a:pPr>
            <a:r>
              <a:rPr sz="1600" b="1">
                <a:solidFill>
                  <a:srgbClr val="F0F2F5"/>
                </a:solidFill>
                <a:latin typeface="Arial"/>
              </a:rPr>
              <a:t>• Structured VOD Analysis: </a:t>
            </a:r>
            <a:r>
              <a:rPr sz="1600">
                <a:solidFill>
                  <a:srgbClr val="F0F2F5"/>
                </a:solidFill>
                <a:latin typeface="Arial"/>
              </a:rPr>
              <a:t>Reviewing game recordings frame-by-frame to analyze crosshair positioning, utility execution, and blindspots.</a:t>
            </a:r>
          </a:p>
          <a:p>
            <a:pPr>
              <a:spcAft>
                <a:spcPts val="1200"/>
              </a:spcAft>
            </a:pPr>
            <a:r>
              <a:rPr sz="1600" b="1">
                <a:solidFill>
                  <a:srgbClr val="F0F2F5"/>
                </a:solidFill>
                <a:latin typeface="Arial"/>
              </a:rPr>
              <a:t>• Audio Log Auditing: </a:t>
            </a:r>
            <a:r>
              <a:rPr sz="1600">
                <a:solidFill>
                  <a:srgbClr val="F0F2F5"/>
                </a:solidFill>
                <a:latin typeface="Arial"/>
              </a:rPr>
              <a:t>Listening back to team communications during stressful skirmishes to filter out unhelpful comm clutter.</a:t>
            </a:r>
          </a:p>
          <a:p>
            <a:pPr>
              <a:spcAft>
                <a:spcPts val="1200"/>
              </a:spcAft>
            </a:pPr>
            <a:r>
              <a:rPr sz="1600" b="1">
                <a:solidFill>
                  <a:srgbClr val="F0F2F5"/>
                </a:solidFill>
                <a:latin typeface="Arial"/>
              </a:rPr>
              <a:t>• Data-Driven Loops: </a:t>
            </a:r>
            <a:r>
              <a:rPr sz="1600">
                <a:solidFill>
                  <a:srgbClr val="F0F2F5"/>
                </a:solidFill>
                <a:latin typeface="Arial"/>
              </a:rPr>
              <a:t>Constantly updating team strategies and adapting the playbook based on scrim metrics and patch meta shifts.</a:t>
            </a:r>
          </a:p>
        </p:txBody>
      </p:sp>
      <p:pic>
        <p:nvPicPr>
          <p:cNvPr id="5122" name="Picture 2" descr="A day in the life of a British Esports Student Champs team">
            <a:extLst>
              <a:ext uri="{FF2B5EF4-FFF2-40B4-BE49-F238E27FC236}">
                <a16:creationId xmlns:a16="http://schemas.microsoft.com/office/drawing/2014/main" id="{0A4E5168-CFCF-4DFA-8B7C-4B166B8FCD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7575" y="2083760"/>
            <a:ext cx="4505325" cy="33264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F111A"/>
        </a:solidFill>
        <a:effectLst/>
      </p:bgPr>
    </p:bg>
    <p:spTree>
      <p:nvGrpSpPr>
        <p:cNvPr id="1" name=""/>
        <p:cNvGrpSpPr/>
        <p:nvPr/>
      </p:nvGrpSpPr>
      <p:grpSpPr>
        <a:xfrm>
          <a:off x="0" y="0"/>
          <a:ext cx="0" cy="0"/>
          <a:chOff x="0" y="0"/>
          <a:chExt cx="0" cy="0"/>
        </a:xfrm>
      </p:grpSpPr>
      <p:sp>
        <p:nvSpPr>
          <p:cNvPr id="2" name="TextBox 1"/>
          <p:cNvSpPr txBox="1"/>
          <p:nvPr/>
        </p:nvSpPr>
        <p:spPr>
          <a:xfrm>
            <a:off x="685800" y="457200"/>
            <a:ext cx="10820095" cy="731520"/>
          </a:xfrm>
          <a:prstGeom prst="rect">
            <a:avLst/>
          </a:prstGeom>
          <a:noFill/>
        </p:spPr>
        <p:txBody>
          <a:bodyPr wrap="square">
            <a:spAutoFit/>
          </a:bodyPr>
          <a:lstStyle/>
          <a:p>
            <a:pPr>
              <a:defRPr sz="3600" b="1">
                <a:solidFill>
                  <a:srgbClr val="00F2FE"/>
                </a:solidFill>
                <a:latin typeface="Arial"/>
              </a:defRPr>
            </a:pPr>
            <a:r>
              <a:t>Conclusion: System Over Raw Skill</a:t>
            </a:r>
          </a:p>
        </p:txBody>
      </p:sp>
      <p:sp>
        <p:nvSpPr>
          <p:cNvPr id="3" name="TextBox 2"/>
          <p:cNvSpPr txBox="1"/>
          <p:nvPr/>
        </p:nvSpPr>
        <p:spPr>
          <a:xfrm>
            <a:off x="685800" y="1645920"/>
            <a:ext cx="6217920" cy="4572000"/>
          </a:xfrm>
          <a:prstGeom prst="rect">
            <a:avLst/>
          </a:prstGeom>
          <a:noFill/>
        </p:spPr>
        <p:txBody>
          <a:bodyPr wrap="square">
            <a:spAutoFit/>
          </a:bodyPr>
          <a:lstStyle/>
          <a:p>
            <a:pPr>
              <a:spcAft>
                <a:spcPts val="1200"/>
              </a:spcAft>
            </a:pPr>
            <a:r>
              <a:rPr sz="1600" b="1">
                <a:solidFill>
                  <a:srgbClr val="F0F2F5"/>
                </a:solidFill>
                <a:latin typeface="Arial"/>
              </a:rPr>
              <a:t>• Beyond Mechanical Talents: </a:t>
            </a:r>
            <a:r>
              <a:rPr sz="1600">
                <a:solidFill>
                  <a:srgbClr val="F0F2F5"/>
                </a:solidFill>
                <a:latin typeface="Arial"/>
              </a:rPr>
              <a:t>Championships require structural systems—raw mechanical talent is only the base filter.</a:t>
            </a:r>
          </a:p>
          <a:p>
            <a:pPr>
              <a:spcAft>
                <a:spcPts val="1200"/>
              </a:spcAft>
            </a:pPr>
            <a:r>
              <a:rPr sz="1600" b="1">
                <a:solidFill>
                  <a:srgbClr val="F0F2F5"/>
                </a:solidFill>
                <a:latin typeface="Arial"/>
              </a:rPr>
              <a:t>• Cohesion Wins Matches: </a:t>
            </a:r>
            <a:r>
              <a:rPr sz="1600">
                <a:solidFill>
                  <a:srgbClr val="F0F2F5"/>
                </a:solidFill>
                <a:latin typeface="Arial"/>
              </a:rPr>
              <a:t>Five elite individual players operating independently will routinely fall to a well-integrated, high-performing team.</a:t>
            </a:r>
          </a:p>
          <a:p>
            <a:pPr>
              <a:spcAft>
                <a:spcPts val="1200"/>
              </a:spcAft>
            </a:pPr>
            <a:r>
              <a:rPr sz="1600" b="1">
                <a:solidFill>
                  <a:srgbClr val="F0F2F5"/>
                </a:solidFill>
                <a:latin typeface="Arial"/>
              </a:rPr>
              <a:t>• Build Your Infrastructure: </a:t>
            </a:r>
            <a:r>
              <a:rPr sz="1600">
                <a:solidFill>
                  <a:srgbClr val="F0F2F5"/>
                </a:solidFill>
                <a:latin typeface="Arial"/>
              </a:rPr>
              <a:t>Focus on structured communication, explicit roles, psychological safety, and regular VOD review loops.</a:t>
            </a:r>
          </a:p>
        </p:txBody>
      </p:sp>
      <p:pic>
        <p:nvPicPr>
          <p:cNvPr id="6" name="Picture 5">
            <a:extLst>
              <a:ext uri="{FF2B5EF4-FFF2-40B4-BE49-F238E27FC236}">
                <a16:creationId xmlns:a16="http://schemas.microsoft.com/office/drawing/2014/main" id="{47965F15-6DC1-43A9-B891-BDB63C9D6A72}"/>
              </a:ext>
            </a:extLst>
          </p:cNvPr>
          <p:cNvPicPr>
            <a:picLocks noChangeAspect="1"/>
          </p:cNvPicPr>
          <p:nvPr/>
        </p:nvPicPr>
        <p:blipFill>
          <a:blip r:embed="rId3"/>
          <a:stretch>
            <a:fillRect/>
          </a:stretch>
        </p:blipFill>
        <p:spPr>
          <a:xfrm>
            <a:off x="7124700" y="2646045"/>
            <a:ext cx="4572000" cy="25717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F10C9E-7ED0-4455-8082-EB7ABAA7D72B}"/>
              </a:ext>
            </a:extLst>
          </p:cNvPr>
          <p:cNvSpPr txBox="1"/>
          <p:nvPr/>
        </p:nvSpPr>
        <p:spPr>
          <a:xfrm>
            <a:off x="939800" y="1028700"/>
            <a:ext cx="10109200" cy="4031873"/>
          </a:xfrm>
          <a:prstGeom prst="rect">
            <a:avLst/>
          </a:prstGeom>
          <a:noFill/>
        </p:spPr>
        <p:txBody>
          <a:bodyPr wrap="square">
            <a:spAutoFit/>
          </a:bodyPr>
          <a:lstStyle/>
          <a:p>
            <a:r>
              <a:rPr lang="en-GB" sz="3200" b="1" dirty="0">
                <a:solidFill>
                  <a:srgbClr val="1E53A3"/>
                </a:solidFill>
                <a:effectLst/>
              </a:rPr>
              <a:t>Student Task 1 (10 mins)</a:t>
            </a:r>
            <a:endParaRPr lang="en-GB" sz="3200" b="1" dirty="0">
              <a:effectLst/>
            </a:endParaRPr>
          </a:p>
          <a:p>
            <a:r>
              <a:rPr lang="en-GB" sz="3200" dirty="0">
                <a:effectLst/>
              </a:rPr>
              <a:t>Identify 3 successful esports teams and explain their strengths.</a:t>
            </a:r>
          </a:p>
          <a:p>
            <a:r>
              <a:rPr lang="en-GB" sz="3200" b="1" dirty="0">
                <a:solidFill>
                  <a:srgbClr val="1E53A3"/>
                </a:solidFill>
                <a:effectLst/>
              </a:rPr>
              <a:t>Student Task 2 (15 mins)</a:t>
            </a:r>
            <a:endParaRPr lang="en-GB" sz="3200" b="1" dirty="0">
              <a:effectLst/>
            </a:endParaRPr>
          </a:p>
          <a:p>
            <a:r>
              <a:rPr lang="en-GB" sz="3200" dirty="0">
                <a:effectLst/>
              </a:rPr>
              <a:t>Design an esports roster and assign team roles.</a:t>
            </a:r>
          </a:p>
          <a:p>
            <a:r>
              <a:rPr lang="en-GB" sz="3200" b="1" dirty="0">
                <a:solidFill>
                  <a:srgbClr val="1E53A3"/>
                </a:solidFill>
                <a:effectLst/>
              </a:rPr>
              <a:t>Student Task 3 (15 mins)</a:t>
            </a:r>
            <a:endParaRPr lang="en-GB" sz="3200" b="1" dirty="0">
              <a:effectLst/>
            </a:endParaRPr>
          </a:p>
          <a:p>
            <a:r>
              <a:rPr lang="en-GB" sz="3200" dirty="0">
                <a:effectLst/>
              </a:rPr>
              <a:t>Analyse a professional esports team and evaluate performance</a:t>
            </a:r>
            <a:r>
              <a:rPr lang="en-GB" dirty="0">
                <a:effectLst/>
              </a:rPr>
              <a:t>.</a:t>
            </a:r>
          </a:p>
        </p:txBody>
      </p:sp>
    </p:spTree>
    <p:extLst>
      <p:ext uri="{BB962C8B-B14F-4D97-AF65-F5344CB8AC3E}">
        <p14:creationId xmlns:p14="http://schemas.microsoft.com/office/powerpoint/2010/main" val="12338542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1338</Words>
  <Application>Microsoft Office PowerPoint</Application>
  <PresentationFormat>Widescreen</PresentationFormat>
  <Paragraphs>44</Paragraphs>
  <Slides>8</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Shoukat Ali</dc:creator>
  <cp:keywords/>
  <dc:description>generated using python-pptx</dc:description>
  <cp:lastModifiedBy>Shoukat Ali</cp:lastModifiedBy>
  <cp:revision>3</cp:revision>
  <dcterms:created xsi:type="dcterms:W3CDTF">2013-01-27T09:14:16Z</dcterms:created>
  <dcterms:modified xsi:type="dcterms:W3CDTF">2026-10-02T07:54:21Z</dcterms:modified>
  <cp:category/>
</cp:coreProperties>
</file>