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8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25880"/>
            <a:ext cx="1069848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>
                <a:solidFill>
                  <a:srgbClr val="DAE4EE"/>
                </a:solidFill>
              </a:defRPr>
            </a:pPr>
            <a:r>
              <a:t>Unit 2: Technology Systems</a:t>
            </a:r>
          </a:p>
          <a:p>
            <a:pPr>
              <a:defRPr sz="4000" b="1">
                <a:solidFill>
                  <a:srgbClr val="FFFFFF"/>
                </a:solidFill>
              </a:defRPr>
            </a:pPr>
            <a:r>
              <a:t>Lesson 5 — Inside the Computer</a:t>
            </a:r>
          </a:p>
          <a:p>
            <a:pPr>
              <a:spcBef>
                <a:spcPts val="1800"/>
              </a:spcBef>
              <a:defRPr sz="2200">
                <a:solidFill>
                  <a:srgbClr val="FFFFFF"/>
                </a:solidFill>
              </a:defRPr>
            </a:pPr>
            <a:r>
              <a:t>How do the components inside a computer work together?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4160520"/>
            <a:ext cx="10332720" cy="914400"/>
          </a:xfrm>
          <a:prstGeom prst="roundRect">
            <a:avLst/>
          </a:prstGeom>
          <a:solidFill>
            <a:srgbClr val="EBF1F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t>Motherboard  •  CPU  •  RAM  •  ROM  •  Buses  •  Cooling  •  Storage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DO NOW — Retrieval Starter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Starter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1. What does LAN stand for?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2. What does WAN stand for?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3. Which technology would normally connect wireless earbuds to a phone?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4. What does UTP stand for?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5. Which cable transfers data using light?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6. Give one benefit of Wi-Fi.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69680" y="5577840"/>
            <a:ext cx="2286000" cy="50292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323"/>
                </a:solidFill>
              </a:defRPr>
            </a:pPr>
            <a:r>
              <a:t>No notes • 5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Retrieval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Starter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1. Local Area Network</a:t>
            </a:r>
          </a:p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2. Wide Area Network</a:t>
            </a:r>
          </a:p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3. Bluetooth</a:t>
            </a:r>
          </a:p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4. Unshielded Twisted Pair</a:t>
            </a:r>
          </a:p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5. Optical </a:t>
            </a:r>
            <a:r>
              <a:rPr dirty="0" err="1"/>
              <a:t>fibre</a:t>
            </a:r>
            <a:endParaRPr dirty="0"/>
          </a:p>
          <a:p>
            <a:pPr>
              <a:spcAft>
                <a:spcPts val="1000"/>
              </a:spcAft>
              <a:defRPr sz="2100">
                <a:solidFill>
                  <a:srgbClr val="2B704E"/>
                </a:solidFill>
              </a:defRPr>
            </a:pPr>
            <a:r>
              <a:rPr dirty="0"/>
              <a:t>6. Examples: mobility, convenience, no physical network cable to the device.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0" y="5532120"/>
            <a:ext cx="2468880" cy="50292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323"/>
                </a:solidFill>
              </a:defRPr>
            </a:pPr>
            <a:r>
              <a:t>Self-mark your answers.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Today's 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Identify important components inside a computer.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Explain the purpose of the motherboard and CPU.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Describe the ALU, Control Unit and registers.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Explain RAM and ROM.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Explain what a bus does.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Identify graphics, sound and video hardware.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Explain why computers need cooling.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Identify different types of storage.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What's Inside a Computer?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Inside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A computer contains many components that work together.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Important components include: motherboard, CPU, RAM, ROM, storage, graphics hardware and cooling components.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Together they allow a computer to input, process, store and output data.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4800600"/>
            <a:ext cx="8503920" cy="77724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rPr dirty="0"/>
              <a:t>INPUT  →  PROCESS  →  STORE  → 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1 — Component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94760" y="1143000"/>
            <a:ext cx="4572000" cy="59436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232323"/>
                </a:solidFill>
              </a:defRPr>
            </a:pPr>
            <a:r>
              <a:rPr dirty="0"/>
              <a:t>60-SECOND 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Write down as many internal computer components as you can.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Next to any component you know, write its job.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Example: CPU — processes instructions.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5120640"/>
            <a:ext cx="832104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1 point = correct component   •   +1 point = correct job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The Motherboard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Components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143000"/>
            <a:ext cx="274320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rPr dirty="0"/>
              <a:t>MOTHERBOARD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65960"/>
            <a:ext cx="105156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The motherboard is the main printed circuit board (PCB) inside the computer.</a:t>
            </a:r>
          </a:p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Components such as the CPU, RAM, storage connections and expansion hardware connect to or communicate through it.</a:t>
            </a:r>
          </a:p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It provides the main connections that allow internal components to work together.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5303520"/>
            <a:ext cx="9875520" cy="59436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323"/>
                </a:solidFill>
              </a:defRPr>
            </a:pPr>
            <a:r>
              <a:rPr dirty="0"/>
              <a:t>Remember: Motherboard = main circuit board connecting the computer's components.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Motherboard —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A. It permanently stores all user files.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B. It is the main circuit board that connects computer components.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C. It displays images on the monitor.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D. It only provides power to the CPU.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4892040"/>
            <a:ext cx="8412480" cy="59436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Which statement best describes a motherboard?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5577840"/>
            <a:ext cx="8412480" cy="50292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323"/>
                </a:solidFill>
              </a:defRPr>
            </a:pPr>
            <a:r>
              <a:rPr dirty="0"/>
              <a:t>Answer: B  •  Now name TWO components that connect to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What is the CPU?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CPU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143000"/>
            <a:ext cx="484632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rPr dirty="0"/>
              <a:t>CPU — Central Processing 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The CPU processes instructions and data.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It controls and carries out many instructions required by programs.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Three important parts associated with the CPU are the ALU, Control Unit and registers.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Inside the CPU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CPU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338328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t>ALU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25880"/>
            <a:ext cx="338328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rPr dirty="0"/>
              <a:t>CONTROL UNIT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325880"/>
            <a:ext cx="338328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232323"/>
                </a:solidFill>
              </a:defRPr>
            </a:pPr>
            <a:r>
              <a:rPr dirty="0"/>
              <a:t>REGISTERS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1945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0">
                <a:solidFill>
                  <a:srgbClr val="232323"/>
                </a:solidFill>
              </a:defRPr>
            </a:pPr>
            <a:r>
              <a:rPr dirty="0"/>
              <a:t>Performs calculations and logical operations.</a:t>
            </a:r>
            <a:br>
              <a:rPr dirty="0"/>
            </a:br>
            <a:r>
              <a:rPr dirty="0"/>
              <a:t>Example: 10 + 5 or comparing values.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1945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0">
                <a:solidFill>
                  <a:srgbClr val="232323"/>
                </a:solidFill>
              </a:defRPr>
            </a:pPr>
            <a:r>
              <a:rPr dirty="0"/>
              <a:t>Controls and coordinates processing and the execution of instructions.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219456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0">
                <a:solidFill>
                  <a:srgbClr val="232323"/>
                </a:solidFill>
              </a:defRPr>
            </a:pPr>
            <a:r>
              <a:rPr dirty="0"/>
              <a:t>Very small, very fast temporary storage locations inside the CPU.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4754880"/>
            <a:ext cx="9144000" cy="685800"/>
          </a:xfrm>
          <a:prstGeom prst="roundRect">
            <a:avLst/>
          </a:prstGeom>
          <a:solidFill>
            <a:srgbClr val="DAE4EE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323"/>
                </a:solidFill>
              </a:defRPr>
            </a:pPr>
            <a:r>
              <a:rPr dirty="0"/>
              <a:t>Memory trick: ALU = Calculate  •  CU = Control  •  Registers = Hold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build="p" animBg="1"/>
      <p:bldP spid="10" grpId="0" animBg="1"/>
      <p:bldP spid="11" grpId="0" animBg="1"/>
      <p:bldP spid="1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2 — Match the CPU Part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Choose: ALU  |  CONTROL UNIT  |  REGISTERS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1. Performs calculations.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2. Temporarily holds information required immediately by the CPU.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3. Controls and coordinates processing.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4. Performs logical comparisons.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5. Very small and fast storage inside the CPU.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20240" y="5349240"/>
            <a:ext cx="8321040" cy="594360"/>
          </a:xfrm>
          <a:prstGeom prst="roundRect">
            <a:avLst/>
          </a:prstGeom>
          <a:solidFill>
            <a:srgbClr val="F0F4F8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Challenge: Which component are all three found inside?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CPU Activity —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1 → ALU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2 → Registers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3 → Control Unit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4 → ALU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5 → Registers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All three are associated with the CPU.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5257800"/>
            <a:ext cx="896112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323"/>
                </a:solidFill>
              </a:defRPr>
            </a:pPr>
            <a:r>
              <a:rPr dirty="0"/>
              <a:t>Quick fire: Which calculates?  Which controls?  Which holds?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What is RAM?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143000"/>
            <a:ext cx="493776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232323"/>
                </a:solidFill>
              </a:defRPr>
            </a:pPr>
            <a:r>
              <a:rPr dirty="0"/>
              <a:t>RAM — Random Access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RAM stores programs and data that the computer is currently using.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Examples: an open document, a running application or an open browser.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RAM is volatile — its contents are lost when power is removed.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03120" y="5166360"/>
            <a:ext cx="7955279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Remember: RAM = temporary working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What is ROM?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143000"/>
            <a:ext cx="493776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232323"/>
                </a:solidFill>
              </a:defRPr>
            </a:pPr>
            <a:r>
              <a:rPr dirty="0"/>
              <a:t>ROM — Read Only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ROM is non-volatile memory.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It retains its contents when the computer is switched off.</a:t>
            </a:r>
          </a:p>
          <a:p>
            <a:pPr>
              <a:spcAft>
                <a:spcPts val="1000"/>
              </a:spcAft>
              <a:defRPr sz="2200">
                <a:solidFill>
                  <a:srgbClr val="232323"/>
                </a:solidFill>
              </a:defRPr>
            </a:pPr>
            <a:r>
              <a:rPr dirty="0"/>
              <a:t>ROM can hold instructions or data needed by the computer system.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34440" y="5166360"/>
            <a:ext cx="969264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RAM loses contents without power  •  ROM retains contents without power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RAM vs ROM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005840" y="1371600"/>
          <a:ext cx="1014984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1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Feature</a:t>
                      </a:r>
                    </a:p>
                  </a:txBody>
                  <a:tcPr>
                    <a:solidFill>
                      <a:srgbClr val="182D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RAM</a:t>
                      </a:r>
                    </a:p>
                  </a:txBody>
                  <a:tcPr>
                    <a:solidFill>
                      <a:srgbClr val="182D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/>
                        <a:t>ROM</a:t>
                      </a:r>
                    </a:p>
                  </a:txBody>
                  <a:tcPr>
                    <a:solidFill>
                      <a:srgbClr val="182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Full name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Random Access Memory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Read Only Memory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Purpose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Working memory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Persistent system instructions/data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Power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Volatile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Non-volatile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When power is removed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Contents lost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Contents retained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Typical use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t>Active programs/data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232323"/>
                          </a:solidFill>
                        </a:defRPr>
                      </a:pPr>
                      <a:r>
                        <a:rPr dirty="0"/>
                        <a:t>System / firmware purposes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743200" y="5715000"/>
            <a:ext cx="6675120" cy="50292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323"/>
                </a:solidFill>
              </a:defRPr>
            </a:pPr>
            <a:r>
              <a:rPr dirty="0"/>
              <a:t>Exam keyword: VOLATILE vs NON-VOLATILE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3 — RAM or ROM?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Write RAM or ROM.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1. Stores data/programs currently being used.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2. Volatile.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3. Retains its contents when power is removed.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4. Random Access Memory.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5. Non-volatile.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6. Read Only Memory.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5303520"/>
            <a:ext cx="932688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Challenge: Explain ONE difference between RAM and ROM in a full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RAM or ROM —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325880"/>
            <a:ext cx="2743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1. RAM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2. RAM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3. ROM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4. RAM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5. ROM</a:t>
            </a:r>
          </a:p>
          <a:p>
            <a:pPr>
              <a:spcAft>
                <a:spcPts val="1000"/>
              </a:spcAft>
              <a:defRPr sz="2200">
                <a:solidFill>
                  <a:srgbClr val="2B704E"/>
                </a:solidFill>
              </a:defRPr>
            </a:pPr>
            <a:r>
              <a:rPr dirty="0"/>
              <a:t>6. ROM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508760"/>
            <a:ext cx="5212080" cy="594360"/>
          </a:xfrm>
          <a:prstGeom prst="roundRect">
            <a:avLst/>
          </a:prstGeom>
          <a:solidFill>
            <a:srgbClr val="DAE4EE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Strong comparison answer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0" y="2377440"/>
            <a:ext cx="6217920" cy="182880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0">
                <a:solidFill>
                  <a:srgbClr val="232323"/>
                </a:solidFill>
              </a:defRPr>
            </a:pPr>
            <a:r>
              <a:rPr dirty="0"/>
              <a:t>RAM is volatile and loses its contents when power is removed, whereas ROM is non-volatile and retains its contents.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What is a Bus?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323"/>
                </a:solidFill>
              </a:defRPr>
            </a:pPr>
            <a:r>
              <a:rPr dirty="0"/>
              <a:t>The CPU, RAM and other components need to exchange information.</a:t>
            </a:r>
          </a:p>
          <a:p>
            <a:pPr>
              <a:spcAft>
                <a:spcPts val="1000"/>
              </a:spcAft>
              <a:defRPr sz="2300">
                <a:solidFill>
                  <a:srgbClr val="232323"/>
                </a:solidFill>
              </a:defRPr>
            </a:pPr>
            <a:r>
              <a:rPr dirty="0"/>
              <a:t>A bus provides a pathway that carries data/signals between internal components.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3429000"/>
            <a:ext cx="7406640" cy="86868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232323"/>
                </a:solidFill>
              </a:defRPr>
            </a:pPr>
            <a:r>
              <a:rPr dirty="0"/>
              <a:t>CPU   ⇄   BUS   ⇄   RAM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4892040"/>
            <a:ext cx="8138160" cy="59436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Remember: Bus = carries information between components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4 — Complete the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0" y="1143000"/>
            <a:ext cx="2926080" cy="59436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232323"/>
                </a:solidFill>
              </a:defRPr>
            </a:pPr>
            <a:r>
              <a:t>STORAGE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2057400"/>
            <a:ext cx="36576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0">
                <a:solidFill>
                  <a:srgbClr val="232323"/>
                </a:solidFill>
              </a:defRPr>
            </a:pPr>
            <a:r>
              <a:t>Program/data loaded into</a:t>
            </a:r>
            <a:br/>
            <a:r>
              <a:t>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06240" y="3337560"/>
            <a:ext cx="36576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0">
                <a:solidFill>
                  <a:srgbClr val="232323"/>
                </a:solidFill>
              </a:defRPr>
            </a:pPr>
            <a:r>
              <a:rPr dirty="0"/>
              <a:t>Instructions processed by</a:t>
            </a:r>
            <a:br>
              <a:rPr dirty="0"/>
            </a:br>
            <a:r>
              <a:rPr dirty="0"/>
              <a:t>__________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57600" y="4617720"/>
            <a:ext cx="475488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0">
                <a:solidFill>
                  <a:srgbClr val="232323"/>
                </a:solidFill>
              </a:defRPr>
            </a:pPr>
            <a:r>
              <a:rPr dirty="0"/>
              <a:t>Information moves between components using</a:t>
            </a:r>
            <a:br>
              <a:rPr dirty="0"/>
            </a:br>
            <a:r>
              <a:rPr dirty="0"/>
              <a:t>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669280"/>
            <a:ext cx="10698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B704E"/>
                </a:solidFill>
              </a:defRPr>
            </a:pPr>
            <a:r>
              <a:rPr dirty="0"/>
              <a:t>Answers: RAM → CPU → Bus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Graphics, Sound &amp; Video Hardware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Hardware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88720"/>
            <a:ext cx="3657600" cy="59436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GPU — Graphics Processing Unit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Graphics hardware processes graphical information.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It is especially useful for gaming, video, 3D graphics and CAD.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Sound hardware supports audio input/output and processing.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Video hardware supports video-related processing, capture or output depending on the system.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Different users need different hardware depending on their purpose.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5 — Which Computer Needs More?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188720"/>
            <a:ext cx="484632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COMPUTER A — Reception PC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011680"/>
            <a:ext cx="48463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0">
                <a:solidFill>
                  <a:srgbClr val="232323"/>
                </a:solidFill>
              </a:defRPr>
            </a:pPr>
            <a:r>
              <a:rPr dirty="0"/>
              <a:t>Emails • Documents • Web browsing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188720"/>
            <a:ext cx="484632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COMPUTER B — Design PC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92240" y="2011680"/>
            <a:ext cx="48463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0">
                <a:solidFill>
                  <a:srgbClr val="232323"/>
                </a:solidFill>
              </a:defRPr>
            </a:pPr>
            <a:r>
              <a:rPr dirty="0"/>
              <a:t>3D modelling • Video editing • Graphics 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29000"/>
            <a:ext cx="103327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1. Which computer needs stronger graphics hardware?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2. Why?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3. Why might identical high-end graphics hardware be unnecessary for every basic office PC?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08960" y="5577840"/>
            <a:ext cx="5943600" cy="457200"/>
          </a:xfrm>
          <a:prstGeom prst="roundRect">
            <a:avLst/>
          </a:prstGeom>
          <a:solidFill>
            <a:srgbClr val="DAE4EE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323"/>
                </a:solidFill>
              </a:defRPr>
            </a:pPr>
            <a:r>
              <a:t>Discuss for 2 minutes, then write your answer.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build="p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Why Do Computers Need Cooling?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Cooling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Components such as the CPU produce heat while operating.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Too much heat can affect performance, stability and component reliability.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Fans move air to help remove heat.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Heat sinks transfer heat away from a component and increase the surface area for heat to dissipate.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Fans and heat sinks are often used together.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5303520"/>
            <a:ext cx="9784080" cy="640080"/>
          </a:xfrm>
          <a:prstGeom prst="roundRect">
            <a:avLst/>
          </a:prstGeom>
          <a:solidFill>
            <a:srgbClr val="DAE4EE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CPU  →  HEAT SINK  →  AIRFLOW / FAN  →  HEAT REMOVED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6 — Cooling Scenario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234440"/>
            <a:ext cx="10332720" cy="914400"/>
          </a:xfrm>
          <a:prstGeom prst="roundRect">
            <a:avLst/>
          </a:prstGeom>
          <a:solidFill>
            <a:srgbClr val="F0F4F8"/>
          </a:solidFill>
          <a:ln>
            <a:solidFill>
              <a:srgbClr val="A0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A computer is running a demanding task. The CPU becomes hot, but the cooling fan has stopped working.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146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1. What could happen to the CPU temperature?</a:t>
            </a:r>
          </a:p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2. How could excessive heat affect the computer?</a:t>
            </a:r>
          </a:p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3. Name TWO cooling components.</a:t>
            </a:r>
          </a:p>
          <a:p>
            <a:pPr>
              <a:spcAft>
                <a:spcPts val="1000"/>
              </a:spcAft>
              <a:defRPr sz="2100">
                <a:solidFill>
                  <a:srgbClr val="232323"/>
                </a:solidFill>
              </a:defRPr>
            </a:pPr>
            <a:r>
              <a:rPr dirty="0"/>
              <a:t>4. Challenge: Why might a more powerful computer require effective cooling?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18320" y="5486400"/>
            <a:ext cx="1554480" cy="457200"/>
          </a:xfrm>
          <a:prstGeom prst="roundRect">
            <a:avLst/>
          </a:prstGeom>
          <a:solidFill>
            <a:srgbClr val="DAE4EE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323"/>
                </a:solidFill>
              </a:defRPr>
            </a:pPr>
            <a:r>
              <a:rPr dirty="0"/>
              <a:t>4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Storage Devices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Storage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Computers need storage for operating systems, applications, documents, photos, videos and other files.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Solid state storage — example: SSD.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Magnetic storage — example: HDD.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Optical storage — examples: CD / DVD.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We will compare their performance in more detail in Lesson 6.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5303520"/>
            <a:ext cx="7589520" cy="640080"/>
          </a:xfrm>
          <a:prstGeom prst="roundRect">
            <a:avLst/>
          </a:prstGeom>
          <a:solidFill>
            <a:srgbClr val="F0F4F8"/>
          </a:solidFill>
          <a:ln>
            <a:solidFill>
              <a:srgbClr val="A0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Important: STORAGE is not the same as 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7 — Computer Technician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Main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1097280"/>
            <a:ext cx="10058400" cy="685800"/>
          </a:xfrm>
          <a:prstGeom prst="roundRect">
            <a:avLst/>
          </a:prstGeom>
          <a:solidFill>
            <a:srgbClr val="F0F4F8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232323"/>
                </a:solidFill>
              </a:defRPr>
            </a:pPr>
            <a:r>
              <a:rPr dirty="0"/>
              <a:t>A customer asks: “What do the components inside my computer actually do?”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1168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Complete a table with the component and its job: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Motherboard • CPU • ALU • Control Unit • Registers • RAM • ROM • Bus • GPU • Fan/heat sink • Storage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Use simple, complete sentences.</a:t>
            </a:r>
          </a:p>
          <a:p>
            <a:pPr>
              <a:spcAft>
                <a:spcPts val="1000"/>
              </a:spcAft>
              <a:defRPr sz="2000">
                <a:solidFill>
                  <a:srgbClr val="232323"/>
                </a:solidFill>
              </a:defRPr>
            </a:pPr>
            <a:r>
              <a:rPr dirty="0"/>
              <a:t>Example: RAM provides temporary working memory for programs and data currently being used.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80" y="5394960"/>
            <a:ext cx="6309360" cy="548640"/>
          </a:xfrm>
          <a:prstGeom prst="roundRect">
            <a:avLst/>
          </a:prstGeom>
          <a:solidFill>
            <a:srgbClr val="DAE4EE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232323"/>
                </a:solidFill>
              </a:defRPr>
            </a:pPr>
            <a:r>
              <a:rPr dirty="0"/>
              <a:t>10 minutes — use your lesson notes if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p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Activity 8 — Spot the Mistakes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Student A: “RAM permanently stores all my files.”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Student B: “The ALU controls the whole computer.”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Student C: “ROM loses its contents when the power is switched off.”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Student D: “The bus is used to cool the CPU.”</a:t>
            </a:r>
          </a:p>
          <a:p>
            <a:pPr>
              <a:spcAft>
                <a:spcPts val="1000"/>
              </a:spcAft>
              <a:defRPr sz="1900">
                <a:solidFill>
                  <a:srgbClr val="232323"/>
                </a:solidFill>
              </a:defRPr>
            </a:pPr>
            <a:r>
              <a:rPr dirty="0"/>
              <a:t>Student E: “A GPU is mainly used to store documents.”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5394960"/>
            <a:ext cx="9601200" cy="594360"/>
          </a:xfrm>
          <a:prstGeom prst="roundRect">
            <a:avLst/>
          </a:prstGeom>
          <a:solidFill>
            <a:srgbClr val="F0F4F8"/>
          </a:solidFill>
          <a:ln>
            <a:solidFill>
              <a:srgbClr val="B467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232323"/>
                </a:solidFill>
              </a:defRPr>
            </a:pPr>
            <a:r>
              <a:rPr dirty="0"/>
              <a:t>Correct each statement. Challenge: rewrite every sentence accurately.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Independent Exam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4300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Q1. State what CPU stands for. [1]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Q2. Name the part of the CPU that performs arithmetic and logical operations. [1]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Q3. State what RAM stands for. [1]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Q4. Explain one difference between RAM and ROM. [2]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Q5. Explain the purpose of a bus inside a computer. [2]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Q6. Explain why a computer requires cooling. [2]</a:t>
            </a:r>
          </a:p>
          <a:p>
            <a:pPr>
              <a:spcAft>
                <a:spcPts val="1000"/>
              </a:spcAft>
              <a:defRPr sz="1800">
                <a:solidFill>
                  <a:srgbClr val="232323"/>
                </a:solidFill>
              </a:defRPr>
            </a:pPr>
            <a:r>
              <a:rPr dirty="0"/>
              <a:t>Q7. Explain the purpose of the motherboard. [2]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5577840"/>
            <a:ext cx="7315200" cy="50292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232323"/>
                </a:solidFill>
              </a:defRPr>
            </a:pPr>
            <a:r>
              <a:t>Total: 11 marks  •  Work independently for 8–10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182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Final Recap &amp; 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0" y="164592"/>
            <a:ext cx="1143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DAE4EE"/>
                </a:solidFill>
              </a:defRPr>
            </a:pPr>
            <a:r>
              <a:t>Plenary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49224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E6E6E"/>
                </a:solidFill>
              </a:defRPr>
            </a:pPr>
            <a:r>
              <a:t>Unit 2: Technology Systems  •  Lesson 5  •  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051560"/>
            <a:ext cx="56692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Main circuit board? → Motherboard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Processes instructions? → CPU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Calculations and logic? → ALU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Controls processing? → Control Unit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Small fast CPU storage? → Registers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Volatile working memory? → RAM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Non-volatile memory? → ROM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Carries information between components? → Bus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Processes graphics? → GPU</a:t>
            </a:r>
          </a:p>
          <a:p>
            <a:pPr>
              <a:spcAft>
                <a:spcPts val="1000"/>
              </a:spcAft>
              <a:defRPr sz="1600">
                <a:solidFill>
                  <a:srgbClr val="232323"/>
                </a:solidFill>
              </a:defRPr>
            </a:pPr>
            <a:r>
              <a:rPr dirty="0"/>
              <a:t>Cooling? → Fan / heat sink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0" y="1234440"/>
            <a:ext cx="4206240" cy="548640"/>
          </a:xfrm>
          <a:prstGeom prst="roundRect">
            <a:avLst/>
          </a:prstGeom>
          <a:solidFill>
            <a:srgbClr val="DAE4EE"/>
          </a:solidFill>
          <a:ln>
            <a:solidFill>
              <a:srgbClr val="2A5C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232323"/>
                </a:solidFill>
              </a:defRPr>
            </a:pPr>
            <a:r>
              <a:rPr dirty="0"/>
              <a:t>HOMEWORK — 5–10 MINUTES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484632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AE4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0">
                <a:solidFill>
                  <a:srgbClr val="232323"/>
                </a:solidFill>
              </a:defRPr>
            </a:pPr>
            <a:r>
              <a:rPr dirty="0"/>
              <a:t>Match each description to:</a:t>
            </a:r>
            <a:br>
              <a:rPr dirty="0"/>
            </a:br>
            <a:r>
              <a:rPr dirty="0"/>
              <a:t>CPU • RAM • ROM • ALU • Motherboard • Bus</a:t>
            </a:r>
            <a:br>
              <a:rPr dirty="0"/>
            </a:br>
            <a:br>
              <a:rPr dirty="0"/>
            </a:br>
            <a:r>
              <a:rPr dirty="0"/>
              <a:t>1. Performs calculations and logical operations.</a:t>
            </a:r>
            <a:br>
              <a:rPr dirty="0"/>
            </a:br>
            <a:r>
              <a:rPr dirty="0"/>
              <a:t>2. Volatile working memory.</a:t>
            </a:r>
            <a:br>
              <a:rPr dirty="0"/>
            </a:br>
            <a:r>
              <a:rPr dirty="0"/>
              <a:t>3. Main printed circuit board.</a:t>
            </a:r>
            <a:br>
              <a:rPr dirty="0"/>
            </a:br>
            <a:r>
              <a:rPr dirty="0"/>
              <a:t>4. Processes instructions.</a:t>
            </a:r>
            <a:br>
              <a:rPr dirty="0"/>
            </a:br>
            <a:r>
              <a:rPr dirty="0"/>
              <a:t>5. Non-volatile memory.</a:t>
            </a:r>
            <a:br>
              <a:rPr dirty="0"/>
            </a:br>
            <a:r>
              <a:rPr dirty="0"/>
              <a:t>6. Carries information between components.</a:t>
            </a:r>
            <a:br>
              <a:rPr dirty="0"/>
            </a:br>
            <a:br>
              <a:rPr dirty="0"/>
            </a:br>
            <a:r>
              <a:rPr dirty="0"/>
              <a:t>Challenge: Explain ONE component in a full sentence.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12280" y="5577840"/>
            <a:ext cx="4297680" cy="457200"/>
          </a:xfrm>
          <a:prstGeom prst="roundRect">
            <a:avLst/>
          </a:prstGeom>
          <a:solidFill>
            <a:srgbClr val="F0F4F8"/>
          </a:solidFill>
          <a:ln>
            <a:solidFill>
              <a:srgbClr val="2B70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232323"/>
                </a:solidFill>
              </a:defRPr>
            </a:pPr>
            <a:r>
              <a:t>Next lesson: Computer Performance &amp; Storage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  <p:bldP spid="8" grpId="0" build="p" animBg="1"/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2046</Words>
  <Application>Microsoft Office PowerPoint</Application>
  <PresentationFormat>Widescreen</PresentationFormat>
  <Paragraphs>271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 Technology Systems - Lesson 5 Inside the Computer</dc:title>
  <dc:subject>Level 2 Computing</dc:subject>
  <dc:creator>OpenAI</dc:creator>
  <cp:keywords/>
  <dc:description>generated using python-pptx</dc:description>
  <cp:lastModifiedBy>Muhammad Ali</cp:lastModifiedBy>
  <cp:revision>7</cp:revision>
  <dcterms:created xsi:type="dcterms:W3CDTF">2013-01-27T09:14:16Z</dcterms:created>
  <dcterms:modified xsi:type="dcterms:W3CDTF">2026-10-05T08:04:39Z</dcterms:modified>
  <cp:category/>
</cp:coreProperties>
</file>