
<file path=[Content_Types].xml><?xml version="1.0" encoding="utf-8"?>
<Types xmlns="http://schemas.openxmlformats.org/package/2006/content-types">
  <Default Extension="fntdata" ContentType="application/x-fontdata"/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true" autoCompressPictures="0" embedTrueTypeFonts="true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12191695" cy="6858000"/>
  <p:notesSz cx="6858000" cy="12191695"/>
  <p:embeddedFontLst>
    <p:embeddedFont>
      <p:font typeface="Lora"/>
      <p:regular r:id="rId201314"/>
    </p:embeddedFont>
    <p:embeddedFont>
      <p:font typeface="Lora Bold"/>
      <p:regular r:id="rId201315"/>
    </p:embeddedFont>
    <p:embeddedFont>
      <p:font typeface="Source Sans 3"/>
      <p:regular r:id="rId201316"/>
    </p:embeddedFont>
    <p:embeddedFont>
      <p:font typeface="Source Sans 3 Bold"/>
      <p:regular r:id="rId201317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201314" Target="fonts/201314.fntdata" Type="http://schemas.openxmlformats.org/officeDocument/2006/relationships/font"/><Relationship Id="rId201315" Target="fonts/201315.fntdata" Type="http://schemas.openxmlformats.org/officeDocument/2006/relationships/font"/><Relationship Id="rId201316" Target="fonts/201316.fntdata" Type="http://schemas.openxmlformats.org/officeDocument/2006/relationships/font"/><Relationship Id="rId201317" Target="fonts/201317.fntdata" Type="http://schemas.openxmlformats.org/officeDocument/2006/relationships/font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svg"/><Relationship Id="rId3" Type="http://schemas.openxmlformats.org/officeDocument/2006/relationships/image" Target="../media/image-3-3.png"/><Relationship Id="rId4" Type="http://schemas.openxmlformats.org/officeDocument/2006/relationships/image" Target="../media/image-3-4.svg"/><Relationship Id="rId5" Type="http://schemas.openxmlformats.org/officeDocument/2006/relationships/image" Target="../media/image-3-5.png"/><Relationship Id="rId6" Type="http://schemas.openxmlformats.org/officeDocument/2006/relationships/image" Target="../media/image-3-6.svg"/><Relationship Id="rId7" Type="http://schemas.openxmlformats.org/officeDocument/2006/relationships/image" Target="../media/image-3-7.png"/><Relationship Id="rId8" Type="http://schemas.openxmlformats.org/officeDocument/2006/relationships/image" Target="../media/image-3-8.svg"/><Relationship Id="rId9" Type="http://schemas.openxmlformats.org/officeDocument/2006/relationships/image" Target="../media/image-3-9.png"/><Relationship Id="rId10" Type="http://schemas.openxmlformats.org/officeDocument/2006/relationships/image" Target="../media/image-3-10.svg"/><Relationship Id="rId11" Type="http://schemas.openxmlformats.org/officeDocument/2006/relationships/image" Target="../media/image-3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svg"/><Relationship Id="rId4" Type="http://schemas.openxmlformats.org/officeDocument/2006/relationships/image" Target="../media/image-8-2.png"/><Relationship Id="rId5" Type="http://schemas.openxmlformats.org/officeDocument/2006/relationships/image" Target="../media/image-8-3.svg"/><Relationship Id="rId6" Type="http://schemas.openxmlformats.org/officeDocument/2006/relationships/image" Target="../media/image-8-2.png"/><Relationship Id="rId7" Type="http://schemas.openxmlformats.org/officeDocument/2006/relationships/image" Target="../media/image-8-3.svg"/><Relationship Id="rId8" Type="http://schemas.openxmlformats.org/officeDocument/2006/relationships/image" Target="../media/image-8-2.png"/><Relationship Id="rId9" Type="http://schemas.openxmlformats.org/officeDocument/2006/relationships/image" Target="../media/image-8-3.sv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25283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4571886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269971" y="536391"/>
            <a:ext cx="6223638" cy="4491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2800" dirty="0">
                <a:solidFill>
                  <a:srgbClr val="F98AC7"/>
                </a:solidFill>
                <a:latin typeface="Lora" pitchFamily="34" charset="0"/>
                <a:ea typeface="Lora" pitchFamily="34" charset="-122"/>
                <a:cs typeface="Lora" pitchFamily="34" charset="0"/>
              </a:rPr>
              <a:t>Building a Strong Brand Identity</a:t>
            </a:r>
            <a:endParaRPr lang="en-US" sz="2800" dirty="0"/>
          </a:p>
        </p:txBody>
      </p:sp>
      <p:sp>
        <p:nvSpPr>
          <p:cNvPr id="4" name="Text 1"/>
          <p:cNvSpPr/>
          <p:nvPr/>
        </p:nvSpPr>
        <p:spPr>
          <a:xfrm>
            <a:off x="5269971" y="1168102"/>
            <a:ext cx="6223638" cy="6083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5000"/>
              </a:lnSpc>
              <a:spcAft>
                <a:spcPts val="1150"/>
              </a:spcAft>
              <a:buNone/>
            </a:pPr>
            <a:r>
              <a:rPr lang="en-US" sz="1200" b="1" dirty="0">
                <a:solidFill>
                  <a:srgbClr val="D6E5EF"/>
                </a:solidFill>
                <a:latin typeface="Source Sans 3 Bold" pitchFamily="34" charset="0"/>
                <a:ea typeface="Source Sans 3 Bold" pitchFamily="34" charset="-122"/>
                <a:cs typeface="Source Sans 3 Bold" pitchFamily="34" charset="0"/>
              </a:rPr>
              <a:t>Unit B7: Branding a Product — Lesson 6</a:t>
            </a:r>
            <a:endParaRPr lang="en-US" sz="1200" dirty="0"/>
          </a:p>
          <a:p>
            <a:pPr algn="l" indent="0" marL="0">
              <a:lnSpc>
                <a:spcPct val="125000"/>
              </a:lnSpc>
              <a:buNone/>
            </a:pPr>
            <a:r>
              <a:rPr lang="en-US" sz="1200" dirty="0">
                <a:solidFill>
                  <a:srgbClr val="D6E5EF"/>
                </a:solidFill>
                <a:latin typeface="Source Sans 3" pitchFamily="34" charset="0"/>
                <a:ea typeface="Source Sans 3" pitchFamily="34" charset="-122"/>
                <a:cs typeface="Source Sans 3" pitchFamily="34" charset="0"/>
              </a:rPr>
              <a:t>Duration: 2 Hours  |  Assessment Focus: A.P1, A.P2, Working Towards A.M1 &amp; A.M2</a:t>
            </a:r>
            <a:endParaRPr lang="en-US" sz="1200" dirty="0"/>
          </a:p>
        </p:txBody>
      </p:sp>
      <p:sp>
        <p:nvSpPr>
          <p:cNvPr id="5" name="Text 2"/>
          <p:cNvSpPr/>
          <p:nvPr/>
        </p:nvSpPr>
        <p:spPr>
          <a:xfrm>
            <a:off x="5269971" y="1926729"/>
            <a:ext cx="305388" cy="190897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D6E5EF"/>
                </a:solidFill>
                <a:latin typeface="Lora" pitchFamily="34" charset="0"/>
                <a:ea typeface="Lora" pitchFamily="34" charset="-122"/>
                <a:cs typeface="Lora" pitchFamily="34" charset="0"/>
              </a:rPr>
              <a:t>01</a:t>
            </a:r>
            <a:endParaRPr lang="en-US" sz="1200" dirty="0"/>
          </a:p>
        </p:txBody>
      </p:sp>
      <p:sp>
        <p:nvSpPr>
          <p:cNvPr id="6" name="Shape 3"/>
          <p:cNvSpPr/>
          <p:nvPr/>
        </p:nvSpPr>
        <p:spPr>
          <a:xfrm>
            <a:off x="5269971" y="2167136"/>
            <a:ext cx="6223638" cy="19050"/>
          </a:xfrm>
          <a:prstGeom prst="rect">
            <a:avLst/>
          </a:prstGeom>
          <a:solidFill>
            <a:srgbClr val="6EB9FC"/>
          </a:solidFill>
          <a:ln/>
        </p:spPr>
      </p:sp>
      <p:sp>
        <p:nvSpPr>
          <p:cNvPr id="7" name="Text 4"/>
          <p:cNvSpPr/>
          <p:nvPr/>
        </p:nvSpPr>
        <p:spPr>
          <a:xfrm>
            <a:off x="5269971" y="2281535"/>
            <a:ext cx="6223638" cy="2245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400" dirty="0">
                <a:solidFill>
                  <a:srgbClr val="D6E5EF"/>
                </a:solidFill>
                <a:latin typeface="Lora" pitchFamily="34" charset="0"/>
                <a:ea typeface="Lora" pitchFamily="34" charset="-122"/>
                <a:cs typeface="Lora" pitchFamily="34" charset="0"/>
              </a:rPr>
              <a:t>Understand</a:t>
            </a:r>
            <a:endParaRPr lang="en-US" sz="1400" dirty="0"/>
          </a:p>
        </p:txBody>
      </p:sp>
      <p:sp>
        <p:nvSpPr>
          <p:cNvPr id="8" name="Text 5"/>
          <p:cNvSpPr/>
          <p:nvPr/>
        </p:nvSpPr>
        <p:spPr>
          <a:xfrm>
            <a:off x="5269971" y="2586236"/>
            <a:ext cx="6223638" cy="22899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25000"/>
              </a:lnSpc>
              <a:buNone/>
            </a:pPr>
            <a:r>
              <a:rPr lang="en-US" sz="1200" dirty="0">
                <a:solidFill>
                  <a:srgbClr val="D6E5EF"/>
                </a:solidFill>
                <a:latin typeface="Source Sans 3" pitchFamily="34" charset="0"/>
                <a:ea typeface="Source Sans 3" pitchFamily="34" charset="-122"/>
                <a:cs typeface="Source Sans 3" pitchFamily="34" charset="0"/>
              </a:rPr>
              <a:t>What makes a strong brand identity</a:t>
            </a:r>
            <a:endParaRPr lang="en-US" sz="1200" dirty="0"/>
          </a:p>
        </p:txBody>
      </p:sp>
      <p:sp>
        <p:nvSpPr>
          <p:cNvPr id="9" name="Text 6"/>
          <p:cNvSpPr/>
          <p:nvPr/>
        </p:nvSpPr>
        <p:spPr>
          <a:xfrm>
            <a:off x="5269971" y="3063280"/>
            <a:ext cx="305388" cy="190897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D6E5EF"/>
                </a:solidFill>
                <a:latin typeface="Lora" pitchFamily="34" charset="0"/>
                <a:ea typeface="Lora" pitchFamily="34" charset="-122"/>
                <a:cs typeface="Lora" pitchFamily="34" charset="0"/>
              </a:rPr>
              <a:t>02</a:t>
            </a:r>
            <a:endParaRPr lang="en-US" sz="1200" dirty="0"/>
          </a:p>
        </p:txBody>
      </p:sp>
      <p:sp>
        <p:nvSpPr>
          <p:cNvPr id="10" name="Shape 7"/>
          <p:cNvSpPr/>
          <p:nvPr/>
        </p:nvSpPr>
        <p:spPr>
          <a:xfrm>
            <a:off x="5269971" y="3288506"/>
            <a:ext cx="6223638" cy="19050"/>
          </a:xfrm>
          <a:prstGeom prst="rect">
            <a:avLst/>
          </a:prstGeom>
          <a:solidFill>
            <a:srgbClr val="6EB9FC"/>
          </a:solidFill>
          <a:ln/>
        </p:spPr>
      </p:sp>
      <p:sp>
        <p:nvSpPr>
          <p:cNvPr id="11" name="Text 8"/>
          <p:cNvSpPr/>
          <p:nvPr/>
        </p:nvSpPr>
        <p:spPr>
          <a:xfrm>
            <a:off x="5269971" y="3418086"/>
            <a:ext cx="6223638" cy="2245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400" dirty="0">
                <a:solidFill>
                  <a:srgbClr val="D6E5EF"/>
                </a:solidFill>
                <a:latin typeface="Lora" pitchFamily="34" charset="0"/>
                <a:ea typeface="Lora" pitchFamily="34" charset="-122"/>
                <a:cs typeface="Lora" pitchFamily="34" charset="0"/>
              </a:rPr>
              <a:t>Explore</a:t>
            </a:r>
            <a:endParaRPr lang="en-US" sz="1400" dirty="0"/>
          </a:p>
        </p:txBody>
      </p:sp>
      <p:sp>
        <p:nvSpPr>
          <p:cNvPr id="12" name="Text 9"/>
          <p:cNvSpPr/>
          <p:nvPr/>
        </p:nvSpPr>
        <p:spPr>
          <a:xfrm>
            <a:off x="5269971" y="3722787"/>
            <a:ext cx="6223638" cy="22899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25000"/>
              </a:lnSpc>
              <a:buNone/>
            </a:pPr>
            <a:r>
              <a:rPr lang="en-US" sz="1200" dirty="0">
                <a:solidFill>
                  <a:srgbClr val="D6E5EF"/>
                </a:solidFill>
                <a:latin typeface="Source Sans 3" pitchFamily="34" charset="0"/>
                <a:ea typeface="Source Sans 3" pitchFamily="34" charset="-122"/>
                <a:cs typeface="Source Sans 3" pitchFamily="34" charset="0"/>
              </a:rPr>
              <a:t>How brands communicate messages</a:t>
            </a:r>
            <a:endParaRPr lang="en-US" sz="1200" dirty="0"/>
          </a:p>
        </p:txBody>
      </p:sp>
      <p:sp>
        <p:nvSpPr>
          <p:cNvPr id="13" name="Text 10"/>
          <p:cNvSpPr/>
          <p:nvPr/>
        </p:nvSpPr>
        <p:spPr>
          <a:xfrm>
            <a:off x="5269971" y="4199830"/>
            <a:ext cx="305388" cy="190897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D6E5EF"/>
                </a:solidFill>
                <a:latin typeface="Lora" pitchFamily="34" charset="0"/>
                <a:ea typeface="Lora" pitchFamily="34" charset="-122"/>
                <a:cs typeface="Lora" pitchFamily="34" charset="0"/>
              </a:rPr>
              <a:t>03</a:t>
            </a:r>
            <a:endParaRPr lang="en-US" sz="1200" dirty="0"/>
          </a:p>
        </p:txBody>
      </p:sp>
      <p:sp>
        <p:nvSpPr>
          <p:cNvPr id="14" name="Shape 11"/>
          <p:cNvSpPr/>
          <p:nvPr/>
        </p:nvSpPr>
        <p:spPr>
          <a:xfrm>
            <a:off x="5269971" y="4409777"/>
            <a:ext cx="6223638" cy="19050"/>
          </a:xfrm>
          <a:prstGeom prst="rect">
            <a:avLst/>
          </a:prstGeom>
          <a:solidFill>
            <a:srgbClr val="6EB9FC"/>
          </a:solidFill>
          <a:ln/>
        </p:spPr>
      </p:sp>
      <p:sp>
        <p:nvSpPr>
          <p:cNvPr id="15" name="Text 12"/>
          <p:cNvSpPr/>
          <p:nvPr/>
        </p:nvSpPr>
        <p:spPr>
          <a:xfrm>
            <a:off x="5269971" y="4554637"/>
            <a:ext cx="6223638" cy="2245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400" dirty="0">
                <a:solidFill>
                  <a:srgbClr val="D6E5EF"/>
                </a:solidFill>
                <a:latin typeface="Lora" pitchFamily="34" charset="0"/>
                <a:ea typeface="Lora" pitchFamily="34" charset="-122"/>
                <a:cs typeface="Lora" pitchFamily="34" charset="0"/>
              </a:rPr>
              <a:t>Improve</a:t>
            </a:r>
            <a:endParaRPr lang="en-US" sz="1400" dirty="0"/>
          </a:p>
        </p:txBody>
      </p:sp>
      <p:sp>
        <p:nvSpPr>
          <p:cNvPr id="16" name="Text 13"/>
          <p:cNvSpPr/>
          <p:nvPr/>
        </p:nvSpPr>
        <p:spPr>
          <a:xfrm>
            <a:off x="5269971" y="4859338"/>
            <a:ext cx="6223638" cy="22899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25000"/>
              </a:lnSpc>
              <a:buNone/>
            </a:pPr>
            <a:r>
              <a:rPr lang="en-US" sz="1200" dirty="0">
                <a:solidFill>
                  <a:srgbClr val="D6E5EF"/>
                </a:solidFill>
                <a:latin typeface="Source Sans 3" pitchFamily="34" charset="0"/>
                <a:ea typeface="Source Sans 3" pitchFamily="34" charset="-122"/>
                <a:cs typeface="Source Sans 3" pitchFamily="34" charset="0"/>
              </a:rPr>
              <a:t>Your product branding</a:t>
            </a:r>
            <a:endParaRPr lang="en-US" sz="1200" dirty="0"/>
          </a:p>
        </p:txBody>
      </p:sp>
      <p:sp>
        <p:nvSpPr>
          <p:cNvPr id="17" name="Text 14"/>
          <p:cNvSpPr/>
          <p:nvPr/>
        </p:nvSpPr>
        <p:spPr>
          <a:xfrm>
            <a:off x="5269971" y="5336381"/>
            <a:ext cx="305388" cy="190897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D6E5EF"/>
                </a:solidFill>
                <a:latin typeface="Lora" pitchFamily="34" charset="0"/>
                <a:ea typeface="Lora" pitchFamily="34" charset="-122"/>
                <a:cs typeface="Lora" pitchFamily="34" charset="0"/>
              </a:rPr>
              <a:t>04</a:t>
            </a:r>
            <a:endParaRPr lang="en-US" sz="1200" dirty="0"/>
          </a:p>
        </p:txBody>
      </p:sp>
      <p:sp>
        <p:nvSpPr>
          <p:cNvPr id="18" name="Shape 15"/>
          <p:cNvSpPr/>
          <p:nvPr/>
        </p:nvSpPr>
        <p:spPr>
          <a:xfrm>
            <a:off x="5269971" y="5531148"/>
            <a:ext cx="6223638" cy="19050"/>
          </a:xfrm>
          <a:prstGeom prst="rect">
            <a:avLst/>
          </a:prstGeom>
          <a:solidFill>
            <a:srgbClr val="6EB9FC"/>
          </a:solidFill>
          <a:ln/>
        </p:spPr>
      </p:sp>
      <p:sp>
        <p:nvSpPr>
          <p:cNvPr id="19" name="Text 16"/>
          <p:cNvSpPr/>
          <p:nvPr/>
        </p:nvSpPr>
        <p:spPr>
          <a:xfrm>
            <a:off x="5269971" y="5691188"/>
            <a:ext cx="6223638" cy="2245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400" dirty="0">
                <a:solidFill>
                  <a:srgbClr val="D6E5EF"/>
                </a:solidFill>
                <a:latin typeface="Lora" pitchFamily="34" charset="0"/>
                <a:ea typeface="Lora" pitchFamily="34" charset="-122"/>
                <a:cs typeface="Lora" pitchFamily="34" charset="0"/>
              </a:rPr>
              <a:t>Develop</a:t>
            </a:r>
            <a:endParaRPr lang="en-US" sz="1400" dirty="0"/>
          </a:p>
        </p:txBody>
      </p:sp>
      <p:sp>
        <p:nvSpPr>
          <p:cNvPr id="20" name="Text 17"/>
          <p:cNvSpPr/>
          <p:nvPr/>
        </p:nvSpPr>
        <p:spPr>
          <a:xfrm>
            <a:off x="5269971" y="5995888"/>
            <a:ext cx="6223638" cy="22899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25000"/>
              </a:lnSpc>
              <a:buNone/>
            </a:pPr>
            <a:r>
              <a:rPr lang="en-US" sz="1200" dirty="0">
                <a:solidFill>
                  <a:srgbClr val="D6E5EF"/>
                </a:solidFill>
                <a:latin typeface="Source Sans 3" pitchFamily="34" charset="0"/>
                <a:ea typeface="Source Sans 3" pitchFamily="34" charset="-122"/>
                <a:cs typeface="Source Sans 3" pitchFamily="34" charset="0"/>
              </a:rPr>
              <a:t>Branding evidence for Assignment 1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25283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19809" y="0"/>
            <a:ext cx="4571886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98086" y="1318166"/>
            <a:ext cx="6223638" cy="5132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200" dirty="0">
                <a:solidFill>
                  <a:srgbClr val="F98AC7"/>
                </a:solidFill>
                <a:latin typeface="Lora" pitchFamily="34" charset="0"/>
                <a:ea typeface="Lora" pitchFamily="34" charset="-122"/>
                <a:cs typeface="Lora" pitchFamily="34" charset="0"/>
              </a:rPr>
              <a:t>Starter: What's the Message?</a:t>
            </a:r>
            <a:endParaRPr lang="en-US" sz="3200" dirty="0"/>
          </a:p>
        </p:txBody>
      </p:sp>
      <p:sp>
        <p:nvSpPr>
          <p:cNvPr id="4" name="Text 1"/>
          <p:cNvSpPr/>
          <p:nvPr/>
        </p:nvSpPr>
        <p:spPr>
          <a:xfrm>
            <a:off x="698086" y="2072283"/>
            <a:ext cx="6223638" cy="55840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50" dirty="0">
                <a:solidFill>
                  <a:srgbClr val="D6E5EF"/>
                </a:solidFill>
                <a:latin typeface="Source Sans 3" pitchFamily="34" charset="0"/>
                <a:ea typeface="Source Sans 3" pitchFamily="34" charset="-122"/>
                <a:cs typeface="Source Sans 3" pitchFamily="34" charset="0"/>
              </a:rPr>
              <a:t>Look at 4 well-known gaming and esports brands. For each one, consider the questions below.</a:t>
            </a:r>
            <a:endParaRPr lang="en-US" sz="1350" dirty="0"/>
          </a:p>
        </p:txBody>
      </p:sp>
      <p:sp>
        <p:nvSpPr>
          <p:cNvPr id="5" name="Shape 2"/>
          <p:cNvSpPr/>
          <p:nvPr/>
        </p:nvSpPr>
        <p:spPr>
          <a:xfrm>
            <a:off x="698086" y="2827040"/>
            <a:ext cx="1958132" cy="1586111"/>
          </a:xfrm>
          <a:prstGeom prst="roundRect">
            <a:avLst>
              <a:gd name="adj" fmla="val 1651"/>
            </a:avLst>
          </a:prstGeom>
          <a:solidFill>
            <a:srgbClr val="252833"/>
          </a:solidFill>
          <a:ln w="19050">
            <a:solidFill>
              <a:srgbClr val="5D606B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891657" y="3020616"/>
            <a:ext cx="1570990" cy="2566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D6E5EF"/>
                </a:solidFill>
                <a:latin typeface="Lora" pitchFamily="34" charset="0"/>
                <a:ea typeface="Lora" pitchFamily="34" charset="-122"/>
                <a:cs typeface="Lora" pitchFamily="34" charset="0"/>
              </a:rPr>
              <a:t>First Impression</a:t>
            </a:r>
            <a:endParaRPr lang="en-US" sz="1600" dirty="0"/>
          </a:p>
        </p:txBody>
      </p:sp>
      <p:sp>
        <p:nvSpPr>
          <p:cNvPr id="7" name="Text 4"/>
          <p:cNvSpPr/>
          <p:nvPr/>
        </p:nvSpPr>
        <p:spPr>
          <a:xfrm>
            <a:off x="891657" y="3381970"/>
            <a:ext cx="1570990" cy="55840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50" dirty="0">
                <a:solidFill>
                  <a:srgbClr val="D6E5EF"/>
                </a:solidFill>
                <a:latin typeface="Source Sans 3" pitchFamily="34" charset="0"/>
                <a:ea typeface="Source Sans 3" pitchFamily="34" charset="-122"/>
                <a:cs typeface="Source Sans 3" pitchFamily="34" charset="0"/>
              </a:rPr>
              <a:t>What is the first thing you notice?</a:t>
            </a:r>
            <a:endParaRPr lang="en-US" sz="1350" dirty="0"/>
          </a:p>
        </p:txBody>
      </p:sp>
      <p:sp>
        <p:nvSpPr>
          <p:cNvPr id="8" name="Shape 5"/>
          <p:cNvSpPr/>
          <p:nvPr/>
        </p:nvSpPr>
        <p:spPr>
          <a:xfrm>
            <a:off x="2830739" y="2827040"/>
            <a:ext cx="1958231" cy="1586111"/>
          </a:xfrm>
          <a:prstGeom prst="roundRect">
            <a:avLst>
              <a:gd name="adj" fmla="val 1651"/>
            </a:avLst>
          </a:prstGeom>
          <a:solidFill>
            <a:srgbClr val="252833"/>
          </a:solidFill>
          <a:ln w="19050">
            <a:solidFill>
              <a:srgbClr val="5D606B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3024310" y="3020616"/>
            <a:ext cx="1571090" cy="2566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D6E5EF"/>
                </a:solidFill>
                <a:latin typeface="Lora" pitchFamily="34" charset="0"/>
                <a:ea typeface="Lora" pitchFamily="34" charset="-122"/>
                <a:cs typeface="Lora" pitchFamily="34" charset="0"/>
              </a:rPr>
              <a:t>The Message</a:t>
            </a:r>
            <a:endParaRPr lang="en-US" sz="1600" dirty="0"/>
          </a:p>
        </p:txBody>
      </p:sp>
      <p:sp>
        <p:nvSpPr>
          <p:cNvPr id="10" name="Text 7"/>
          <p:cNvSpPr/>
          <p:nvPr/>
        </p:nvSpPr>
        <p:spPr>
          <a:xfrm>
            <a:off x="3024310" y="3381970"/>
            <a:ext cx="1571090" cy="55840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50" dirty="0">
                <a:solidFill>
                  <a:srgbClr val="D6E5EF"/>
                </a:solidFill>
                <a:latin typeface="Source Sans 3" pitchFamily="34" charset="0"/>
                <a:ea typeface="Source Sans 3" pitchFamily="34" charset="-122"/>
                <a:cs typeface="Source Sans 3" pitchFamily="34" charset="0"/>
              </a:rPr>
              <a:t>What does the brand communicate?</a:t>
            </a:r>
            <a:endParaRPr lang="en-US" sz="1350" dirty="0"/>
          </a:p>
        </p:txBody>
      </p:sp>
      <p:sp>
        <p:nvSpPr>
          <p:cNvPr id="11" name="Shape 8"/>
          <p:cNvSpPr/>
          <p:nvPr/>
        </p:nvSpPr>
        <p:spPr>
          <a:xfrm>
            <a:off x="4963492" y="2827040"/>
            <a:ext cx="1958132" cy="1586111"/>
          </a:xfrm>
          <a:prstGeom prst="roundRect">
            <a:avLst>
              <a:gd name="adj" fmla="val 1651"/>
            </a:avLst>
          </a:prstGeom>
          <a:solidFill>
            <a:srgbClr val="252833"/>
          </a:solidFill>
          <a:ln w="19050">
            <a:solidFill>
              <a:srgbClr val="5D606B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5157063" y="3020616"/>
            <a:ext cx="1570990" cy="2566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D6E5EF"/>
                </a:solidFill>
                <a:latin typeface="Lora" pitchFamily="34" charset="0"/>
                <a:ea typeface="Lora" pitchFamily="34" charset="-122"/>
                <a:cs typeface="Lora" pitchFamily="34" charset="0"/>
              </a:rPr>
              <a:t>Target Audience</a:t>
            </a:r>
            <a:endParaRPr lang="en-US" sz="1600" dirty="0"/>
          </a:p>
        </p:txBody>
      </p:sp>
      <p:sp>
        <p:nvSpPr>
          <p:cNvPr id="13" name="Text 10"/>
          <p:cNvSpPr/>
          <p:nvPr/>
        </p:nvSpPr>
        <p:spPr>
          <a:xfrm>
            <a:off x="5157063" y="3381970"/>
            <a:ext cx="1570990" cy="83760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50" dirty="0">
                <a:solidFill>
                  <a:srgbClr val="D6E5EF"/>
                </a:solidFill>
                <a:latin typeface="Source Sans 3" pitchFamily="34" charset="0"/>
                <a:ea typeface="Source Sans 3" pitchFamily="34" charset="-122"/>
                <a:cs typeface="Source Sans 3" pitchFamily="34" charset="0"/>
              </a:rPr>
              <a:t>Who is it aimed at — and how can you tell?</a:t>
            </a:r>
            <a:endParaRPr lang="en-US" sz="1350" dirty="0"/>
          </a:p>
        </p:txBody>
      </p:sp>
      <p:sp>
        <p:nvSpPr>
          <p:cNvPr id="14" name="Text 11"/>
          <p:cNvSpPr/>
          <p:nvPr/>
        </p:nvSpPr>
        <p:spPr>
          <a:xfrm>
            <a:off x="959818" y="4805859"/>
            <a:ext cx="5961906" cy="55840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50" b="1" dirty="0">
                <a:solidFill>
                  <a:srgbClr val="D6E5EF"/>
                </a:solidFill>
                <a:latin typeface="Source Sans 3 Bold" pitchFamily="34" charset="0"/>
                <a:ea typeface="Source Sans 3 Bold" pitchFamily="34" charset="-122"/>
                <a:cs typeface="Source Sans 3 Bold" pitchFamily="34" charset="0"/>
              </a:rPr>
              <a:t>Key Question:</a:t>
            </a:r>
            <a:pPr algn="l" indent="0" marL="0">
              <a:lnSpc>
                <a:spcPct val="133000"/>
              </a:lnSpc>
              <a:buNone/>
            </a:pPr>
            <a:r>
              <a:rPr lang="en-US" sz="1350" dirty="0">
                <a:solidFill>
                  <a:srgbClr val="D6E5EF"/>
                </a:solidFill>
                <a:latin typeface="Source Sans 3" pitchFamily="34" charset="0"/>
                <a:ea typeface="Source Sans 3" pitchFamily="34" charset="-122"/>
                <a:cs typeface="Source Sans 3" pitchFamily="34" charset="0"/>
              </a:rPr>
              <a:t> Can branding communicate a message without using lots of words?</a:t>
            </a:r>
            <a:endParaRPr lang="en-US" sz="1350" dirty="0"/>
          </a:p>
        </p:txBody>
      </p:sp>
      <p:sp>
        <p:nvSpPr>
          <p:cNvPr id="15" name="Shape 12"/>
          <p:cNvSpPr/>
          <p:nvPr/>
        </p:nvSpPr>
        <p:spPr>
          <a:xfrm>
            <a:off x="698086" y="4609505"/>
            <a:ext cx="19050" cy="951111"/>
          </a:xfrm>
          <a:prstGeom prst="roundRect">
            <a:avLst>
              <a:gd name="adj" fmla="val 49999"/>
            </a:avLst>
          </a:prstGeom>
          <a:solidFill>
            <a:srgbClr val="F98AC7"/>
          </a:solidFill>
          <a:ln/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25283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98086" y="1379086"/>
            <a:ext cx="10795524" cy="5132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200" dirty="0">
                <a:solidFill>
                  <a:srgbClr val="F98AC7"/>
                </a:solidFill>
                <a:latin typeface="Lora" pitchFamily="34" charset="0"/>
                <a:ea typeface="Lora" pitchFamily="34" charset="-122"/>
                <a:cs typeface="Lora" pitchFamily="34" charset="0"/>
              </a:rPr>
              <a:t>What is Brand Identity?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698086" y="2220516"/>
            <a:ext cx="10795524" cy="55840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50" dirty="0">
                <a:solidFill>
                  <a:srgbClr val="D6E5EF"/>
                </a:solidFill>
                <a:latin typeface="Source Sans 3" pitchFamily="34" charset="0"/>
                <a:ea typeface="Source Sans 3" pitchFamily="34" charset="-122"/>
                <a:cs typeface="Source Sans 3" pitchFamily="34" charset="0"/>
              </a:rPr>
              <a:t>Brand identity is </a:t>
            </a:r>
            <a:pPr algn="l" indent="0" marL="0">
              <a:lnSpc>
                <a:spcPct val="133000"/>
              </a:lnSpc>
              <a:buNone/>
            </a:pPr>
            <a:r>
              <a:rPr lang="en-US" sz="1350" b="1" dirty="0">
                <a:solidFill>
                  <a:srgbClr val="D6E5EF"/>
                </a:solidFill>
                <a:latin typeface="Source Sans 3 Bold" pitchFamily="34" charset="0"/>
                <a:ea typeface="Source Sans 3 Bold" pitchFamily="34" charset="-122"/>
                <a:cs typeface="Source Sans 3 Bold" pitchFamily="34" charset="0"/>
              </a:rPr>
              <a:t>how a business wants customers to see its product</a:t>
            </a:r>
            <a:pPr algn="l" indent="0" marL="0">
              <a:lnSpc>
                <a:spcPct val="133000"/>
              </a:lnSpc>
              <a:buNone/>
            </a:pPr>
            <a:r>
              <a:rPr lang="en-US" sz="1350" dirty="0">
                <a:solidFill>
                  <a:srgbClr val="D6E5EF"/>
                </a:solidFill>
                <a:latin typeface="Source Sans 3" pitchFamily="34" charset="0"/>
                <a:ea typeface="Source Sans 3" pitchFamily="34" charset="-122"/>
                <a:cs typeface="Source Sans 3" pitchFamily="34" charset="0"/>
              </a:rPr>
              <a:t>. It is built through a combination of visual and verbal elements working together.</a:t>
            </a:r>
            <a:endParaRPr lang="en-US" sz="135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98086" y="2975273"/>
            <a:ext cx="436353" cy="436364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1352615" y="2975273"/>
            <a:ext cx="2798494" cy="2566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D6E5EF"/>
                </a:solidFill>
                <a:latin typeface="Lora" pitchFamily="34" charset="0"/>
                <a:ea typeface="Lora" pitchFamily="34" charset="-122"/>
                <a:cs typeface="Lora" pitchFamily="34" charset="0"/>
              </a:rPr>
              <a:t>Product Name</a:t>
            </a:r>
            <a:endParaRPr lang="en-US" sz="1600" dirty="0"/>
          </a:p>
        </p:txBody>
      </p:sp>
      <p:sp>
        <p:nvSpPr>
          <p:cNvPr id="6" name="Text 3"/>
          <p:cNvSpPr/>
          <p:nvPr/>
        </p:nvSpPr>
        <p:spPr>
          <a:xfrm>
            <a:off x="1352615" y="3336627"/>
            <a:ext cx="2798494" cy="2792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50" dirty="0">
                <a:solidFill>
                  <a:srgbClr val="D6E5EF"/>
                </a:solidFill>
                <a:latin typeface="Source Sans 3" pitchFamily="34" charset="0"/>
                <a:ea typeface="Source Sans 3" pitchFamily="34" charset="-122"/>
                <a:cs typeface="Source Sans 3" pitchFamily="34" charset="0"/>
              </a:rPr>
              <a:t>The name customers remember</a:t>
            </a:r>
            <a:endParaRPr lang="en-US" sz="1350" dirty="0"/>
          </a:p>
        </p:txBody>
      </p:sp>
      <p:pic>
        <p:nvPicPr>
          <p:cNvPr id="7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369286" y="2975273"/>
            <a:ext cx="436353" cy="436364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5023816" y="2975273"/>
            <a:ext cx="2798494" cy="2566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D6E5EF"/>
                </a:solidFill>
                <a:latin typeface="Lora" pitchFamily="34" charset="0"/>
                <a:ea typeface="Lora" pitchFamily="34" charset="-122"/>
                <a:cs typeface="Lora" pitchFamily="34" charset="0"/>
              </a:rPr>
              <a:t>Logo</a:t>
            </a:r>
            <a:endParaRPr lang="en-US" sz="1600" dirty="0"/>
          </a:p>
        </p:txBody>
      </p:sp>
      <p:sp>
        <p:nvSpPr>
          <p:cNvPr id="9" name="Text 5"/>
          <p:cNvSpPr/>
          <p:nvPr/>
        </p:nvSpPr>
        <p:spPr>
          <a:xfrm>
            <a:off x="5023816" y="3336627"/>
            <a:ext cx="2798494" cy="2792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50" dirty="0">
                <a:solidFill>
                  <a:srgbClr val="D6E5EF"/>
                </a:solidFill>
                <a:latin typeface="Source Sans 3" pitchFamily="34" charset="0"/>
                <a:ea typeface="Source Sans 3" pitchFamily="34" charset="-122"/>
                <a:cs typeface="Source Sans 3" pitchFamily="34" charset="0"/>
              </a:rPr>
              <a:t>The visual symbol of the brand</a:t>
            </a:r>
            <a:endParaRPr lang="en-US" sz="1350" dirty="0"/>
          </a:p>
        </p:txBody>
      </p:sp>
      <p:pic>
        <p:nvPicPr>
          <p:cNvPr id="10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040486" y="2975273"/>
            <a:ext cx="436353" cy="436364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8695016" y="2975273"/>
            <a:ext cx="2798593" cy="2566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D6E5EF"/>
                </a:solidFill>
                <a:latin typeface="Lora" pitchFamily="34" charset="0"/>
                <a:ea typeface="Lora" pitchFamily="34" charset="-122"/>
                <a:cs typeface="Lora" pitchFamily="34" charset="0"/>
              </a:rPr>
              <a:t>Colours &amp; Fonts</a:t>
            </a:r>
            <a:endParaRPr lang="en-US" sz="1600" dirty="0"/>
          </a:p>
        </p:txBody>
      </p:sp>
      <p:sp>
        <p:nvSpPr>
          <p:cNvPr id="12" name="Text 7"/>
          <p:cNvSpPr/>
          <p:nvPr/>
        </p:nvSpPr>
        <p:spPr>
          <a:xfrm>
            <a:off x="8695016" y="3336627"/>
            <a:ext cx="2798593" cy="2792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50" dirty="0">
                <a:solidFill>
                  <a:srgbClr val="D6E5EF"/>
                </a:solidFill>
                <a:latin typeface="Source Sans 3" pitchFamily="34" charset="0"/>
                <a:ea typeface="Source Sans 3" pitchFamily="34" charset="-122"/>
                <a:cs typeface="Source Sans 3" pitchFamily="34" charset="0"/>
              </a:rPr>
              <a:t>Create mood and recognition</a:t>
            </a:r>
            <a:endParaRPr lang="en-US" sz="1350" dirty="0"/>
          </a:p>
        </p:txBody>
      </p:sp>
      <p:pic>
        <p:nvPicPr>
          <p:cNvPr id="13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98086" y="3964880"/>
            <a:ext cx="436353" cy="436364"/>
          </a:xfrm>
          <a:prstGeom prst="rect">
            <a:avLst/>
          </a:prstGeom>
        </p:spPr>
      </p:pic>
      <p:sp>
        <p:nvSpPr>
          <p:cNvPr id="14" name="Text 8"/>
          <p:cNvSpPr/>
          <p:nvPr/>
        </p:nvSpPr>
        <p:spPr>
          <a:xfrm>
            <a:off x="1352615" y="3964880"/>
            <a:ext cx="2798494" cy="2566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D6E5EF"/>
                </a:solidFill>
                <a:latin typeface="Lora" pitchFamily="34" charset="0"/>
                <a:ea typeface="Lora" pitchFamily="34" charset="-122"/>
                <a:cs typeface="Lora" pitchFamily="34" charset="0"/>
              </a:rPr>
              <a:t>Strapline</a:t>
            </a:r>
            <a:endParaRPr lang="en-US" sz="1600" dirty="0"/>
          </a:p>
        </p:txBody>
      </p:sp>
      <p:sp>
        <p:nvSpPr>
          <p:cNvPr id="15" name="Text 9"/>
          <p:cNvSpPr/>
          <p:nvPr/>
        </p:nvSpPr>
        <p:spPr>
          <a:xfrm>
            <a:off x="1352615" y="4326235"/>
            <a:ext cx="2798494" cy="2792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50" dirty="0">
                <a:solidFill>
                  <a:srgbClr val="D6E5EF"/>
                </a:solidFill>
                <a:latin typeface="Source Sans 3" pitchFamily="34" charset="0"/>
                <a:ea typeface="Source Sans 3" pitchFamily="34" charset="-122"/>
                <a:cs typeface="Source Sans 3" pitchFamily="34" charset="0"/>
              </a:rPr>
              <a:t>A short memorable phrase</a:t>
            </a:r>
            <a:endParaRPr lang="en-US" sz="1350" dirty="0"/>
          </a:p>
        </p:txBody>
      </p:sp>
      <p:pic>
        <p:nvPicPr>
          <p:cNvPr id="16" name="Image 4" descr="preencoded.png">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369286" y="3964880"/>
            <a:ext cx="436353" cy="436364"/>
          </a:xfrm>
          <a:prstGeom prst="rect">
            <a:avLst/>
          </a:prstGeom>
        </p:spPr>
      </p:pic>
      <p:sp>
        <p:nvSpPr>
          <p:cNvPr id="17" name="Text 10"/>
          <p:cNvSpPr/>
          <p:nvPr/>
        </p:nvSpPr>
        <p:spPr>
          <a:xfrm>
            <a:off x="5023816" y="3964880"/>
            <a:ext cx="2798494" cy="2566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D6E5EF"/>
                </a:solidFill>
                <a:latin typeface="Lora" pitchFamily="34" charset="0"/>
                <a:ea typeface="Lora" pitchFamily="34" charset="-122"/>
                <a:cs typeface="Lora" pitchFamily="34" charset="0"/>
              </a:rPr>
              <a:t>Packaging</a:t>
            </a:r>
            <a:endParaRPr lang="en-US" sz="1600" dirty="0"/>
          </a:p>
        </p:txBody>
      </p:sp>
      <p:sp>
        <p:nvSpPr>
          <p:cNvPr id="18" name="Text 11"/>
          <p:cNvSpPr/>
          <p:nvPr/>
        </p:nvSpPr>
        <p:spPr>
          <a:xfrm>
            <a:off x="5023816" y="4326235"/>
            <a:ext cx="2798494" cy="2792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50" dirty="0">
                <a:solidFill>
                  <a:srgbClr val="D6E5EF"/>
                </a:solidFill>
                <a:latin typeface="Source Sans 3" pitchFamily="34" charset="0"/>
                <a:ea typeface="Source Sans 3" pitchFamily="34" charset="-122"/>
                <a:cs typeface="Source Sans 3" pitchFamily="34" charset="0"/>
              </a:rPr>
              <a:t>The physical presentation</a:t>
            </a:r>
            <a:endParaRPr lang="en-US" sz="1350" dirty="0"/>
          </a:p>
        </p:txBody>
      </p:sp>
      <p:sp>
        <p:nvSpPr>
          <p:cNvPr id="19" name="Shape 12"/>
          <p:cNvSpPr/>
          <p:nvPr/>
        </p:nvSpPr>
        <p:spPr>
          <a:xfrm>
            <a:off x="698086" y="4801791"/>
            <a:ext cx="10795524" cy="697905"/>
          </a:xfrm>
          <a:prstGeom prst="roundRect">
            <a:avLst>
              <a:gd name="adj" fmla="val 3751"/>
            </a:avLst>
          </a:prstGeom>
          <a:solidFill>
            <a:srgbClr val="790645"/>
          </a:solidFill>
          <a:ln/>
        </p:spPr>
      </p:sp>
      <p:pic>
        <p:nvPicPr>
          <p:cNvPr id="20" name="Image 5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72607" y="5051227"/>
            <a:ext cx="218177" cy="174526"/>
          </a:xfrm>
          <a:prstGeom prst="rect">
            <a:avLst/>
          </a:prstGeom>
        </p:spPr>
      </p:pic>
      <p:sp>
        <p:nvSpPr>
          <p:cNvPr id="21" name="Text 13"/>
          <p:cNvSpPr/>
          <p:nvPr/>
        </p:nvSpPr>
        <p:spPr>
          <a:xfrm>
            <a:off x="1265305" y="5019873"/>
            <a:ext cx="10663368" cy="2792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50" b="1" dirty="0">
                <a:solidFill>
                  <a:srgbClr val="FFFFFF"/>
                </a:solidFill>
                <a:latin typeface="Source Sans 3 Bold" pitchFamily="34" charset="0"/>
                <a:ea typeface="Source Sans 3 Bold" pitchFamily="34" charset="-122"/>
                <a:cs typeface="Source Sans 3 Bold" pitchFamily="34" charset="0"/>
              </a:rPr>
              <a:t>Discussion:</a:t>
            </a:r>
            <a:pPr algn="l" indent="0" marL="0">
              <a:lnSpc>
                <a:spcPct val="13300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Source Sans 3" pitchFamily="34" charset="0"/>
                <a:ea typeface="Source Sans 3" pitchFamily="34" charset="-122"/>
                <a:cs typeface="Source Sans 3" pitchFamily="34" charset="0"/>
              </a:rPr>
              <a:t> What identity does Xbox or PlayStation try to create? How do their visual choices reflect that?</a:t>
            </a:r>
            <a:endParaRPr lang="en-US" sz="13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25283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98086" y="1315586"/>
            <a:ext cx="10795524" cy="5132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200" dirty="0">
                <a:solidFill>
                  <a:srgbClr val="F98AC7"/>
                </a:solidFill>
                <a:latin typeface="Lora" pitchFamily="34" charset="0"/>
                <a:ea typeface="Lora" pitchFamily="34" charset="-122"/>
                <a:cs typeface="Lora" pitchFamily="34" charset="0"/>
              </a:rPr>
              <a:t>Brand Personality &amp; USPs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572379" y="2069703"/>
            <a:ext cx="5436258" cy="3493591"/>
          </a:xfrm>
          <a:prstGeom prst="roundRect">
            <a:avLst>
              <a:gd name="adj" fmla="val 749"/>
            </a:avLst>
          </a:prstGeom>
          <a:solidFill>
            <a:srgbClr val="F98AC7"/>
          </a:solidFill>
          <a:ln/>
        </p:spPr>
      </p:sp>
      <p:sp>
        <p:nvSpPr>
          <p:cNvPr id="4" name="Text 2"/>
          <p:cNvSpPr/>
          <p:nvPr/>
        </p:nvSpPr>
        <p:spPr>
          <a:xfrm>
            <a:off x="746900" y="2256257"/>
            <a:ext cx="5087215" cy="2566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Lora" pitchFamily="34" charset="0"/>
                <a:ea typeface="Lora" pitchFamily="34" charset="-122"/>
                <a:cs typeface="Lora" pitchFamily="34" charset="0"/>
              </a:rPr>
              <a:t>Brand Personality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746900" y="2675434"/>
            <a:ext cx="5087215" cy="55840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Source Sans 3" pitchFamily="34" charset="0"/>
                <a:ea typeface="Source Sans 3" pitchFamily="34" charset="-122"/>
                <a:cs typeface="Source Sans 3" pitchFamily="34" charset="0"/>
              </a:rPr>
              <a:t>Brands often have distinct personalities that connect with their audience. Common examples include: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746900" y="3390900"/>
            <a:ext cx="5087215" cy="129986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marL="274320" indent="-274320">
              <a:lnSpc>
                <a:spcPct val="133000"/>
              </a:lnSpc>
              <a:buSzPct val="100000"/>
              <a:buChar char="•"/>
            </a:pPr>
            <a:r>
              <a:rPr lang="en-US" sz="1350" dirty="0">
                <a:solidFill>
                  <a:srgbClr val="000000"/>
                </a:solidFill>
                <a:latin typeface="Source Sans 3" pitchFamily="34" charset="0"/>
                <a:ea typeface="Source Sans 3" pitchFamily="34" charset="-122"/>
                <a:cs typeface="Source Sans 3" pitchFamily="34" charset="0"/>
              </a:rPr>
              <a:t>Competitive &amp; Powerful</a:t>
            </a:r>
            <a:endParaRPr lang="en-US" sz="1350" dirty="0"/>
          </a:p>
          <a:p>
            <a:pPr algn="l" marL="274320" indent="-274320">
              <a:lnSpc>
                <a:spcPct val="133000"/>
              </a:lnSpc>
              <a:buSzPct val="100000"/>
              <a:buChar char="•"/>
            </a:pPr>
            <a:r>
              <a:rPr lang="en-US" sz="1350" dirty="0">
                <a:solidFill>
                  <a:srgbClr val="000000"/>
                </a:solidFill>
                <a:latin typeface="Source Sans 3" pitchFamily="34" charset="0"/>
                <a:ea typeface="Source Sans 3" pitchFamily="34" charset="-122"/>
                <a:cs typeface="Source Sans 3" pitchFamily="34" charset="0"/>
              </a:rPr>
              <a:t>Professional &amp; Premium</a:t>
            </a:r>
            <a:endParaRPr lang="en-US" sz="1350" dirty="0"/>
          </a:p>
          <a:p>
            <a:pPr algn="l" marL="274320" indent="-274320">
              <a:lnSpc>
                <a:spcPct val="133000"/>
              </a:lnSpc>
              <a:buSzPct val="100000"/>
              <a:buChar char="•"/>
            </a:pPr>
            <a:r>
              <a:rPr lang="en-US" sz="1350" dirty="0">
                <a:solidFill>
                  <a:srgbClr val="000000"/>
                </a:solidFill>
                <a:latin typeface="Source Sans 3" pitchFamily="34" charset="0"/>
                <a:ea typeface="Source Sans 3" pitchFamily="34" charset="-122"/>
                <a:cs typeface="Source Sans 3" pitchFamily="34" charset="0"/>
              </a:rPr>
              <a:t>Friendly, Fun &amp; Welcoming</a:t>
            </a:r>
            <a:endParaRPr lang="en-US" sz="1350" dirty="0"/>
          </a:p>
          <a:p>
            <a:pPr algn="l" marL="274320" indent="-274320">
              <a:lnSpc>
                <a:spcPct val="133000"/>
              </a:lnSpc>
              <a:buSzPct val="100000"/>
              <a:buChar char="•"/>
            </a:pPr>
            <a:r>
              <a:rPr lang="en-US" sz="1350" dirty="0">
                <a:solidFill>
                  <a:srgbClr val="000000"/>
                </a:solidFill>
                <a:latin typeface="Source Sans 3" pitchFamily="34" charset="0"/>
                <a:ea typeface="Source Sans 3" pitchFamily="34" charset="-122"/>
                <a:cs typeface="Source Sans 3" pitchFamily="34" charset="0"/>
              </a:rPr>
              <a:t>Luxury &amp; Exclusive</a:t>
            </a:r>
            <a:endParaRPr lang="en-US" sz="1350" dirty="0"/>
          </a:p>
        </p:txBody>
      </p:sp>
      <p:sp>
        <p:nvSpPr>
          <p:cNvPr id="7" name="Text 5"/>
          <p:cNvSpPr/>
          <p:nvPr/>
        </p:nvSpPr>
        <p:spPr>
          <a:xfrm>
            <a:off x="746900" y="4847828"/>
            <a:ext cx="5696800" cy="2792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50" b="1" dirty="0">
                <a:solidFill>
                  <a:srgbClr val="000000"/>
                </a:solidFill>
                <a:latin typeface="Source Sans 3 Bold" pitchFamily="34" charset="0"/>
                <a:ea typeface="Source Sans 3 Bold" pitchFamily="34" charset="-122"/>
                <a:cs typeface="Source Sans 3 Bold" pitchFamily="34" charset="0"/>
              </a:rPr>
              <a:t>What personality does your product have?</a:t>
            </a:r>
            <a:endParaRPr lang="en-US" sz="1350" dirty="0"/>
          </a:p>
        </p:txBody>
      </p:sp>
      <p:sp>
        <p:nvSpPr>
          <p:cNvPr id="8" name="Text 6"/>
          <p:cNvSpPr/>
          <p:nvPr/>
        </p:nvSpPr>
        <p:spPr>
          <a:xfrm>
            <a:off x="6315115" y="2256257"/>
            <a:ext cx="5184844" cy="2566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F98AC7"/>
                </a:solidFill>
                <a:latin typeface="Lora" pitchFamily="34" charset="0"/>
                <a:ea typeface="Lora" pitchFamily="34" charset="-122"/>
                <a:cs typeface="Lora" pitchFamily="34" charset="0"/>
              </a:rPr>
              <a:t>Unique Selling Points (USPs)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6315115" y="2675434"/>
            <a:ext cx="5184844" cy="55840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50" dirty="0">
                <a:solidFill>
                  <a:srgbClr val="D6E5EF"/>
                </a:solidFill>
                <a:latin typeface="Source Sans 3" pitchFamily="34" charset="0"/>
                <a:ea typeface="Source Sans 3" pitchFamily="34" charset="-122"/>
                <a:cs typeface="Source Sans 3" pitchFamily="34" charset="0"/>
              </a:rPr>
              <a:t>A USP is </a:t>
            </a:r>
            <a:pPr algn="l" indent="0" marL="0">
              <a:lnSpc>
                <a:spcPct val="133000"/>
              </a:lnSpc>
              <a:buNone/>
            </a:pPr>
            <a:r>
              <a:rPr lang="en-US" sz="1350" b="1" dirty="0">
                <a:solidFill>
                  <a:srgbClr val="D6E5EF"/>
                </a:solidFill>
                <a:latin typeface="Source Sans 3 Bold" pitchFamily="34" charset="0"/>
                <a:ea typeface="Source Sans 3 Bold" pitchFamily="34" charset="-122"/>
                <a:cs typeface="Source Sans 3 Bold" pitchFamily="34" charset="0"/>
              </a:rPr>
              <a:t>what makes a product different from competitors</a:t>
            </a:r>
            <a:pPr algn="l" indent="0" marL="0">
              <a:lnSpc>
                <a:spcPct val="133000"/>
              </a:lnSpc>
              <a:buNone/>
            </a:pPr>
            <a:r>
              <a:rPr lang="en-US" sz="1350" dirty="0">
                <a:solidFill>
                  <a:srgbClr val="D6E5EF"/>
                </a:solidFill>
                <a:latin typeface="Source Sans 3" pitchFamily="34" charset="0"/>
                <a:ea typeface="Source Sans 3" pitchFamily="34" charset="-122"/>
                <a:cs typeface="Source Sans 3" pitchFamily="34" charset="0"/>
              </a:rPr>
              <a:t>. Without one, there is no reason for customers to choose your brand.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315115" y="3390900"/>
            <a:ext cx="5184844" cy="129986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marL="274320" indent="-274320">
              <a:lnSpc>
                <a:spcPct val="133000"/>
              </a:lnSpc>
              <a:buSzPct val="100000"/>
              <a:buChar char="•"/>
            </a:pPr>
            <a:r>
              <a:rPr lang="en-US" sz="1350" dirty="0">
                <a:solidFill>
                  <a:srgbClr val="D6E5EF"/>
                </a:solidFill>
                <a:latin typeface="Source Sans 3" pitchFamily="34" charset="0"/>
                <a:ea typeface="Source Sans 3" pitchFamily="34" charset="-122"/>
                <a:cs typeface="Source Sans 3" pitchFamily="34" charset="0"/>
              </a:rPr>
              <a:t>Better performance</a:t>
            </a:r>
            <a:endParaRPr lang="en-US" sz="1350" dirty="0"/>
          </a:p>
          <a:p>
            <a:pPr algn="l" marL="274320" indent="-274320">
              <a:lnSpc>
                <a:spcPct val="133000"/>
              </a:lnSpc>
              <a:buSzPct val="100000"/>
              <a:buChar char="•"/>
            </a:pPr>
            <a:r>
              <a:rPr lang="en-US" sz="1350" dirty="0">
                <a:solidFill>
                  <a:srgbClr val="D6E5EF"/>
                </a:solidFill>
                <a:latin typeface="Source Sans 3" pitchFamily="34" charset="0"/>
                <a:ea typeface="Source Sans 3" pitchFamily="34" charset="-122"/>
                <a:cs typeface="Source Sans 3" pitchFamily="34" charset="0"/>
              </a:rPr>
              <a:t>Lower cost</a:t>
            </a:r>
            <a:endParaRPr lang="en-US" sz="1350" dirty="0"/>
          </a:p>
          <a:p>
            <a:pPr algn="l" marL="274320" indent="-274320">
              <a:lnSpc>
                <a:spcPct val="133000"/>
              </a:lnSpc>
              <a:buSzPct val="100000"/>
              <a:buChar char="•"/>
            </a:pPr>
            <a:r>
              <a:rPr lang="en-US" sz="1350" dirty="0">
                <a:solidFill>
                  <a:srgbClr val="D6E5EF"/>
                </a:solidFill>
                <a:latin typeface="Source Sans 3" pitchFamily="34" charset="0"/>
                <a:ea typeface="Source Sans 3" pitchFamily="34" charset="-122"/>
                <a:cs typeface="Source Sans 3" pitchFamily="34" charset="0"/>
              </a:rPr>
              <a:t>Better design or easier to use</a:t>
            </a:r>
            <a:endParaRPr lang="en-US" sz="1350" dirty="0"/>
          </a:p>
          <a:p>
            <a:pPr algn="l" marL="274320" indent="-274320">
              <a:lnSpc>
                <a:spcPct val="133000"/>
              </a:lnSpc>
              <a:buSzPct val="100000"/>
              <a:buChar char="•"/>
            </a:pPr>
            <a:r>
              <a:rPr lang="en-US" sz="1350" dirty="0">
                <a:solidFill>
                  <a:srgbClr val="D6E5EF"/>
                </a:solidFill>
                <a:latin typeface="Source Sans 3" pitchFamily="34" charset="0"/>
                <a:ea typeface="Source Sans 3" pitchFamily="34" charset="-122"/>
                <a:cs typeface="Source Sans 3" pitchFamily="34" charset="0"/>
              </a:rPr>
              <a:t>More features</a:t>
            </a:r>
            <a:endParaRPr lang="en-US" sz="1350" dirty="0"/>
          </a:p>
        </p:txBody>
      </p:sp>
      <p:sp>
        <p:nvSpPr>
          <p:cNvPr id="11" name="Text 9"/>
          <p:cNvSpPr/>
          <p:nvPr/>
        </p:nvSpPr>
        <p:spPr>
          <a:xfrm>
            <a:off x="6315115" y="4847828"/>
            <a:ext cx="5184844" cy="55840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50" b="1" dirty="0">
                <a:solidFill>
                  <a:srgbClr val="D6E5EF"/>
                </a:solidFill>
                <a:latin typeface="Source Sans 3 Bold" pitchFamily="34" charset="0"/>
                <a:ea typeface="Source Sans 3 Bold" pitchFamily="34" charset="-122"/>
                <a:cs typeface="Source Sans 3 Bold" pitchFamily="34" charset="0"/>
              </a:rPr>
              <a:t>Think–Pair–Share:</a:t>
            </a:r>
            <a:pPr algn="l" indent="0" marL="0">
              <a:lnSpc>
                <a:spcPct val="133000"/>
              </a:lnSpc>
              <a:buNone/>
            </a:pPr>
            <a:r>
              <a:rPr lang="en-US" sz="1350" dirty="0">
                <a:solidFill>
                  <a:srgbClr val="D6E5EF"/>
                </a:solidFill>
                <a:latin typeface="Source Sans 3" pitchFamily="34" charset="0"/>
                <a:ea typeface="Source Sans 3" pitchFamily="34" charset="-122"/>
                <a:cs typeface="Source Sans 3" pitchFamily="34" charset="0"/>
              </a:rPr>
              <a:t> What makes your product different from existing products?</a:t>
            </a:r>
            <a:endParaRPr lang="en-US" sz="13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25283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4571886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269971" y="1376010"/>
            <a:ext cx="6223638" cy="5132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200" dirty="0">
                <a:solidFill>
                  <a:srgbClr val="F98AC7"/>
                </a:solidFill>
                <a:latin typeface="Lora" pitchFamily="34" charset="0"/>
                <a:ea typeface="Lora" pitchFamily="34" charset="-122"/>
                <a:cs typeface="Lora" pitchFamily="34" charset="0"/>
              </a:rPr>
              <a:t>Competitor Analysis</a:t>
            </a:r>
            <a:endParaRPr lang="en-US" sz="3200" dirty="0"/>
          </a:p>
        </p:txBody>
      </p:sp>
      <p:sp>
        <p:nvSpPr>
          <p:cNvPr id="4" name="Text 1"/>
          <p:cNvSpPr/>
          <p:nvPr/>
        </p:nvSpPr>
        <p:spPr>
          <a:xfrm>
            <a:off x="5269971" y="2130127"/>
            <a:ext cx="6223638" cy="55840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50" dirty="0">
                <a:solidFill>
                  <a:srgbClr val="D6E5EF"/>
                </a:solidFill>
                <a:latin typeface="Source Sans 3" pitchFamily="34" charset="0"/>
                <a:ea typeface="Source Sans 3" pitchFamily="34" charset="-122"/>
                <a:cs typeface="Source Sans 3" pitchFamily="34" charset="0"/>
              </a:rPr>
              <a:t>Before launching a product, businesses </a:t>
            </a:r>
            <a:pPr algn="l" indent="0" marL="0">
              <a:lnSpc>
                <a:spcPct val="133000"/>
              </a:lnSpc>
              <a:buNone/>
            </a:pPr>
            <a:r>
              <a:rPr lang="en-US" sz="1350" b="1" dirty="0">
                <a:solidFill>
                  <a:srgbClr val="D6E5EF"/>
                </a:solidFill>
                <a:latin typeface="Source Sans 3 Bold" pitchFamily="34" charset="0"/>
                <a:ea typeface="Source Sans 3 Bold" pitchFamily="34" charset="-122"/>
                <a:cs typeface="Source Sans 3 Bold" pitchFamily="34" charset="0"/>
              </a:rPr>
              <a:t>investigate their competitors</a:t>
            </a:r>
            <a:pPr algn="l" indent="0" marL="0">
              <a:lnSpc>
                <a:spcPct val="133000"/>
              </a:lnSpc>
              <a:buNone/>
            </a:pPr>
            <a:r>
              <a:rPr lang="en-US" sz="1350" dirty="0">
                <a:solidFill>
                  <a:srgbClr val="D6E5EF"/>
                </a:solidFill>
                <a:latin typeface="Source Sans 3" pitchFamily="34" charset="0"/>
                <a:ea typeface="Source Sans 3" pitchFamily="34" charset="-122"/>
                <a:cs typeface="Source Sans 3" pitchFamily="34" charset="0"/>
              </a:rPr>
              <a:t> to avoid copying and to create something truly unique.</a:t>
            </a:r>
            <a:endParaRPr lang="en-US" sz="1350" dirty="0"/>
          </a:p>
        </p:txBody>
      </p:sp>
      <p:sp>
        <p:nvSpPr>
          <p:cNvPr id="5" name="Shape 2"/>
          <p:cNvSpPr/>
          <p:nvPr/>
        </p:nvSpPr>
        <p:spPr>
          <a:xfrm>
            <a:off x="5269971" y="2884884"/>
            <a:ext cx="392698" cy="392708"/>
          </a:xfrm>
          <a:prstGeom prst="roundRect">
            <a:avLst>
              <a:gd name="adj" fmla="val 6667"/>
            </a:avLst>
          </a:prstGeom>
          <a:solidFill>
            <a:srgbClr val="444752"/>
          </a:solidFill>
          <a:ln/>
        </p:spPr>
      </p:sp>
      <p:sp>
        <p:nvSpPr>
          <p:cNvPr id="6" name="Text 3"/>
          <p:cNvSpPr/>
          <p:nvPr/>
        </p:nvSpPr>
        <p:spPr>
          <a:xfrm>
            <a:off x="5837191" y="2944813"/>
            <a:ext cx="5656419" cy="2566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D6E5EF"/>
                </a:solidFill>
                <a:latin typeface="Lora" pitchFamily="34" charset="0"/>
                <a:ea typeface="Lora" pitchFamily="34" charset="-122"/>
                <a:cs typeface="Lora" pitchFamily="34" charset="0"/>
              </a:rPr>
              <a:t>What does the competitor do well?</a:t>
            </a:r>
            <a:endParaRPr lang="en-US" sz="1600" dirty="0"/>
          </a:p>
        </p:txBody>
      </p:sp>
      <p:sp>
        <p:nvSpPr>
          <p:cNvPr id="7" name="Shape 4"/>
          <p:cNvSpPr/>
          <p:nvPr/>
        </p:nvSpPr>
        <p:spPr>
          <a:xfrm>
            <a:off x="5269971" y="3626644"/>
            <a:ext cx="392698" cy="392708"/>
          </a:xfrm>
          <a:prstGeom prst="roundRect">
            <a:avLst>
              <a:gd name="adj" fmla="val 6667"/>
            </a:avLst>
          </a:prstGeom>
          <a:solidFill>
            <a:srgbClr val="444752"/>
          </a:solidFill>
          <a:ln/>
        </p:spPr>
      </p:sp>
      <p:sp>
        <p:nvSpPr>
          <p:cNvPr id="8" name="Text 5"/>
          <p:cNvSpPr/>
          <p:nvPr/>
        </p:nvSpPr>
        <p:spPr>
          <a:xfrm>
            <a:off x="5837191" y="3686572"/>
            <a:ext cx="5656419" cy="2566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D6E5EF"/>
                </a:solidFill>
                <a:latin typeface="Lora" pitchFamily="34" charset="0"/>
                <a:ea typeface="Lora" pitchFamily="34" charset="-122"/>
                <a:cs typeface="Lora" pitchFamily="34" charset="0"/>
              </a:rPr>
              <a:t>What could be improved?</a:t>
            </a:r>
            <a:endParaRPr lang="en-US" sz="1600" dirty="0"/>
          </a:p>
        </p:txBody>
      </p:sp>
      <p:sp>
        <p:nvSpPr>
          <p:cNvPr id="9" name="Shape 6"/>
          <p:cNvSpPr/>
          <p:nvPr/>
        </p:nvSpPr>
        <p:spPr>
          <a:xfrm>
            <a:off x="5269971" y="4368403"/>
            <a:ext cx="392698" cy="392708"/>
          </a:xfrm>
          <a:prstGeom prst="roundRect">
            <a:avLst>
              <a:gd name="adj" fmla="val 6667"/>
            </a:avLst>
          </a:prstGeom>
          <a:solidFill>
            <a:srgbClr val="444752"/>
          </a:solidFill>
          <a:ln/>
        </p:spPr>
      </p:sp>
      <p:sp>
        <p:nvSpPr>
          <p:cNvPr id="10" name="Text 7"/>
          <p:cNvSpPr/>
          <p:nvPr/>
        </p:nvSpPr>
        <p:spPr>
          <a:xfrm>
            <a:off x="5837191" y="4428331"/>
            <a:ext cx="5656419" cy="2566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D6E5EF"/>
                </a:solidFill>
                <a:latin typeface="Lora" pitchFamily="34" charset="0"/>
                <a:ea typeface="Lora" pitchFamily="34" charset="-122"/>
                <a:cs typeface="Lora" pitchFamily="34" charset="0"/>
              </a:rPr>
              <a:t>How can we stand out?</a:t>
            </a:r>
            <a:endParaRPr lang="en-US" sz="1600" dirty="0"/>
          </a:p>
        </p:txBody>
      </p:sp>
      <p:sp>
        <p:nvSpPr>
          <p:cNvPr id="11" name="Shape 8"/>
          <p:cNvSpPr/>
          <p:nvPr/>
        </p:nvSpPr>
        <p:spPr>
          <a:xfrm>
            <a:off x="5269971" y="5110163"/>
            <a:ext cx="392698" cy="392708"/>
          </a:xfrm>
          <a:prstGeom prst="roundRect">
            <a:avLst>
              <a:gd name="adj" fmla="val 6667"/>
            </a:avLst>
          </a:prstGeom>
          <a:solidFill>
            <a:srgbClr val="444752"/>
          </a:solidFill>
          <a:ln/>
        </p:spPr>
      </p:sp>
      <p:sp>
        <p:nvSpPr>
          <p:cNvPr id="12" name="Text 9"/>
          <p:cNvSpPr/>
          <p:nvPr/>
        </p:nvSpPr>
        <p:spPr>
          <a:xfrm>
            <a:off x="5837191" y="5170091"/>
            <a:ext cx="5656419" cy="2566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D6E5EF"/>
                </a:solidFill>
                <a:latin typeface="Lora" pitchFamily="34" charset="0"/>
                <a:ea typeface="Lora" pitchFamily="34" charset="-122"/>
                <a:cs typeface="Lora" pitchFamily="34" charset="0"/>
              </a:rPr>
              <a:t>What branding methods do they use?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25283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98086" y="1130344"/>
            <a:ext cx="10795524" cy="5132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200" dirty="0">
                <a:solidFill>
                  <a:srgbClr val="F98AC7"/>
                </a:solidFill>
                <a:latin typeface="Lora" pitchFamily="34" charset="0"/>
                <a:ea typeface="Lora" pitchFamily="34" charset="-122"/>
                <a:cs typeface="Lora" pitchFamily="34" charset="0"/>
              </a:rPr>
              <a:t>How Branding Influences Customers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698086" y="1971774"/>
            <a:ext cx="11405108" cy="2792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50" dirty="0">
                <a:solidFill>
                  <a:srgbClr val="D6E5EF"/>
                </a:solidFill>
                <a:latin typeface="Source Sans 3" pitchFamily="34" charset="0"/>
                <a:ea typeface="Source Sans 3" pitchFamily="34" charset="-122"/>
                <a:cs typeface="Source Sans 3" pitchFamily="34" charset="0"/>
              </a:rPr>
              <a:t>Strong branding does far more than look good — it shapes how customers think, feel, and behave.</a:t>
            </a:r>
            <a:endParaRPr lang="en-US" sz="1350" dirty="0"/>
          </a:p>
        </p:txBody>
      </p:sp>
      <p:sp>
        <p:nvSpPr>
          <p:cNvPr id="4" name="Shape 2"/>
          <p:cNvSpPr/>
          <p:nvPr/>
        </p:nvSpPr>
        <p:spPr>
          <a:xfrm>
            <a:off x="698086" y="2447330"/>
            <a:ext cx="3482094" cy="1268809"/>
          </a:xfrm>
          <a:prstGeom prst="roundRect">
            <a:avLst>
              <a:gd name="adj" fmla="val 2063"/>
            </a:avLst>
          </a:prstGeom>
          <a:solidFill>
            <a:srgbClr val="444752"/>
          </a:solidFill>
          <a:ln/>
        </p:spPr>
      </p:sp>
      <p:sp>
        <p:nvSpPr>
          <p:cNvPr id="5" name="Text 3"/>
          <p:cNvSpPr/>
          <p:nvPr/>
        </p:nvSpPr>
        <p:spPr>
          <a:xfrm>
            <a:off x="872607" y="2621855"/>
            <a:ext cx="3133051" cy="2566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D6E5EF"/>
                </a:solidFill>
                <a:latin typeface="Lora" pitchFamily="34" charset="0"/>
                <a:ea typeface="Lora" pitchFamily="34" charset="-122"/>
                <a:cs typeface="Lora" pitchFamily="34" charset="0"/>
              </a:rPr>
              <a:t>Trust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872607" y="2983210"/>
            <a:ext cx="3133051" cy="55840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50" dirty="0">
                <a:solidFill>
                  <a:srgbClr val="D6E5EF"/>
                </a:solidFill>
                <a:latin typeface="Source Sans 3" pitchFamily="34" charset="0"/>
                <a:ea typeface="Source Sans 3" pitchFamily="34" charset="-122"/>
                <a:cs typeface="Source Sans 3" pitchFamily="34" charset="0"/>
              </a:rPr>
              <a:t>Consistent branding builds credibility over time</a:t>
            </a:r>
            <a:endParaRPr lang="en-US" sz="1350" dirty="0"/>
          </a:p>
        </p:txBody>
      </p:sp>
      <p:sp>
        <p:nvSpPr>
          <p:cNvPr id="7" name="Shape 5"/>
          <p:cNvSpPr/>
          <p:nvPr/>
        </p:nvSpPr>
        <p:spPr>
          <a:xfrm>
            <a:off x="4354701" y="2447330"/>
            <a:ext cx="3482193" cy="1268809"/>
          </a:xfrm>
          <a:prstGeom prst="roundRect">
            <a:avLst>
              <a:gd name="adj" fmla="val 2063"/>
            </a:avLst>
          </a:prstGeom>
          <a:solidFill>
            <a:srgbClr val="444752"/>
          </a:solidFill>
          <a:ln/>
        </p:spPr>
      </p:sp>
      <p:sp>
        <p:nvSpPr>
          <p:cNvPr id="8" name="Text 6"/>
          <p:cNvSpPr/>
          <p:nvPr/>
        </p:nvSpPr>
        <p:spPr>
          <a:xfrm>
            <a:off x="4529223" y="2621855"/>
            <a:ext cx="3133151" cy="2566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D6E5EF"/>
                </a:solidFill>
                <a:latin typeface="Lora" pitchFamily="34" charset="0"/>
                <a:ea typeface="Lora" pitchFamily="34" charset="-122"/>
                <a:cs typeface="Lora" pitchFamily="34" charset="0"/>
              </a:rPr>
              <a:t>Purchasing Decisions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4529223" y="2983210"/>
            <a:ext cx="3133151" cy="55840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50" dirty="0">
                <a:solidFill>
                  <a:srgbClr val="D6E5EF"/>
                </a:solidFill>
                <a:latin typeface="Source Sans 3" pitchFamily="34" charset="0"/>
                <a:ea typeface="Source Sans 3" pitchFamily="34" charset="-122"/>
                <a:cs typeface="Source Sans 3" pitchFamily="34" charset="0"/>
              </a:rPr>
              <a:t>Customers choose brands that feel right for them</a:t>
            </a:r>
            <a:endParaRPr lang="en-US" sz="1350" dirty="0"/>
          </a:p>
        </p:txBody>
      </p:sp>
      <p:sp>
        <p:nvSpPr>
          <p:cNvPr id="10" name="Shape 8"/>
          <p:cNvSpPr/>
          <p:nvPr/>
        </p:nvSpPr>
        <p:spPr>
          <a:xfrm>
            <a:off x="8011416" y="2447330"/>
            <a:ext cx="3482193" cy="1268809"/>
          </a:xfrm>
          <a:prstGeom prst="roundRect">
            <a:avLst>
              <a:gd name="adj" fmla="val 2063"/>
            </a:avLst>
          </a:prstGeom>
          <a:solidFill>
            <a:srgbClr val="444752"/>
          </a:solidFill>
          <a:ln/>
        </p:spPr>
      </p:sp>
      <p:sp>
        <p:nvSpPr>
          <p:cNvPr id="11" name="Text 9"/>
          <p:cNvSpPr/>
          <p:nvPr/>
        </p:nvSpPr>
        <p:spPr>
          <a:xfrm>
            <a:off x="8185937" y="2621855"/>
            <a:ext cx="3133151" cy="2566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D6E5EF"/>
                </a:solidFill>
                <a:latin typeface="Lora" pitchFamily="34" charset="0"/>
                <a:ea typeface="Lora" pitchFamily="34" charset="-122"/>
                <a:cs typeface="Lora" pitchFamily="34" charset="0"/>
              </a:rPr>
              <a:t>Loyalty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8185937" y="2983210"/>
            <a:ext cx="3133151" cy="55840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50" dirty="0">
                <a:solidFill>
                  <a:srgbClr val="D6E5EF"/>
                </a:solidFill>
                <a:latin typeface="Source Sans 3" pitchFamily="34" charset="0"/>
                <a:ea typeface="Source Sans 3" pitchFamily="34" charset="-122"/>
                <a:cs typeface="Source Sans 3" pitchFamily="34" charset="0"/>
              </a:rPr>
              <a:t>Great branding keeps customers coming back</a:t>
            </a:r>
            <a:endParaRPr lang="en-US" sz="1350" dirty="0"/>
          </a:p>
        </p:txBody>
      </p:sp>
      <p:sp>
        <p:nvSpPr>
          <p:cNvPr id="13" name="Shape 11"/>
          <p:cNvSpPr/>
          <p:nvPr/>
        </p:nvSpPr>
        <p:spPr>
          <a:xfrm>
            <a:off x="698086" y="3890665"/>
            <a:ext cx="5310452" cy="989608"/>
          </a:xfrm>
          <a:prstGeom prst="roundRect">
            <a:avLst>
              <a:gd name="adj" fmla="val 2646"/>
            </a:avLst>
          </a:prstGeom>
          <a:solidFill>
            <a:srgbClr val="444752"/>
          </a:solidFill>
          <a:ln/>
        </p:spPr>
      </p:sp>
      <p:sp>
        <p:nvSpPr>
          <p:cNvPr id="14" name="Text 12"/>
          <p:cNvSpPr/>
          <p:nvPr/>
        </p:nvSpPr>
        <p:spPr>
          <a:xfrm>
            <a:off x="872607" y="4065191"/>
            <a:ext cx="4961409" cy="2566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D6E5EF"/>
                </a:solidFill>
                <a:latin typeface="Lora" pitchFamily="34" charset="0"/>
                <a:ea typeface="Lora" pitchFamily="34" charset="-122"/>
                <a:cs typeface="Lora" pitchFamily="34" charset="0"/>
              </a:rPr>
              <a:t>First Impressions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872607" y="4426545"/>
            <a:ext cx="4961409" cy="2792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50" dirty="0">
                <a:solidFill>
                  <a:srgbClr val="D6E5EF"/>
                </a:solidFill>
                <a:latin typeface="Source Sans 3" pitchFamily="34" charset="0"/>
                <a:ea typeface="Source Sans 3" pitchFamily="34" charset="-122"/>
                <a:cs typeface="Source Sans 3" pitchFamily="34" charset="0"/>
              </a:rPr>
              <a:t>You only get one chance to make an impact</a:t>
            </a:r>
            <a:endParaRPr lang="en-US" sz="1350" dirty="0"/>
          </a:p>
        </p:txBody>
      </p:sp>
      <p:sp>
        <p:nvSpPr>
          <p:cNvPr id="16" name="Shape 14"/>
          <p:cNvSpPr/>
          <p:nvPr/>
        </p:nvSpPr>
        <p:spPr>
          <a:xfrm>
            <a:off x="6183059" y="3890665"/>
            <a:ext cx="5310551" cy="989608"/>
          </a:xfrm>
          <a:prstGeom prst="roundRect">
            <a:avLst>
              <a:gd name="adj" fmla="val 2646"/>
            </a:avLst>
          </a:prstGeom>
          <a:solidFill>
            <a:srgbClr val="444752"/>
          </a:solidFill>
          <a:ln/>
        </p:spPr>
      </p:sp>
      <p:sp>
        <p:nvSpPr>
          <p:cNvPr id="17" name="Text 15"/>
          <p:cNvSpPr/>
          <p:nvPr/>
        </p:nvSpPr>
        <p:spPr>
          <a:xfrm>
            <a:off x="6357580" y="4065191"/>
            <a:ext cx="4961508" cy="2566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D6E5EF"/>
                </a:solidFill>
                <a:latin typeface="Lora" pitchFamily="34" charset="0"/>
                <a:ea typeface="Lora" pitchFamily="34" charset="-122"/>
                <a:cs typeface="Lora" pitchFamily="34" charset="0"/>
              </a:rPr>
              <a:t>Recognition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6357580" y="4426545"/>
            <a:ext cx="4961508" cy="2792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50" dirty="0">
                <a:solidFill>
                  <a:srgbClr val="D6E5EF"/>
                </a:solidFill>
                <a:latin typeface="Source Sans 3" pitchFamily="34" charset="0"/>
                <a:ea typeface="Source Sans 3" pitchFamily="34" charset="-122"/>
                <a:cs typeface="Source Sans 3" pitchFamily="34" charset="0"/>
              </a:rPr>
              <a:t>Memorable brands are instantly identifiable</a:t>
            </a:r>
            <a:endParaRPr lang="en-US" sz="1350" dirty="0"/>
          </a:p>
        </p:txBody>
      </p:sp>
      <p:sp>
        <p:nvSpPr>
          <p:cNvPr id="19" name="Text 17"/>
          <p:cNvSpPr/>
          <p:nvPr/>
        </p:nvSpPr>
        <p:spPr>
          <a:xfrm>
            <a:off x="959818" y="5272980"/>
            <a:ext cx="11143376" cy="2792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50" dirty="0">
                <a:solidFill>
                  <a:srgbClr val="D6E5EF"/>
                </a:solidFill>
                <a:latin typeface="Source Sans 3" pitchFamily="34" charset="0"/>
                <a:ea typeface="Source Sans 3" pitchFamily="34" charset="-122"/>
                <a:cs typeface="Source Sans 3" pitchFamily="34" charset="0"/>
              </a:rPr>
              <a:t>Would people buy from a brand they don't trust?</a:t>
            </a:r>
            <a:endParaRPr lang="en-US" sz="1350" dirty="0"/>
          </a:p>
        </p:txBody>
      </p:sp>
      <p:sp>
        <p:nvSpPr>
          <p:cNvPr id="20" name="Shape 18"/>
          <p:cNvSpPr/>
          <p:nvPr/>
        </p:nvSpPr>
        <p:spPr>
          <a:xfrm>
            <a:off x="698086" y="5076627"/>
            <a:ext cx="19050" cy="671909"/>
          </a:xfrm>
          <a:prstGeom prst="roundRect">
            <a:avLst>
              <a:gd name="adj" fmla="val 49999"/>
            </a:avLst>
          </a:prstGeom>
          <a:solidFill>
            <a:srgbClr val="F98AC7"/>
          </a:solidFill>
          <a:ln/>
        </p:spPr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25283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98086" y="1458659"/>
            <a:ext cx="10795524" cy="5132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200" dirty="0">
                <a:solidFill>
                  <a:srgbClr val="F98AC7"/>
                </a:solidFill>
                <a:latin typeface="Lora" pitchFamily="34" charset="0"/>
                <a:ea typeface="Lora" pitchFamily="34" charset="-122"/>
                <a:cs typeface="Lora" pitchFamily="34" charset="0"/>
              </a:rPr>
              <a:t>Successful Brands vs. Common Mistakes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698086" y="2399330"/>
            <a:ext cx="5184844" cy="2630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Noto Color Emoji" pitchFamily="34" charset="0"/>
                <a:ea typeface="Noto Color Emoji" pitchFamily="34" charset="-122"/>
                <a:cs typeface="Noto Color Emoji" pitchFamily="34" charset="0"/>
              </a:rPr>
              <a:t>✅</a:t>
            </a:r>
            <a:pPr algn="l"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F98AC7"/>
                </a:solidFill>
                <a:latin typeface="Lora" pitchFamily="34" charset="0"/>
                <a:ea typeface="Lora" pitchFamily="34" charset="-122"/>
                <a:cs typeface="Lora" pitchFamily="34" charset="0"/>
              </a:rPr>
              <a:t> Features of Successful Brands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698086" y="2824857"/>
            <a:ext cx="5184844" cy="129986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marL="274320" indent="-274320">
              <a:lnSpc>
                <a:spcPct val="133000"/>
              </a:lnSpc>
              <a:buSzPct val="100000"/>
              <a:buChar char="•"/>
            </a:pPr>
            <a:r>
              <a:rPr lang="en-US" sz="1350" dirty="0">
                <a:solidFill>
                  <a:srgbClr val="D6E5EF"/>
                </a:solidFill>
                <a:latin typeface="Source Sans 3" pitchFamily="34" charset="0"/>
                <a:ea typeface="Source Sans 3" pitchFamily="34" charset="-122"/>
                <a:cs typeface="Source Sans 3" pitchFamily="34" charset="0"/>
              </a:rPr>
              <a:t>Memorable and instantly recognisable</a:t>
            </a:r>
            <a:endParaRPr lang="en-US" sz="1350" dirty="0"/>
          </a:p>
          <a:p>
            <a:pPr algn="l" marL="274320" indent="-274320">
              <a:lnSpc>
                <a:spcPct val="133000"/>
              </a:lnSpc>
              <a:buSzPct val="100000"/>
              <a:buChar char="•"/>
            </a:pPr>
            <a:r>
              <a:rPr lang="en-US" sz="1350" dirty="0">
                <a:solidFill>
                  <a:srgbClr val="D6E5EF"/>
                </a:solidFill>
                <a:latin typeface="Source Sans 3" pitchFamily="34" charset="0"/>
                <a:ea typeface="Source Sans 3" pitchFamily="34" charset="-122"/>
                <a:cs typeface="Source Sans 3" pitchFamily="34" charset="0"/>
              </a:rPr>
              <a:t>Consistent across all materials</a:t>
            </a:r>
            <a:endParaRPr lang="en-US" sz="1350" dirty="0"/>
          </a:p>
          <a:p>
            <a:pPr algn="l" marL="274320" indent="-274320">
              <a:lnSpc>
                <a:spcPct val="133000"/>
              </a:lnSpc>
              <a:buSzPct val="100000"/>
              <a:buChar char="•"/>
            </a:pPr>
            <a:r>
              <a:rPr lang="en-US" sz="1350" dirty="0">
                <a:solidFill>
                  <a:srgbClr val="D6E5EF"/>
                </a:solidFill>
                <a:latin typeface="Source Sans 3" pitchFamily="34" charset="0"/>
                <a:ea typeface="Source Sans 3" pitchFamily="34" charset="-122"/>
                <a:cs typeface="Source Sans 3" pitchFamily="34" charset="0"/>
              </a:rPr>
              <a:t>Visually attractive and professional</a:t>
            </a:r>
            <a:endParaRPr lang="en-US" sz="1350" dirty="0"/>
          </a:p>
          <a:p>
            <a:pPr algn="l" marL="274320" indent="-274320">
              <a:lnSpc>
                <a:spcPct val="133000"/>
              </a:lnSpc>
              <a:buSzPct val="100000"/>
              <a:buChar char="•"/>
            </a:pPr>
            <a:r>
              <a:rPr lang="en-US" sz="1350" dirty="0">
                <a:solidFill>
                  <a:srgbClr val="D6E5EF"/>
                </a:solidFill>
                <a:latin typeface="Source Sans 3" pitchFamily="34" charset="0"/>
                <a:ea typeface="Source Sans 3" pitchFamily="34" charset="-122"/>
                <a:cs typeface="Source Sans 3" pitchFamily="34" charset="0"/>
              </a:rPr>
              <a:t>Relevant to the target audience</a:t>
            </a:r>
            <a:endParaRPr lang="en-US" sz="1350" dirty="0"/>
          </a:p>
        </p:txBody>
      </p:sp>
      <p:sp>
        <p:nvSpPr>
          <p:cNvPr id="5" name="Text 3"/>
          <p:cNvSpPr/>
          <p:nvPr/>
        </p:nvSpPr>
        <p:spPr>
          <a:xfrm>
            <a:off x="6315115" y="2399330"/>
            <a:ext cx="5184844" cy="2630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Noto Color Emoji" pitchFamily="34" charset="0"/>
                <a:ea typeface="Noto Color Emoji" pitchFamily="34" charset="-122"/>
                <a:cs typeface="Noto Color Emoji" pitchFamily="34" charset="0"/>
              </a:rPr>
              <a:t>❌</a:t>
            </a:r>
            <a:pPr algn="l"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F98AC7"/>
                </a:solidFill>
                <a:latin typeface="Lora" pitchFamily="34" charset="0"/>
                <a:ea typeface="Lora" pitchFamily="34" charset="-122"/>
                <a:cs typeface="Lora" pitchFamily="34" charset="0"/>
              </a:rPr>
              <a:t> Common Branding Mistakes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6315115" y="2824857"/>
            <a:ext cx="5184844" cy="164008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marL="274320" indent="-274320">
              <a:lnSpc>
                <a:spcPct val="133000"/>
              </a:lnSpc>
              <a:buSzPct val="100000"/>
              <a:buChar char="•"/>
            </a:pPr>
            <a:r>
              <a:rPr lang="en-US" sz="1350" dirty="0">
                <a:solidFill>
                  <a:srgbClr val="D6E5EF"/>
                </a:solidFill>
                <a:latin typeface="Source Sans 3" pitchFamily="34" charset="0"/>
                <a:ea typeface="Source Sans 3" pitchFamily="34" charset="-122"/>
                <a:cs typeface="Source Sans 3" pitchFamily="34" charset="0"/>
              </a:rPr>
              <a:t>Too many colours</a:t>
            </a:r>
            <a:endParaRPr lang="en-US" sz="1350" dirty="0"/>
          </a:p>
          <a:p>
            <a:pPr algn="l" marL="274320" indent="-274320">
              <a:lnSpc>
                <a:spcPct val="133000"/>
              </a:lnSpc>
              <a:buSzPct val="100000"/>
              <a:buChar char="•"/>
            </a:pPr>
            <a:r>
              <a:rPr lang="en-US" sz="1350" dirty="0">
                <a:solidFill>
                  <a:srgbClr val="D6E5EF"/>
                </a:solidFill>
                <a:latin typeface="Source Sans 3" pitchFamily="34" charset="0"/>
                <a:ea typeface="Source Sans 3" pitchFamily="34" charset="-122"/>
                <a:cs typeface="Source Sans 3" pitchFamily="34" charset="0"/>
              </a:rPr>
              <a:t>Hard-to-read fonts</a:t>
            </a:r>
            <a:endParaRPr lang="en-US" sz="1350" dirty="0"/>
          </a:p>
          <a:p>
            <a:pPr algn="l" marL="274320" indent="-274320">
              <a:lnSpc>
                <a:spcPct val="133000"/>
              </a:lnSpc>
              <a:buSzPct val="100000"/>
              <a:buChar char="•"/>
            </a:pPr>
            <a:r>
              <a:rPr lang="en-US" sz="1350" dirty="0">
                <a:solidFill>
                  <a:srgbClr val="D6E5EF"/>
                </a:solidFill>
                <a:latin typeface="Source Sans 3" pitchFamily="34" charset="0"/>
                <a:ea typeface="Source Sans 3" pitchFamily="34" charset="-122"/>
                <a:cs typeface="Source Sans 3" pitchFamily="34" charset="0"/>
              </a:rPr>
              <a:t>Confusing or unclear logos</a:t>
            </a:r>
            <a:endParaRPr lang="en-US" sz="1350" dirty="0"/>
          </a:p>
          <a:p>
            <a:pPr algn="l" marL="274320" indent="-274320">
              <a:lnSpc>
                <a:spcPct val="133000"/>
              </a:lnSpc>
              <a:buSzPct val="100000"/>
              <a:buChar char="•"/>
            </a:pPr>
            <a:r>
              <a:rPr lang="en-US" sz="1350" dirty="0">
                <a:solidFill>
                  <a:srgbClr val="D6E5EF"/>
                </a:solidFill>
                <a:latin typeface="Source Sans 3" pitchFamily="34" charset="0"/>
                <a:ea typeface="Source Sans 3" pitchFamily="34" charset="-122"/>
                <a:cs typeface="Source Sans 3" pitchFamily="34" charset="0"/>
              </a:rPr>
              <a:t>Weak product names</a:t>
            </a:r>
            <a:endParaRPr lang="en-US" sz="1350" dirty="0"/>
          </a:p>
          <a:p>
            <a:pPr algn="l" marL="274320" indent="-274320">
              <a:lnSpc>
                <a:spcPct val="133000"/>
              </a:lnSpc>
              <a:buSzPct val="100000"/>
              <a:buChar char="•"/>
            </a:pPr>
            <a:r>
              <a:rPr lang="en-US" sz="1350" dirty="0">
                <a:solidFill>
                  <a:srgbClr val="D6E5EF"/>
                </a:solidFill>
                <a:latin typeface="Source Sans 3" pitchFamily="34" charset="0"/>
                <a:ea typeface="Source Sans 3" pitchFamily="34" charset="-122"/>
                <a:cs typeface="Source Sans 3" pitchFamily="34" charset="0"/>
              </a:rPr>
              <a:t>Branding that doesn't match the audience</a:t>
            </a:r>
            <a:endParaRPr lang="en-US" sz="1350" dirty="0"/>
          </a:p>
        </p:txBody>
      </p:sp>
      <p:sp>
        <p:nvSpPr>
          <p:cNvPr id="7" name="Shape 5"/>
          <p:cNvSpPr/>
          <p:nvPr/>
        </p:nvSpPr>
        <p:spPr>
          <a:xfrm>
            <a:off x="698086" y="4722316"/>
            <a:ext cx="10795524" cy="697905"/>
          </a:xfrm>
          <a:prstGeom prst="roundRect">
            <a:avLst>
              <a:gd name="adj" fmla="val 3751"/>
            </a:avLst>
          </a:prstGeom>
          <a:solidFill>
            <a:srgbClr val="790645"/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72607" y="4971752"/>
            <a:ext cx="218177" cy="174526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1265305" y="4940399"/>
            <a:ext cx="10663368" cy="2792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50" b="1" dirty="0">
                <a:solidFill>
                  <a:srgbClr val="FFFFFF"/>
                </a:solidFill>
                <a:latin typeface="Source Sans 3 Bold" pitchFamily="34" charset="0"/>
                <a:ea typeface="Source Sans 3 Bold" pitchFamily="34" charset="-122"/>
                <a:cs typeface="Source Sans 3 Bold" pitchFamily="34" charset="0"/>
              </a:rPr>
              <a:t>Question:</a:t>
            </a:r>
            <a:pPr algn="l" indent="0" marL="0">
              <a:lnSpc>
                <a:spcPct val="13300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Source Sans 3" pitchFamily="34" charset="0"/>
                <a:ea typeface="Source Sans 3" pitchFamily="34" charset="-122"/>
                <a:cs typeface="Source Sans 3" pitchFamily="34" charset="0"/>
              </a:rPr>
              <a:t> Which of these mistakes do you think is most damaging to a brand — and why?</a:t>
            </a:r>
            <a:endParaRPr lang="en-US" sz="13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25283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4571886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269971" y="504788"/>
            <a:ext cx="6223638" cy="3930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2450" dirty="0">
                <a:solidFill>
                  <a:srgbClr val="F98AC7"/>
                </a:solidFill>
                <a:latin typeface="Lora" pitchFamily="34" charset="0"/>
                <a:ea typeface="Lora" pitchFamily="34" charset="-122"/>
                <a:cs typeface="Lora" pitchFamily="34" charset="0"/>
              </a:rPr>
              <a:t>Teacher Demonstration: Product Review</a:t>
            </a:r>
            <a:endParaRPr lang="en-US" sz="2450" dirty="0"/>
          </a:p>
        </p:txBody>
      </p:sp>
      <p:sp>
        <p:nvSpPr>
          <p:cNvPr id="4" name="Text 1"/>
          <p:cNvSpPr/>
          <p:nvPr/>
        </p:nvSpPr>
        <p:spPr>
          <a:xfrm>
            <a:off x="5269971" y="1035149"/>
            <a:ext cx="6223638" cy="3774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8000"/>
              </a:lnSpc>
              <a:buNone/>
            </a:pPr>
            <a:r>
              <a:rPr lang="en-US" sz="1050" dirty="0">
                <a:solidFill>
                  <a:srgbClr val="D6E5EF"/>
                </a:solidFill>
                <a:latin typeface="Source Sans 3" pitchFamily="34" charset="0"/>
                <a:ea typeface="Source Sans 3" pitchFamily="34" charset="-122"/>
                <a:cs typeface="Source Sans 3" pitchFamily="34" charset="0"/>
              </a:rPr>
              <a:t>Review an example student product together as a class. Evaluate each element and discuss what works and what could be improved.</a:t>
            </a:r>
            <a:endParaRPr lang="en-US" sz="1050" dirty="0"/>
          </a:p>
        </p:txBody>
      </p:sp>
      <p:pic>
        <p:nvPicPr>
          <p:cNvPr id="5" name="Image 1" descr="preencoded.png">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269971" y="1527671"/>
            <a:ext cx="6223638" cy="1133673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8301624" y="1627882"/>
            <a:ext cx="160333" cy="20042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50" dirty="0">
                <a:solidFill>
                  <a:srgbClr val="000000"/>
                </a:solidFill>
                <a:latin typeface="Lora" pitchFamily="34" charset="0"/>
                <a:ea typeface="Lora" pitchFamily="34" charset="-122"/>
                <a:cs typeface="Lora" pitchFamily="34" charset="0"/>
              </a:rPr>
              <a:t>1</a:t>
            </a:r>
            <a:endParaRPr lang="en-US" sz="1250" dirty="0"/>
          </a:p>
        </p:txBody>
      </p:sp>
      <p:sp>
        <p:nvSpPr>
          <p:cNvPr id="7" name="Text 3"/>
          <p:cNvSpPr/>
          <p:nvPr/>
        </p:nvSpPr>
        <p:spPr>
          <a:xfrm>
            <a:off x="5422566" y="2062163"/>
            <a:ext cx="5918449" cy="1965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200" dirty="0">
                <a:solidFill>
                  <a:srgbClr val="D6E5EF"/>
                </a:solidFill>
                <a:latin typeface="Lora" pitchFamily="34" charset="0"/>
                <a:ea typeface="Lora" pitchFamily="34" charset="-122"/>
                <a:cs typeface="Lora" pitchFamily="34" charset="0"/>
              </a:rPr>
              <a:t>Product Name</a:t>
            </a:r>
            <a:endParaRPr lang="en-US" sz="1200" dirty="0"/>
          </a:p>
        </p:txBody>
      </p:sp>
      <p:sp>
        <p:nvSpPr>
          <p:cNvPr id="8" name="Text 4"/>
          <p:cNvSpPr/>
          <p:nvPr/>
        </p:nvSpPr>
        <p:spPr>
          <a:xfrm>
            <a:off x="5422566" y="2320032"/>
            <a:ext cx="5918449" cy="1887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18000"/>
              </a:lnSpc>
              <a:buNone/>
            </a:pPr>
            <a:r>
              <a:rPr lang="en-US" sz="1050" dirty="0">
                <a:solidFill>
                  <a:srgbClr val="D6E5EF"/>
                </a:solidFill>
                <a:latin typeface="Source Sans 3" pitchFamily="34" charset="0"/>
                <a:ea typeface="Source Sans 3" pitchFamily="34" charset="-122"/>
                <a:cs typeface="Source Sans 3" pitchFamily="34" charset="0"/>
              </a:rPr>
              <a:t>Is it memorable and relevant?</a:t>
            </a:r>
            <a:endParaRPr lang="en-US" sz="1050" dirty="0"/>
          </a:p>
        </p:txBody>
      </p:sp>
      <p:pic>
        <p:nvPicPr>
          <p:cNvPr id="9" name="Image 2" descr="preencoded.png">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269971" y="2763639"/>
            <a:ext cx="6223638" cy="1133673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8301624" y="2863850"/>
            <a:ext cx="160333" cy="20042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50" dirty="0">
                <a:solidFill>
                  <a:srgbClr val="000000"/>
                </a:solidFill>
                <a:latin typeface="Lora" pitchFamily="34" charset="0"/>
                <a:ea typeface="Lora" pitchFamily="34" charset="-122"/>
                <a:cs typeface="Lora" pitchFamily="34" charset="0"/>
              </a:rPr>
              <a:t>2</a:t>
            </a:r>
            <a:endParaRPr lang="en-US" sz="1250" dirty="0"/>
          </a:p>
        </p:txBody>
      </p:sp>
      <p:sp>
        <p:nvSpPr>
          <p:cNvPr id="11" name="Text 6"/>
          <p:cNvSpPr/>
          <p:nvPr/>
        </p:nvSpPr>
        <p:spPr>
          <a:xfrm>
            <a:off x="5422566" y="3298130"/>
            <a:ext cx="5918449" cy="1965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200" dirty="0">
                <a:solidFill>
                  <a:srgbClr val="D6E5EF"/>
                </a:solidFill>
                <a:latin typeface="Lora" pitchFamily="34" charset="0"/>
                <a:ea typeface="Lora" pitchFamily="34" charset="-122"/>
                <a:cs typeface="Lora" pitchFamily="34" charset="0"/>
              </a:rPr>
              <a:t>Logo</a:t>
            </a:r>
            <a:endParaRPr lang="en-US" sz="1200" dirty="0"/>
          </a:p>
        </p:txBody>
      </p:sp>
      <p:sp>
        <p:nvSpPr>
          <p:cNvPr id="12" name="Text 7"/>
          <p:cNvSpPr/>
          <p:nvPr/>
        </p:nvSpPr>
        <p:spPr>
          <a:xfrm>
            <a:off x="5422566" y="3556000"/>
            <a:ext cx="5918449" cy="1887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18000"/>
              </a:lnSpc>
              <a:buNone/>
            </a:pPr>
            <a:r>
              <a:rPr lang="en-US" sz="1050" dirty="0">
                <a:solidFill>
                  <a:srgbClr val="D6E5EF"/>
                </a:solidFill>
                <a:latin typeface="Source Sans 3" pitchFamily="34" charset="0"/>
                <a:ea typeface="Source Sans 3" pitchFamily="34" charset="-122"/>
                <a:cs typeface="Source Sans 3" pitchFamily="34" charset="0"/>
              </a:rPr>
              <a:t>Is it clear and professional?</a:t>
            </a:r>
            <a:endParaRPr lang="en-US" sz="1050" dirty="0"/>
          </a:p>
        </p:txBody>
      </p:sp>
      <p:pic>
        <p:nvPicPr>
          <p:cNvPr id="13" name="Image 3" descr="preencoded.png">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269971" y="3999607"/>
            <a:ext cx="6223638" cy="1133673"/>
          </a:xfrm>
          <a:prstGeom prst="rect">
            <a:avLst/>
          </a:prstGeom>
        </p:spPr>
      </p:pic>
      <p:sp>
        <p:nvSpPr>
          <p:cNvPr id="14" name="Text 8"/>
          <p:cNvSpPr/>
          <p:nvPr/>
        </p:nvSpPr>
        <p:spPr>
          <a:xfrm>
            <a:off x="8301624" y="4099818"/>
            <a:ext cx="160333" cy="20042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50" dirty="0">
                <a:solidFill>
                  <a:srgbClr val="000000"/>
                </a:solidFill>
                <a:latin typeface="Lora" pitchFamily="34" charset="0"/>
                <a:ea typeface="Lora" pitchFamily="34" charset="-122"/>
                <a:cs typeface="Lora" pitchFamily="34" charset="0"/>
              </a:rPr>
              <a:t>3</a:t>
            </a:r>
            <a:endParaRPr lang="en-US" sz="1250" dirty="0"/>
          </a:p>
        </p:txBody>
      </p:sp>
      <p:sp>
        <p:nvSpPr>
          <p:cNvPr id="15" name="Text 9"/>
          <p:cNvSpPr/>
          <p:nvPr/>
        </p:nvSpPr>
        <p:spPr>
          <a:xfrm>
            <a:off x="5422566" y="4534098"/>
            <a:ext cx="5918449" cy="1965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200" dirty="0">
                <a:solidFill>
                  <a:srgbClr val="D6E5EF"/>
                </a:solidFill>
                <a:latin typeface="Lora" pitchFamily="34" charset="0"/>
                <a:ea typeface="Lora" pitchFamily="34" charset="-122"/>
                <a:cs typeface="Lora" pitchFamily="34" charset="0"/>
              </a:rPr>
              <a:t>Strapline</a:t>
            </a:r>
            <a:endParaRPr lang="en-US" sz="1200" dirty="0"/>
          </a:p>
        </p:txBody>
      </p:sp>
      <p:sp>
        <p:nvSpPr>
          <p:cNvPr id="16" name="Text 10"/>
          <p:cNvSpPr/>
          <p:nvPr/>
        </p:nvSpPr>
        <p:spPr>
          <a:xfrm>
            <a:off x="5422566" y="4791968"/>
            <a:ext cx="5918449" cy="1887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18000"/>
              </a:lnSpc>
              <a:buNone/>
            </a:pPr>
            <a:r>
              <a:rPr lang="en-US" sz="1050" dirty="0">
                <a:solidFill>
                  <a:srgbClr val="D6E5EF"/>
                </a:solidFill>
                <a:latin typeface="Source Sans 3" pitchFamily="34" charset="0"/>
                <a:ea typeface="Source Sans 3" pitchFamily="34" charset="-122"/>
                <a:cs typeface="Source Sans 3" pitchFamily="34" charset="0"/>
              </a:rPr>
              <a:t>Does it communicate the brand message?</a:t>
            </a:r>
            <a:endParaRPr lang="en-US" sz="1050" dirty="0"/>
          </a:p>
        </p:txBody>
      </p:sp>
      <p:pic>
        <p:nvPicPr>
          <p:cNvPr id="17" name="Image 4" descr="preencoded.png">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269971" y="5235575"/>
            <a:ext cx="6223638" cy="1133673"/>
          </a:xfrm>
          <a:prstGeom prst="rect">
            <a:avLst/>
          </a:prstGeom>
        </p:spPr>
      </p:pic>
      <p:sp>
        <p:nvSpPr>
          <p:cNvPr id="18" name="Text 11"/>
          <p:cNvSpPr/>
          <p:nvPr/>
        </p:nvSpPr>
        <p:spPr>
          <a:xfrm>
            <a:off x="8301624" y="5335786"/>
            <a:ext cx="160333" cy="20042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50" dirty="0">
                <a:solidFill>
                  <a:srgbClr val="000000"/>
                </a:solidFill>
                <a:latin typeface="Lora" pitchFamily="34" charset="0"/>
                <a:ea typeface="Lora" pitchFamily="34" charset="-122"/>
                <a:cs typeface="Lora" pitchFamily="34" charset="0"/>
              </a:rPr>
              <a:t>4</a:t>
            </a:r>
            <a:endParaRPr lang="en-US" sz="1250" dirty="0"/>
          </a:p>
        </p:txBody>
      </p:sp>
      <p:sp>
        <p:nvSpPr>
          <p:cNvPr id="19" name="Text 12"/>
          <p:cNvSpPr/>
          <p:nvPr/>
        </p:nvSpPr>
        <p:spPr>
          <a:xfrm>
            <a:off x="5422566" y="5770066"/>
            <a:ext cx="5918449" cy="1965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200" dirty="0">
                <a:solidFill>
                  <a:srgbClr val="D6E5EF"/>
                </a:solidFill>
                <a:latin typeface="Lora" pitchFamily="34" charset="0"/>
                <a:ea typeface="Lora" pitchFamily="34" charset="-122"/>
                <a:cs typeface="Lora" pitchFamily="34" charset="0"/>
              </a:rPr>
              <a:t>Packaging</a:t>
            </a:r>
            <a:endParaRPr lang="en-US" sz="1200" dirty="0"/>
          </a:p>
        </p:txBody>
      </p:sp>
      <p:sp>
        <p:nvSpPr>
          <p:cNvPr id="20" name="Text 13"/>
          <p:cNvSpPr/>
          <p:nvPr/>
        </p:nvSpPr>
        <p:spPr>
          <a:xfrm>
            <a:off x="5422566" y="6027936"/>
            <a:ext cx="5918449" cy="1887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18000"/>
              </a:lnSpc>
              <a:buNone/>
            </a:pPr>
            <a:r>
              <a:rPr lang="en-US" sz="1050" dirty="0">
                <a:solidFill>
                  <a:srgbClr val="D6E5EF"/>
                </a:solidFill>
                <a:latin typeface="Source Sans 3" pitchFamily="34" charset="0"/>
                <a:ea typeface="Source Sans 3" pitchFamily="34" charset="-122"/>
                <a:cs typeface="Source Sans 3" pitchFamily="34" charset="0"/>
              </a:rPr>
              <a:t>Does it appeal to the target market?</a:t>
            </a:r>
            <a:endParaRPr lang="en-US" sz="10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25283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98086" y="1457369"/>
            <a:ext cx="10795524" cy="5132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200" dirty="0">
                <a:solidFill>
                  <a:srgbClr val="F98AC7"/>
                </a:solidFill>
                <a:latin typeface="Lora" pitchFamily="34" charset="0"/>
                <a:ea typeface="Lora" pitchFamily="34" charset="-122"/>
                <a:cs typeface="Lora" pitchFamily="34" charset="0"/>
              </a:rPr>
              <a:t>Main Task: Brand Improvement Workshop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698086" y="2298799"/>
            <a:ext cx="11405108" cy="2792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50" b="1" dirty="0">
                <a:solidFill>
                  <a:srgbClr val="D6E5EF"/>
                </a:solidFill>
                <a:latin typeface="Source Sans 3 Bold" pitchFamily="34" charset="0"/>
                <a:ea typeface="Source Sans 3 Bold" pitchFamily="34" charset="-122"/>
                <a:cs typeface="Source Sans 3 Bold" pitchFamily="34" charset="0"/>
              </a:rPr>
              <a:t>60 Minutes</a:t>
            </a:r>
            <a:pPr algn="l" indent="0" marL="0">
              <a:lnSpc>
                <a:spcPct val="133000"/>
              </a:lnSpc>
              <a:buNone/>
            </a:pPr>
            <a:r>
              <a:rPr lang="en-US" sz="1350" dirty="0">
                <a:solidFill>
                  <a:srgbClr val="D6E5EF"/>
                </a:solidFill>
                <a:latin typeface="Source Sans 3" pitchFamily="34" charset="0"/>
                <a:ea typeface="Source Sans 3" pitchFamily="34" charset="-122"/>
                <a:cs typeface="Source Sans 3" pitchFamily="34" charset="0"/>
              </a:rPr>
              <a:t> — Continue your Assignment 1 work. Review and improve each element below, then complete your </a:t>
            </a:r>
            <a:pPr algn="l" indent="0" marL="0">
              <a:lnSpc>
                <a:spcPct val="133000"/>
              </a:lnSpc>
              <a:buNone/>
            </a:pPr>
            <a:r>
              <a:rPr lang="en-US" sz="1350" b="1" dirty="0">
                <a:solidFill>
                  <a:srgbClr val="D6E5EF"/>
                </a:solidFill>
                <a:latin typeface="Source Sans 3 Bold" pitchFamily="34" charset="0"/>
                <a:ea typeface="Source Sans 3 Bold" pitchFamily="34" charset="-122"/>
                <a:cs typeface="Source Sans 3 Bold" pitchFamily="34" charset="0"/>
              </a:rPr>
              <a:t>Branding Review Sheet</a:t>
            </a:r>
            <a:pPr algn="l" indent="0" marL="0">
              <a:lnSpc>
                <a:spcPct val="133000"/>
              </a:lnSpc>
              <a:buNone/>
            </a:pPr>
            <a:r>
              <a:rPr lang="en-US" sz="1350" dirty="0">
                <a:solidFill>
                  <a:srgbClr val="D6E5EF"/>
                </a:solidFill>
                <a:latin typeface="Source Sans 3" pitchFamily="34" charset="0"/>
                <a:ea typeface="Source Sans 3" pitchFamily="34" charset="-122"/>
                <a:cs typeface="Source Sans 3" pitchFamily="34" charset="0"/>
              </a:rPr>
              <a:t>.</a:t>
            </a:r>
            <a:endParaRPr lang="en-US" sz="1350" dirty="0"/>
          </a:p>
        </p:txBody>
      </p:sp>
      <p:sp>
        <p:nvSpPr>
          <p:cNvPr id="4" name="Shape 2"/>
          <p:cNvSpPr/>
          <p:nvPr/>
        </p:nvSpPr>
        <p:spPr>
          <a:xfrm>
            <a:off x="572379" y="2774355"/>
            <a:ext cx="5436258" cy="2647057"/>
          </a:xfrm>
          <a:prstGeom prst="roundRect">
            <a:avLst>
              <a:gd name="adj" fmla="val 989"/>
            </a:avLst>
          </a:prstGeom>
          <a:solidFill>
            <a:srgbClr val="F98AC7"/>
          </a:solidFill>
          <a:ln/>
        </p:spPr>
      </p:sp>
      <p:sp>
        <p:nvSpPr>
          <p:cNvPr id="5" name="Text 3"/>
          <p:cNvSpPr/>
          <p:nvPr/>
        </p:nvSpPr>
        <p:spPr>
          <a:xfrm>
            <a:off x="746900" y="2960908"/>
            <a:ext cx="5087215" cy="2566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Lora" pitchFamily="34" charset="0"/>
                <a:ea typeface="Lora" pitchFamily="34" charset="-122"/>
                <a:cs typeface="Lora" pitchFamily="34" charset="0"/>
              </a:rPr>
              <a:t>Improve Your Branding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746900" y="3380085"/>
            <a:ext cx="5087215" cy="198030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marL="274320" indent="-274320">
              <a:lnSpc>
                <a:spcPct val="133000"/>
              </a:lnSpc>
              <a:buSzPct val="100000"/>
              <a:buChar char="•"/>
            </a:pPr>
            <a:r>
              <a:rPr lang="en-US" sz="1350" dirty="0">
                <a:solidFill>
                  <a:srgbClr val="000000"/>
                </a:solidFill>
                <a:latin typeface="Source Sans 3" pitchFamily="34" charset="0"/>
                <a:ea typeface="Source Sans 3" pitchFamily="34" charset="-122"/>
                <a:cs typeface="Source Sans 3" pitchFamily="34" charset="0"/>
              </a:rPr>
              <a:t>Product Name</a:t>
            </a:r>
            <a:endParaRPr lang="en-US" sz="1350" dirty="0"/>
          </a:p>
          <a:p>
            <a:pPr algn="l" marL="274320" indent="-274320">
              <a:lnSpc>
                <a:spcPct val="133000"/>
              </a:lnSpc>
              <a:buSzPct val="100000"/>
              <a:buChar char="•"/>
            </a:pPr>
            <a:r>
              <a:rPr lang="en-US" sz="1350" dirty="0">
                <a:solidFill>
                  <a:srgbClr val="000000"/>
                </a:solidFill>
                <a:latin typeface="Source Sans 3" pitchFamily="34" charset="0"/>
                <a:ea typeface="Source Sans 3" pitchFamily="34" charset="-122"/>
                <a:cs typeface="Source Sans 3" pitchFamily="34" charset="0"/>
              </a:rPr>
              <a:t>Logo</a:t>
            </a:r>
            <a:endParaRPr lang="en-US" sz="1350" dirty="0"/>
          </a:p>
          <a:p>
            <a:pPr algn="l" marL="274320" indent="-274320">
              <a:lnSpc>
                <a:spcPct val="133000"/>
              </a:lnSpc>
              <a:buSzPct val="100000"/>
              <a:buChar char="•"/>
            </a:pPr>
            <a:r>
              <a:rPr lang="en-US" sz="1350" dirty="0">
                <a:solidFill>
                  <a:srgbClr val="000000"/>
                </a:solidFill>
                <a:latin typeface="Source Sans 3" pitchFamily="34" charset="0"/>
                <a:ea typeface="Source Sans 3" pitchFamily="34" charset="-122"/>
                <a:cs typeface="Source Sans 3" pitchFamily="34" charset="0"/>
              </a:rPr>
              <a:t>Strapline</a:t>
            </a:r>
            <a:endParaRPr lang="en-US" sz="1350" dirty="0"/>
          </a:p>
          <a:p>
            <a:pPr algn="l" marL="274320" indent="-274320">
              <a:lnSpc>
                <a:spcPct val="133000"/>
              </a:lnSpc>
              <a:buSzPct val="100000"/>
              <a:buChar char="•"/>
            </a:pPr>
            <a:r>
              <a:rPr lang="en-US" sz="1350" dirty="0">
                <a:solidFill>
                  <a:srgbClr val="000000"/>
                </a:solidFill>
                <a:latin typeface="Source Sans 3" pitchFamily="34" charset="0"/>
                <a:ea typeface="Source Sans 3" pitchFamily="34" charset="-122"/>
                <a:cs typeface="Source Sans 3" pitchFamily="34" charset="0"/>
              </a:rPr>
              <a:t>Packaging Design</a:t>
            </a:r>
            <a:endParaRPr lang="en-US" sz="1350" dirty="0"/>
          </a:p>
          <a:p>
            <a:pPr algn="l" marL="274320" indent="-274320">
              <a:lnSpc>
                <a:spcPct val="133000"/>
              </a:lnSpc>
              <a:buSzPct val="100000"/>
              <a:buChar char="•"/>
            </a:pPr>
            <a:r>
              <a:rPr lang="en-US" sz="1350" dirty="0">
                <a:solidFill>
                  <a:srgbClr val="000000"/>
                </a:solidFill>
                <a:latin typeface="Source Sans 3" pitchFamily="34" charset="0"/>
                <a:ea typeface="Source Sans 3" pitchFamily="34" charset="-122"/>
                <a:cs typeface="Source Sans 3" pitchFamily="34" charset="0"/>
              </a:rPr>
              <a:t>Target Market Information</a:t>
            </a:r>
            <a:endParaRPr lang="en-US" sz="1350" dirty="0"/>
          </a:p>
          <a:p>
            <a:pPr algn="l" marL="274320" indent="-274320">
              <a:lnSpc>
                <a:spcPct val="133000"/>
              </a:lnSpc>
              <a:buSzPct val="100000"/>
              <a:buChar char="•"/>
            </a:pPr>
            <a:r>
              <a:rPr lang="en-US" sz="1350" dirty="0">
                <a:solidFill>
                  <a:srgbClr val="000000"/>
                </a:solidFill>
                <a:latin typeface="Source Sans 3" pitchFamily="34" charset="0"/>
                <a:ea typeface="Source Sans 3" pitchFamily="34" charset="-122"/>
                <a:cs typeface="Source Sans 3" pitchFamily="34" charset="0"/>
              </a:rPr>
              <a:t>Marketing Ideas</a:t>
            </a:r>
            <a:endParaRPr lang="en-US" sz="1350" dirty="0"/>
          </a:p>
        </p:txBody>
      </p:sp>
      <p:sp>
        <p:nvSpPr>
          <p:cNvPr id="7" name="Text 5"/>
          <p:cNvSpPr/>
          <p:nvPr/>
        </p:nvSpPr>
        <p:spPr>
          <a:xfrm>
            <a:off x="6315115" y="2960908"/>
            <a:ext cx="5184844" cy="2566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F98AC7"/>
                </a:solidFill>
                <a:latin typeface="Lora" pitchFamily="34" charset="0"/>
                <a:ea typeface="Lora" pitchFamily="34" charset="-122"/>
                <a:cs typeface="Lora" pitchFamily="34" charset="0"/>
              </a:rPr>
              <a:t>Branding Review Sheet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6315115" y="3380085"/>
            <a:ext cx="5184844" cy="198030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marL="274320" indent="-274320">
              <a:lnSpc>
                <a:spcPct val="133000"/>
              </a:lnSpc>
              <a:buSzPct val="100000"/>
              <a:buFont typeface="+mj-lt"/>
              <a:buAutoNum type="arabicPeriod" startAt="1"/>
            </a:pPr>
            <a:r>
              <a:rPr lang="en-US" sz="1350" dirty="0">
                <a:solidFill>
                  <a:srgbClr val="D6E5EF"/>
                </a:solidFill>
                <a:latin typeface="Source Sans 3" pitchFamily="34" charset="0"/>
                <a:ea typeface="Source Sans 3" pitchFamily="34" charset="-122"/>
                <a:cs typeface="Source Sans 3" pitchFamily="34" charset="0"/>
              </a:rPr>
              <a:t>What is your product?</a:t>
            </a:r>
            <a:endParaRPr lang="en-US" sz="1350" dirty="0"/>
          </a:p>
          <a:p>
            <a:pPr algn="l" marL="274320" indent="-274320">
              <a:lnSpc>
                <a:spcPct val="133000"/>
              </a:lnSpc>
              <a:buSzPct val="100000"/>
              <a:buFont typeface="+mj-lt"/>
              <a:buAutoNum type="arabicPeriod" startAt="2"/>
            </a:pPr>
            <a:r>
              <a:rPr lang="en-US" sz="1350" dirty="0">
                <a:solidFill>
                  <a:srgbClr val="D6E5EF"/>
                </a:solidFill>
                <a:latin typeface="Source Sans 3" pitchFamily="34" charset="0"/>
                <a:ea typeface="Source Sans 3" pitchFamily="34" charset="-122"/>
                <a:cs typeface="Source Sans 3" pitchFamily="34" charset="0"/>
              </a:rPr>
              <a:t>What is your USP?</a:t>
            </a:r>
            <a:endParaRPr lang="en-US" sz="1350" dirty="0"/>
          </a:p>
          <a:p>
            <a:pPr algn="l" marL="274320" indent="-274320">
              <a:lnSpc>
                <a:spcPct val="133000"/>
              </a:lnSpc>
              <a:buSzPct val="100000"/>
              <a:buFont typeface="+mj-lt"/>
              <a:buAutoNum type="arabicPeriod" startAt="3"/>
            </a:pPr>
            <a:r>
              <a:rPr lang="en-US" sz="1350" dirty="0">
                <a:solidFill>
                  <a:srgbClr val="D6E5EF"/>
                </a:solidFill>
                <a:latin typeface="Source Sans 3" pitchFamily="34" charset="0"/>
                <a:ea typeface="Source Sans 3" pitchFamily="34" charset="-122"/>
                <a:cs typeface="Source Sans 3" pitchFamily="34" charset="0"/>
              </a:rPr>
              <a:t>What is your brand personality?</a:t>
            </a:r>
            <a:endParaRPr lang="en-US" sz="1350" dirty="0"/>
          </a:p>
          <a:p>
            <a:pPr algn="l" marL="274320" indent="-274320">
              <a:lnSpc>
                <a:spcPct val="133000"/>
              </a:lnSpc>
              <a:buSzPct val="100000"/>
              <a:buFont typeface="+mj-lt"/>
              <a:buAutoNum type="arabicPeriod" startAt="4"/>
            </a:pPr>
            <a:r>
              <a:rPr lang="en-US" sz="1350" dirty="0">
                <a:solidFill>
                  <a:srgbClr val="D6E5EF"/>
                </a:solidFill>
                <a:latin typeface="Source Sans 3" pitchFamily="34" charset="0"/>
                <a:ea typeface="Source Sans 3" pitchFamily="34" charset="-122"/>
                <a:cs typeface="Source Sans 3" pitchFamily="34" charset="0"/>
              </a:rPr>
              <a:t>Who is your target audience?</a:t>
            </a:r>
            <a:endParaRPr lang="en-US" sz="1350" dirty="0"/>
          </a:p>
          <a:p>
            <a:pPr algn="l" marL="274320" indent="-274320">
              <a:lnSpc>
                <a:spcPct val="133000"/>
              </a:lnSpc>
              <a:buSzPct val="100000"/>
              <a:buFont typeface="+mj-lt"/>
              <a:buAutoNum type="arabicPeriod" startAt="5"/>
            </a:pPr>
            <a:r>
              <a:rPr lang="en-US" sz="1350" dirty="0">
                <a:solidFill>
                  <a:srgbClr val="D6E5EF"/>
                </a:solidFill>
                <a:latin typeface="Source Sans 3" pitchFamily="34" charset="0"/>
                <a:ea typeface="Source Sans 3" pitchFamily="34" charset="-122"/>
                <a:cs typeface="Source Sans 3" pitchFamily="34" charset="0"/>
              </a:rPr>
              <a:t>How does your branding appeal to them?</a:t>
            </a:r>
            <a:endParaRPr lang="en-US" sz="1350" dirty="0"/>
          </a:p>
          <a:p>
            <a:pPr algn="l" marL="274320" indent="-274320">
              <a:lnSpc>
                <a:spcPct val="133000"/>
              </a:lnSpc>
              <a:buSzPct val="100000"/>
              <a:buFont typeface="+mj-lt"/>
              <a:buAutoNum type="arabicPeriod" startAt="6"/>
            </a:pPr>
            <a:r>
              <a:rPr lang="en-US" sz="1350" dirty="0">
                <a:solidFill>
                  <a:srgbClr val="D6E5EF"/>
                </a:solidFill>
                <a:latin typeface="Source Sans 3" pitchFamily="34" charset="0"/>
                <a:ea typeface="Source Sans 3" pitchFamily="34" charset="-122"/>
                <a:cs typeface="Source Sans 3" pitchFamily="34" charset="0"/>
              </a:rPr>
              <a:t>What improvements have you made today?</a:t>
            </a:r>
            <a:endParaRPr lang="en-US" sz="13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25283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98086" y="978837"/>
            <a:ext cx="10795524" cy="5132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200" dirty="0">
                <a:solidFill>
                  <a:srgbClr val="F98AC7"/>
                </a:solidFill>
                <a:latin typeface="Lora" pitchFamily="34" charset="0"/>
                <a:ea typeface="Lora" pitchFamily="34" charset="-122"/>
                <a:cs typeface="Lora" pitchFamily="34" charset="0"/>
              </a:rPr>
              <a:t>Stretch, Challenge &amp; Assignment Checklist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698086" y="1919508"/>
            <a:ext cx="5184844" cy="2630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Noto Color Emoji" pitchFamily="34" charset="0"/>
                <a:ea typeface="Noto Color Emoji" pitchFamily="34" charset="-122"/>
                <a:cs typeface="Noto Color Emoji" pitchFamily="34" charset="0"/>
              </a:rPr>
              <a:t>🎯</a:t>
            </a:r>
            <a:pPr algn="l"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F98AC7"/>
                </a:solidFill>
                <a:latin typeface="Lora" pitchFamily="34" charset="0"/>
                <a:ea typeface="Lora" pitchFamily="34" charset="-122"/>
                <a:cs typeface="Lora" pitchFamily="34" charset="0"/>
              </a:rPr>
              <a:t> Stretch &amp; Challenge: Branding Consultant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698086" y="2345035"/>
            <a:ext cx="5184844" cy="55840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50" dirty="0">
                <a:solidFill>
                  <a:srgbClr val="D6E5EF"/>
                </a:solidFill>
                <a:latin typeface="Source Sans 3" pitchFamily="34" charset="0"/>
                <a:ea typeface="Source Sans 3" pitchFamily="34" charset="-122"/>
                <a:cs typeface="Source Sans 3" pitchFamily="34" charset="0"/>
              </a:rPr>
              <a:t>Evaluate your own product and write a short evaluation paragraph answering:</a:t>
            </a:r>
            <a:endParaRPr lang="en-US" sz="1350" dirty="0"/>
          </a:p>
        </p:txBody>
      </p:sp>
      <p:sp>
        <p:nvSpPr>
          <p:cNvPr id="5" name="Text 3"/>
          <p:cNvSpPr/>
          <p:nvPr/>
        </p:nvSpPr>
        <p:spPr>
          <a:xfrm>
            <a:off x="698086" y="3060502"/>
            <a:ext cx="5184844" cy="129986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marL="274320" indent="-274320">
              <a:lnSpc>
                <a:spcPct val="133000"/>
              </a:lnSpc>
              <a:buSzPct val="100000"/>
              <a:buChar char="•"/>
            </a:pPr>
            <a:r>
              <a:rPr lang="en-US" sz="1350" dirty="0">
                <a:solidFill>
                  <a:srgbClr val="D6E5EF"/>
                </a:solidFill>
                <a:latin typeface="Source Sans 3" pitchFamily="34" charset="0"/>
                <a:ea typeface="Source Sans 3" pitchFamily="34" charset="-122"/>
                <a:cs typeface="Source Sans 3" pitchFamily="34" charset="0"/>
              </a:rPr>
              <a:t>What would make it more professional?</a:t>
            </a:r>
            <a:endParaRPr lang="en-US" sz="1350" dirty="0"/>
          </a:p>
          <a:p>
            <a:pPr algn="l" marL="274320" indent="-274320">
              <a:lnSpc>
                <a:spcPct val="133000"/>
              </a:lnSpc>
              <a:buSzPct val="100000"/>
              <a:buChar char="•"/>
            </a:pPr>
            <a:r>
              <a:rPr lang="en-US" sz="1350" dirty="0">
                <a:solidFill>
                  <a:srgbClr val="D6E5EF"/>
                </a:solidFill>
                <a:latin typeface="Source Sans 3" pitchFamily="34" charset="0"/>
                <a:ea typeface="Source Sans 3" pitchFamily="34" charset="-122"/>
                <a:cs typeface="Source Sans 3" pitchFamily="34" charset="0"/>
              </a:rPr>
              <a:t>Would customers recognise it instantly?</a:t>
            </a:r>
            <a:endParaRPr lang="en-US" sz="1350" dirty="0"/>
          </a:p>
          <a:p>
            <a:pPr algn="l" marL="274320" indent="-274320">
              <a:lnSpc>
                <a:spcPct val="133000"/>
              </a:lnSpc>
              <a:buSzPct val="100000"/>
              <a:buChar char="•"/>
            </a:pPr>
            <a:r>
              <a:rPr lang="en-US" sz="1350" dirty="0">
                <a:solidFill>
                  <a:srgbClr val="D6E5EF"/>
                </a:solidFill>
                <a:latin typeface="Source Sans 3" pitchFamily="34" charset="0"/>
                <a:ea typeface="Source Sans 3" pitchFamily="34" charset="-122"/>
                <a:cs typeface="Source Sans 3" pitchFamily="34" charset="0"/>
              </a:rPr>
              <a:t>Does it stand out from competitors?</a:t>
            </a:r>
            <a:endParaRPr lang="en-US" sz="1350" dirty="0"/>
          </a:p>
          <a:p>
            <a:pPr algn="l" marL="274320" indent="-274320">
              <a:lnSpc>
                <a:spcPct val="133000"/>
              </a:lnSpc>
              <a:buSzPct val="100000"/>
              <a:buChar char="•"/>
            </a:pPr>
            <a:r>
              <a:rPr lang="en-US" sz="1350" dirty="0">
                <a:solidFill>
                  <a:srgbClr val="D6E5EF"/>
                </a:solidFill>
                <a:latin typeface="Source Sans 3" pitchFamily="34" charset="0"/>
                <a:ea typeface="Source Sans 3" pitchFamily="34" charset="-122"/>
                <a:cs typeface="Source Sans 3" pitchFamily="34" charset="0"/>
              </a:rPr>
              <a:t>How could you improve the packaging and logo?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6315115" y="1919508"/>
            <a:ext cx="5184844" cy="2630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Noto Color Emoji" pitchFamily="34" charset="0"/>
                <a:ea typeface="Noto Color Emoji" pitchFamily="34" charset="-122"/>
                <a:cs typeface="Noto Color Emoji" pitchFamily="34" charset="0"/>
              </a:rPr>
              <a:t>✅</a:t>
            </a:r>
            <a:pPr algn="l"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F98AC7"/>
                </a:solidFill>
                <a:latin typeface="Lora" pitchFamily="34" charset="0"/>
                <a:ea typeface="Lora" pitchFamily="34" charset="-122"/>
                <a:cs typeface="Lora" pitchFamily="34" charset="0"/>
              </a:rPr>
              <a:t> Assignment 1 Checklist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6315115" y="2345035"/>
            <a:ext cx="5794428" cy="2792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274320" indent="-274320">
              <a:lnSpc>
                <a:spcPct val="133000"/>
              </a:lnSpc>
              <a:buSzPct val="100000"/>
              <a:buChar char="​"/>
            </a:pPr>
            <a:r>
              <a:rPr lang="en-US" sz="1350" dirty="0">
                <a:solidFill>
                  <a:srgbClr val="D6E5EF"/>
                </a:solidFill>
                <a:latin typeface="Source Sans 3" pitchFamily="34" charset="0"/>
                <a:ea typeface="Source Sans 3" pitchFamily="34" charset="-122"/>
                <a:cs typeface="Source Sans 3" pitchFamily="34" charset="0"/>
              </a:rPr>
              <a:t>Product selected</a:t>
            </a:r>
            <a:endParaRPr lang="en-US" sz="1350" dirty="0"/>
          </a:p>
        </p:txBody>
      </p:sp>
      <p:sp>
        <p:nvSpPr>
          <p:cNvPr id="8" name="Shape 6"/>
          <p:cNvSpPr/>
          <p:nvPr/>
        </p:nvSpPr>
        <p:spPr>
          <a:xfrm>
            <a:off x="6315115" y="2397323"/>
            <a:ext cx="174521" cy="174526"/>
          </a:xfrm>
          <a:prstGeom prst="roundRect">
            <a:avLst>
              <a:gd name="adj" fmla="val 15002"/>
            </a:avLst>
          </a:prstGeom>
          <a:noFill/>
          <a:ln w="19050">
            <a:solidFill>
              <a:srgbClr val="F98AC7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315115" y="2685256"/>
            <a:ext cx="5794428" cy="2792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274320" indent="-274320">
              <a:lnSpc>
                <a:spcPct val="133000"/>
              </a:lnSpc>
              <a:buSzPct val="100000"/>
              <a:buChar char="​"/>
            </a:pPr>
            <a:r>
              <a:rPr lang="en-US" sz="1350" dirty="0">
                <a:solidFill>
                  <a:srgbClr val="D6E5EF"/>
                </a:solidFill>
                <a:latin typeface="Source Sans 3" pitchFamily="34" charset="0"/>
                <a:ea typeface="Source Sans 3" pitchFamily="34" charset="-122"/>
                <a:cs typeface="Source Sans 3" pitchFamily="34" charset="0"/>
              </a:rPr>
              <a:t>Product Name, Logo &amp; Strapline complete</a:t>
            </a:r>
            <a:endParaRPr lang="en-US" sz="1350" dirty="0"/>
          </a:p>
        </p:txBody>
      </p:sp>
      <p:sp>
        <p:nvSpPr>
          <p:cNvPr id="10" name="Shape 8"/>
          <p:cNvSpPr/>
          <p:nvPr/>
        </p:nvSpPr>
        <p:spPr>
          <a:xfrm>
            <a:off x="6315115" y="2737545"/>
            <a:ext cx="174521" cy="174526"/>
          </a:xfrm>
          <a:prstGeom prst="roundRect">
            <a:avLst>
              <a:gd name="adj" fmla="val 15002"/>
            </a:avLst>
          </a:prstGeom>
          <a:noFill/>
          <a:ln w="19050">
            <a:solidFill>
              <a:srgbClr val="F98AC7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315115" y="3025477"/>
            <a:ext cx="5794428" cy="2792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274320" indent="-274320">
              <a:lnSpc>
                <a:spcPct val="133000"/>
              </a:lnSpc>
              <a:buSzPct val="100000"/>
              <a:buChar char="​"/>
            </a:pPr>
            <a:r>
              <a:rPr lang="en-US" sz="1350" dirty="0">
                <a:solidFill>
                  <a:srgbClr val="D6E5EF"/>
                </a:solidFill>
                <a:latin typeface="Source Sans 3" pitchFamily="34" charset="0"/>
                <a:ea typeface="Source Sans 3" pitchFamily="34" charset="-122"/>
                <a:cs typeface="Source Sans 3" pitchFamily="34" charset="0"/>
              </a:rPr>
              <a:t>Front &amp; Back Packaging Design done</a:t>
            </a:r>
            <a:endParaRPr lang="en-US" sz="1350" dirty="0"/>
          </a:p>
        </p:txBody>
      </p:sp>
      <p:sp>
        <p:nvSpPr>
          <p:cNvPr id="12" name="Shape 10"/>
          <p:cNvSpPr/>
          <p:nvPr/>
        </p:nvSpPr>
        <p:spPr>
          <a:xfrm>
            <a:off x="6315115" y="3077766"/>
            <a:ext cx="174521" cy="174526"/>
          </a:xfrm>
          <a:prstGeom prst="roundRect">
            <a:avLst>
              <a:gd name="adj" fmla="val 15002"/>
            </a:avLst>
          </a:prstGeom>
          <a:noFill/>
          <a:ln w="19050">
            <a:solidFill>
              <a:srgbClr val="F98AC7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315115" y="3365698"/>
            <a:ext cx="5794428" cy="2792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274320" indent="-274320">
              <a:lnSpc>
                <a:spcPct val="133000"/>
              </a:lnSpc>
              <a:buSzPct val="100000"/>
              <a:buChar char="​"/>
            </a:pPr>
            <a:r>
              <a:rPr lang="en-US" sz="1350" dirty="0">
                <a:solidFill>
                  <a:srgbClr val="D6E5EF"/>
                </a:solidFill>
                <a:latin typeface="Source Sans 3" pitchFamily="34" charset="0"/>
                <a:ea typeface="Source Sans 3" pitchFamily="34" charset="-122"/>
                <a:cs typeface="Source Sans 3" pitchFamily="34" charset="0"/>
              </a:rPr>
              <a:t>Features &amp; Benefits included</a:t>
            </a:r>
            <a:endParaRPr lang="en-US" sz="1350" dirty="0"/>
          </a:p>
        </p:txBody>
      </p:sp>
      <p:sp>
        <p:nvSpPr>
          <p:cNvPr id="14" name="Shape 12"/>
          <p:cNvSpPr/>
          <p:nvPr/>
        </p:nvSpPr>
        <p:spPr>
          <a:xfrm>
            <a:off x="6315115" y="3417987"/>
            <a:ext cx="174521" cy="174526"/>
          </a:xfrm>
          <a:prstGeom prst="roundRect">
            <a:avLst>
              <a:gd name="adj" fmla="val 15002"/>
            </a:avLst>
          </a:prstGeom>
          <a:noFill/>
          <a:ln w="19050">
            <a:solidFill>
              <a:srgbClr val="F98AC7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315115" y="3705920"/>
            <a:ext cx="5794428" cy="2792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274320" indent="-274320">
              <a:lnSpc>
                <a:spcPct val="133000"/>
              </a:lnSpc>
              <a:buSzPct val="100000"/>
              <a:buChar char="​"/>
            </a:pPr>
            <a:r>
              <a:rPr lang="en-US" sz="1350" dirty="0">
                <a:solidFill>
                  <a:srgbClr val="D6E5EF"/>
                </a:solidFill>
                <a:latin typeface="Source Sans 3" pitchFamily="34" charset="0"/>
                <a:ea typeface="Source Sans 3" pitchFamily="34" charset="-122"/>
                <a:cs typeface="Source Sans 3" pitchFamily="34" charset="0"/>
              </a:rPr>
              <a:t>Clear personality &amp; USP identified</a:t>
            </a:r>
            <a:endParaRPr lang="en-US" sz="1350" dirty="0"/>
          </a:p>
        </p:txBody>
      </p:sp>
      <p:sp>
        <p:nvSpPr>
          <p:cNvPr id="16" name="Shape 14"/>
          <p:cNvSpPr/>
          <p:nvPr/>
        </p:nvSpPr>
        <p:spPr>
          <a:xfrm>
            <a:off x="6315115" y="3758208"/>
            <a:ext cx="174521" cy="174526"/>
          </a:xfrm>
          <a:prstGeom prst="roundRect">
            <a:avLst>
              <a:gd name="adj" fmla="val 15002"/>
            </a:avLst>
          </a:prstGeom>
          <a:noFill/>
          <a:ln w="19050">
            <a:solidFill>
              <a:srgbClr val="F98AC7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315115" y="4046141"/>
            <a:ext cx="5794428" cy="2792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274320" indent="-274320">
              <a:lnSpc>
                <a:spcPct val="133000"/>
              </a:lnSpc>
              <a:buSzPct val="100000"/>
              <a:buChar char="​"/>
            </a:pPr>
            <a:r>
              <a:rPr lang="en-US" sz="1350" dirty="0">
                <a:solidFill>
                  <a:srgbClr val="D6E5EF"/>
                </a:solidFill>
                <a:latin typeface="Source Sans 3" pitchFamily="34" charset="0"/>
                <a:ea typeface="Source Sans 3" pitchFamily="34" charset="-122"/>
                <a:cs typeface="Source Sans 3" pitchFamily="34" charset="0"/>
              </a:rPr>
              <a:t>Target audience &amp; customer needs explained</a:t>
            </a:r>
            <a:endParaRPr lang="en-US" sz="1350" dirty="0"/>
          </a:p>
        </p:txBody>
      </p:sp>
      <p:sp>
        <p:nvSpPr>
          <p:cNvPr id="18" name="Shape 16"/>
          <p:cNvSpPr/>
          <p:nvPr/>
        </p:nvSpPr>
        <p:spPr>
          <a:xfrm>
            <a:off x="6315115" y="4098429"/>
            <a:ext cx="174521" cy="174526"/>
          </a:xfrm>
          <a:prstGeom prst="roundRect">
            <a:avLst>
              <a:gd name="adj" fmla="val 15002"/>
            </a:avLst>
          </a:prstGeom>
          <a:noFill/>
          <a:ln w="19050">
            <a:solidFill>
              <a:srgbClr val="F98AC7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315115" y="4386362"/>
            <a:ext cx="5794428" cy="2792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274320" indent="-274320">
              <a:lnSpc>
                <a:spcPct val="133000"/>
              </a:lnSpc>
              <a:buSzPct val="100000"/>
              <a:buChar char="​"/>
            </a:pPr>
            <a:r>
              <a:rPr lang="en-US" sz="1350" dirty="0">
                <a:solidFill>
                  <a:srgbClr val="D6E5EF"/>
                </a:solidFill>
                <a:latin typeface="Source Sans 3" pitchFamily="34" charset="0"/>
                <a:ea typeface="Source Sans 3" pitchFamily="34" charset="-122"/>
                <a:cs typeface="Source Sans 3" pitchFamily="34" charset="0"/>
              </a:rPr>
              <a:t>Branding is professional, consistent &amp; relevant</a:t>
            </a:r>
            <a:endParaRPr lang="en-US" sz="1350" dirty="0"/>
          </a:p>
        </p:txBody>
      </p:sp>
      <p:sp>
        <p:nvSpPr>
          <p:cNvPr id="20" name="Shape 18"/>
          <p:cNvSpPr/>
          <p:nvPr/>
        </p:nvSpPr>
        <p:spPr>
          <a:xfrm>
            <a:off x="6315115" y="4438650"/>
            <a:ext cx="174521" cy="174526"/>
          </a:xfrm>
          <a:prstGeom prst="roundRect">
            <a:avLst>
              <a:gd name="adj" fmla="val 15002"/>
            </a:avLst>
          </a:prstGeom>
          <a:noFill/>
          <a:ln w="19050">
            <a:solidFill>
              <a:srgbClr val="F98AC7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698086" y="4922937"/>
            <a:ext cx="10795524" cy="977106"/>
          </a:xfrm>
          <a:prstGeom prst="roundRect">
            <a:avLst>
              <a:gd name="adj" fmla="val 2680"/>
            </a:avLst>
          </a:prstGeom>
          <a:solidFill>
            <a:srgbClr val="790645"/>
          </a:solidFill>
          <a:ln/>
        </p:spPr>
      </p:sp>
      <p:pic>
        <p:nvPicPr>
          <p:cNvPr id="2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72607" y="5172373"/>
            <a:ext cx="218177" cy="174526"/>
          </a:xfrm>
          <a:prstGeom prst="rect">
            <a:avLst/>
          </a:prstGeom>
        </p:spPr>
      </p:pic>
      <p:sp>
        <p:nvSpPr>
          <p:cNvPr id="23" name="Text 20"/>
          <p:cNvSpPr/>
          <p:nvPr/>
        </p:nvSpPr>
        <p:spPr>
          <a:xfrm>
            <a:off x="1265305" y="5141020"/>
            <a:ext cx="10053783" cy="55840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50" b="1" dirty="0">
                <a:solidFill>
                  <a:srgbClr val="FFFFFF"/>
                </a:solidFill>
                <a:latin typeface="Source Sans 3 Bold" pitchFamily="34" charset="0"/>
                <a:ea typeface="Source Sans 3 Bold" pitchFamily="34" charset="-122"/>
                <a:cs typeface="Source Sans 3 Bold" pitchFamily="34" charset="0"/>
              </a:rPr>
              <a:t>Success Tip:</a:t>
            </a:r>
            <a:pPr algn="l" indent="0" marL="0">
              <a:lnSpc>
                <a:spcPct val="13300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Source Sans 3" pitchFamily="34" charset="0"/>
                <a:ea typeface="Source Sans 3" pitchFamily="34" charset="-122"/>
                <a:cs typeface="Source Sans 3" pitchFamily="34" charset="0"/>
              </a:rPr>
              <a:t> Before finishing, ask yourself — "Would my target audience immediately understand what this product is and why they should buy it?"</a:t>
            </a:r>
            <a:endParaRPr lang="en-US" sz="13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lastModifiedBy/>
  <cp:revision>1</cp:revision>
  <dcterms:created xsi:type="dcterms:W3CDTF">2026-10-22T09:20:46Z</dcterms:created>
  <dcterms:modified xsi:type="dcterms:W3CDTF">2026-10-22T09:20:46Z</dcterms:modified>
</cp:coreProperties>
</file>